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83" r:id="rId3"/>
    <p:sldId id="276" r:id="rId4"/>
    <p:sldId id="264" r:id="rId5"/>
    <p:sldId id="274" r:id="rId6"/>
    <p:sldId id="269" r:id="rId7"/>
    <p:sldId id="277" r:id="rId8"/>
    <p:sldId id="278" r:id="rId9"/>
    <p:sldId id="282" r:id="rId10"/>
    <p:sldId id="280" r:id="rId11"/>
    <p:sldId id="281" r:id="rId12"/>
    <p:sldId id="284" r:id="rId13"/>
    <p:sldId id="275" r:id="rId14"/>
  </p:sldIdLst>
  <p:sldSz cx="9144000" cy="5143500" type="screen16x9"/>
  <p:notesSz cx="9926638" cy="6797675"/>
  <p:defaultTextStyle>
    <a:defPPr>
      <a:defRPr lang="ru-RU"/>
    </a:defPPr>
    <a:lvl1pPr marL="0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1pPr>
    <a:lvl2pPr marL="263079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2pPr>
    <a:lvl3pPr marL="526159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3pPr>
    <a:lvl4pPr marL="789238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4pPr>
    <a:lvl5pPr marL="1052318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5pPr>
    <a:lvl6pPr marL="1315397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6pPr>
    <a:lvl7pPr marL="1578476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7pPr>
    <a:lvl8pPr marL="1841556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8pPr>
    <a:lvl9pPr marL="2104635" algn="l" defTabSz="526159" rtl="0" eaLnBrk="1" latinLnBrk="0" hangingPunct="1">
      <a:defRPr sz="10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4" userDrawn="1">
          <p15:clr>
            <a:srgbClr val="A4A3A4"/>
          </p15:clr>
        </p15:guide>
        <p15:guide id="2" pos="13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4660" autoAdjust="0"/>
  </p:normalViewPr>
  <p:slideViewPr>
    <p:cSldViewPr>
      <p:cViewPr varScale="1">
        <p:scale>
          <a:sx n="154" d="100"/>
          <a:sy n="154" d="100"/>
        </p:scale>
        <p:origin x="798" y="120"/>
      </p:cViewPr>
      <p:guideLst>
        <p:guide orient="horz" pos="1384"/>
        <p:guide pos="13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1095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4" y="0"/>
            <a:ext cx="4301751" cy="341095"/>
          </a:xfrm>
          <a:prstGeom prst="rect">
            <a:avLst/>
          </a:prstGeom>
        </p:spPr>
        <p:txBody>
          <a:bodyPr vert="horz" lIns="59226" tIns="29613" rIns="59226" bIns="29613" rtlCol="0"/>
          <a:lstStyle>
            <a:lvl1pPr algn="r">
              <a:defRPr sz="800"/>
            </a:lvl1pPr>
          </a:lstStyle>
          <a:p>
            <a:fld id="{3EC88276-7838-F44E-A456-193C19AD4DE3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226" tIns="29613" rIns="59226" bIns="296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73" y="3271684"/>
            <a:ext cx="7940894" cy="2676282"/>
          </a:xfrm>
          <a:prstGeom prst="rect">
            <a:avLst/>
          </a:prstGeom>
        </p:spPr>
        <p:txBody>
          <a:bodyPr vert="horz" lIns="59226" tIns="29613" rIns="59226" bIns="296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580"/>
            <a:ext cx="4301752" cy="341095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4" y="6456580"/>
            <a:ext cx="4301751" cy="341095"/>
          </a:xfrm>
          <a:prstGeom prst="rect">
            <a:avLst/>
          </a:prstGeom>
        </p:spPr>
        <p:txBody>
          <a:bodyPr vert="horz" lIns="59226" tIns="29613" rIns="59226" bIns="29613" rtlCol="0" anchor="b"/>
          <a:lstStyle>
            <a:lvl1pPr algn="r">
              <a:defRPr sz="800"/>
            </a:lvl1pPr>
          </a:lstStyle>
          <a:p>
            <a:fld id="{D37EBA7A-CEA8-8549-BB18-849C1BAB4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2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9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56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2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2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2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7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6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4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6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EBA7A-CEA8-8549-BB18-849C1BAB46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4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3"/>
            <a:ext cx="9140545" cy="5142887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0" y="10692003"/>
                </a:moveTo>
                <a:lnTo>
                  <a:pt x="15119985" y="10692003"/>
                </a:lnTo>
                <a:lnTo>
                  <a:pt x="15119985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005B7F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17" name="bk object 17"/>
          <p:cNvSpPr/>
          <p:nvPr/>
        </p:nvSpPr>
        <p:spPr>
          <a:xfrm>
            <a:off x="2858924" y="33045"/>
            <a:ext cx="6281798" cy="5109902"/>
          </a:xfrm>
          <a:custGeom>
            <a:avLst/>
            <a:gdLst/>
            <a:ahLst/>
            <a:cxnLst/>
            <a:rect l="l" t="t" r="r" b="b"/>
            <a:pathLst>
              <a:path w="10391140" h="10623550">
                <a:moveTo>
                  <a:pt x="0" y="10623308"/>
                </a:moveTo>
                <a:lnTo>
                  <a:pt x="10390847" y="10623308"/>
                </a:lnTo>
                <a:lnTo>
                  <a:pt x="10390847" y="0"/>
                </a:lnTo>
                <a:lnTo>
                  <a:pt x="0" y="0"/>
                </a:lnTo>
                <a:lnTo>
                  <a:pt x="0" y="106233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18" name="bk object 18"/>
          <p:cNvSpPr/>
          <p:nvPr/>
        </p:nvSpPr>
        <p:spPr>
          <a:xfrm>
            <a:off x="3715168" y="8733"/>
            <a:ext cx="5425370" cy="5134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19" name="bk object 19"/>
          <p:cNvSpPr/>
          <p:nvPr/>
        </p:nvSpPr>
        <p:spPr>
          <a:xfrm>
            <a:off x="1" y="9"/>
            <a:ext cx="5431505" cy="5142887"/>
          </a:xfrm>
          <a:custGeom>
            <a:avLst/>
            <a:gdLst/>
            <a:ahLst/>
            <a:cxnLst/>
            <a:rect l="l" t="t" r="r" b="b"/>
            <a:pathLst>
              <a:path w="8984615" h="10692130">
                <a:moveTo>
                  <a:pt x="6119736" y="0"/>
                </a:moveTo>
                <a:lnTo>
                  <a:pt x="0" y="0"/>
                </a:lnTo>
                <a:lnTo>
                  <a:pt x="0" y="10692003"/>
                </a:lnTo>
                <a:lnTo>
                  <a:pt x="6387338" y="10692003"/>
                </a:lnTo>
                <a:lnTo>
                  <a:pt x="8984538" y="5345988"/>
                </a:lnTo>
                <a:lnTo>
                  <a:pt x="6119736" y="0"/>
                </a:lnTo>
                <a:close/>
              </a:path>
            </a:pathLst>
          </a:custGeom>
          <a:solidFill>
            <a:srgbClr val="005B7F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0" name="bk object 20"/>
          <p:cNvSpPr/>
          <p:nvPr/>
        </p:nvSpPr>
        <p:spPr>
          <a:xfrm>
            <a:off x="8156230" y="1059452"/>
            <a:ext cx="984650" cy="2050988"/>
          </a:xfrm>
          <a:custGeom>
            <a:avLst/>
            <a:gdLst/>
            <a:ahLst/>
            <a:cxnLst/>
            <a:rect l="l" t="t" r="r" b="b"/>
            <a:pathLst>
              <a:path w="1628775" h="4264025">
                <a:moveTo>
                  <a:pt x="1628221" y="0"/>
                </a:moveTo>
                <a:lnTo>
                  <a:pt x="1345464" y="181509"/>
                </a:lnTo>
                <a:lnTo>
                  <a:pt x="701033" y="730932"/>
                </a:lnTo>
                <a:lnTo>
                  <a:pt x="201020" y="1213753"/>
                </a:lnTo>
                <a:lnTo>
                  <a:pt x="0" y="1421108"/>
                </a:lnTo>
                <a:lnTo>
                  <a:pt x="1628221" y="4263433"/>
                </a:lnTo>
                <a:lnTo>
                  <a:pt x="1628221" y="0"/>
                </a:lnTo>
                <a:close/>
              </a:path>
            </a:pathLst>
          </a:custGeom>
          <a:solidFill>
            <a:srgbClr val="005B7F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1" name="bk object 21"/>
          <p:cNvSpPr/>
          <p:nvPr/>
        </p:nvSpPr>
        <p:spPr>
          <a:xfrm>
            <a:off x="6901321" y="3"/>
            <a:ext cx="2239551" cy="1074820"/>
          </a:xfrm>
          <a:custGeom>
            <a:avLst/>
            <a:gdLst/>
            <a:ahLst/>
            <a:cxnLst/>
            <a:rect l="l" t="t" r="r" b="b"/>
            <a:pathLst>
              <a:path w="3704590" h="2234565">
                <a:moveTo>
                  <a:pt x="3704054" y="0"/>
                </a:moveTo>
                <a:lnTo>
                  <a:pt x="0" y="0"/>
                </a:lnTo>
                <a:lnTo>
                  <a:pt x="1091727" y="1905810"/>
                </a:lnTo>
                <a:lnTo>
                  <a:pt x="2371949" y="2146752"/>
                </a:lnTo>
                <a:lnTo>
                  <a:pt x="3107424" y="2234478"/>
                </a:lnTo>
                <a:lnTo>
                  <a:pt x="3576013" y="2175660"/>
                </a:lnTo>
                <a:lnTo>
                  <a:pt x="3704054" y="2122610"/>
                </a:lnTo>
                <a:lnTo>
                  <a:pt x="3704054" y="0"/>
                </a:lnTo>
                <a:close/>
              </a:path>
            </a:pathLst>
          </a:custGeom>
          <a:solidFill>
            <a:srgbClr val="005B7F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2" name="bk object 22"/>
          <p:cNvSpPr/>
          <p:nvPr/>
        </p:nvSpPr>
        <p:spPr>
          <a:xfrm>
            <a:off x="7214733" y="3"/>
            <a:ext cx="1925921" cy="2082752"/>
          </a:xfrm>
          <a:custGeom>
            <a:avLst/>
            <a:gdLst/>
            <a:ahLst/>
            <a:cxnLst/>
            <a:rect l="l" t="t" r="r" b="b"/>
            <a:pathLst>
              <a:path w="3185794" h="4330065">
                <a:moveTo>
                  <a:pt x="3185618" y="0"/>
                </a:moveTo>
                <a:lnTo>
                  <a:pt x="1415690" y="0"/>
                </a:lnTo>
                <a:lnTo>
                  <a:pt x="0" y="2471319"/>
                </a:lnTo>
                <a:lnTo>
                  <a:pt x="1064742" y="4329990"/>
                </a:lnTo>
                <a:lnTo>
                  <a:pt x="3185618" y="4329990"/>
                </a:lnTo>
                <a:lnTo>
                  <a:pt x="3185618" y="0"/>
                </a:lnTo>
                <a:close/>
              </a:path>
            </a:pathLst>
          </a:custGeom>
          <a:solidFill>
            <a:srgbClr val="F15C5A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3" name="bk object 23"/>
          <p:cNvSpPr/>
          <p:nvPr/>
        </p:nvSpPr>
        <p:spPr>
          <a:xfrm>
            <a:off x="7485942" y="3"/>
            <a:ext cx="1654903" cy="2082752"/>
          </a:xfrm>
          <a:custGeom>
            <a:avLst/>
            <a:gdLst/>
            <a:ahLst/>
            <a:cxnLst/>
            <a:rect l="l" t="t" r="r" b="b"/>
            <a:pathLst>
              <a:path w="2737484" h="4330065">
                <a:moveTo>
                  <a:pt x="2736992" y="0"/>
                </a:moveTo>
                <a:lnTo>
                  <a:pt x="967064" y="0"/>
                </a:lnTo>
                <a:lnTo>
                  <a:pt x="0" y="1688172"/>
                </a:lnTo>
                <a:lnTo>
                  <a:pt x="1513357" y="4329988"/>
                </a:lnTo>
                <a:lnTo>
                  <a:pt x="2736992" y="4329988"/>
                </a:lnTo>
                <a:lnTo>
                  <a:pt x="2736992" y="2868254"/>
                </a:lnTo>
                <a:lnTo>
                  <a:pt x="2440978" y="2401189"/>
                </a:lnTo>
                <a:lnTo>
                  <a:pt x="2736992" y="1883745"/>
                </a:lnTo>
                <a:lnTo>
                  <a:pt x="2736992" y="0"/>
                </a:lnTo>
                <a:close/>
              </a:path>
            </a:pathLst>
          </a:custGeom>
          <a:solidFill>
            <a:srgbClr val="DB3F41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4" name="bk object 24"/>
          <p:cNvSpPr/>
          <p:nvPr/>
        </p:nvSpPr>
        <p:spPr>
          <a:xfrm>
            <a:off x="8884146" y="905113"/>
            <a:ext cx="256431" cy="712272"/>
          </a:xfrm>
          <a:custGeom>
            <a:avLst/>
            <a:gdLst/>
            <a:ahLst/>
            <a:cxnLst/>
            <a:rect l="l" t="t" r="r" b="b"/>
            <a:pathLst>
              <a:path w="424180" h="1480820">
                <a:moveTo>
                  <a:pt x="424131" y="0"/>
                </a:moveTo>
                <a:lnTo>
                  <a:pt x="0" y="740394"/>
                </a:lnTo>
                <a:lnTo>
                  <a:pt x="424131" y="1480794"/>
                </a:lnTo>
                <a:lnTo>
                  <a:pt x="424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5" name="bk object 25"/>
          <p:cNvSpPr/>
          <p:nvPr/>
        </p:nvSpPr>
        <p:spPr>
          <a:xfrm>
            <a:off x="8039026" y="1582251"/>
            <a:ext cx="1101733" cy="1420268"/>
          </a:xfrm>
          <a:custGeom>
            <a:avLst/>
            <a:gdLst/>
            <a:ahLst/>
            <a:cxnLst/>
            <a:rect l="l" t="t" r="r" b="b"/>
            <a:pathLst>
              <a:path w="1822450" h="2952750">
                <a:moveTo>
                  <a:pt x="0" y="0"/>
                </a:moveTo>
                <a:lnTo>
                  <a:pt x="1695619" y="2952672"/>
                </a:lnTo>
                <a:lnTo>
                  <a:pt x="1822099" y="2933946"/>
                </a:lnTo>
                <a:lnTo>
                  <a:pt x="1822099" y="2896682"/>
                </a:lnTo>
                <a:lnTo>
                  <a:pt x="1697795" y="2677104"/>
                </a:lnTo>
                <a:lnTo>
                  <a:pt x="1578550" y="2468429"/>
                </a:lnTo>
                <a:lnTo>
                  <a:pt x="1461019" y="2264642"/>
                </a:lnTo>
                <a:lnTo>
                  <a:pt x="1345522" y="2066244"/>
                </a:lnTo>
                <a:lnTo>
                  <a:pt x="1232380" y="1873736"/>
                </a:lnTo>
                <a:lnTo>
                  <a:pt x="1121914" y="1687618"/>
                </a:lnTo>
                <a:lnTo>
                  <a:pt x="1014444" y="1508392"/>
                </a:lnTo>
                <a:lnTo>
                  <a:pt x="910292" y="1336557"/>
                </a:lnTo>
                <a:lnTo>
                  <a:pt x="809777" y="1172614"/>
                </a:lnTo>
                <a:lnTo>
                  <a:pt x="744947" y="1067951"/>
                </a:lnTo>
                <a:lnTo>
                  <a:pt x="681971" y="967167"/>
                </a:lnTo>
                <a:lnTo>
                  <a:pt x="620944" y="870410"/>
                </a:lnTo>
                <a:lnTo>
                  <a:pt x="561962" y="777828"/>
                </a:lnTo>
                <a:lnTo>
                  <a:pt x="505119" y="689569"/>
                </a:lnTo>
                <a:lnTo>
                  <a:pt x="450511" y="605783"/>
                </a:lnTo>
                <a:lnTo>
                  <a:pt x="424075" y="565613"/>
                </a:lnTo>
                <a:lnTo>
                  <a:pt x="398232" y="526617"/>
                </a:lnTo>
                <a:lnTo>
                  <a:pt x="372996" y="488813"/>
                </a:lnTo>
                <a:lnTo>
                  <a:pt x="348378" y="452220"/>
                </a:lnTo>
                <a:lnTo>
                  <a:pt x="324390" y="416856"/>
                </a:lnTo>
                <a:lnTo>
                  <a:pt x="301044" y="382740"/>
                </a:lnTo>
                <a:lnTo>
                  <a:pt x="278351" y="349890"/>
                </a:lnTo>
                <a:lnTo>
                  <a:pt x="256324" y="318325"/>
                </a:lnTo>
                <a:lnTo>
                  <a:pt x="214313" y="259124"/>
                </a:lnTo>
                <a:lnTo>
                  <a:pt x="175108" y="205286"/>
                </a:lnTo>
                <a:lnTo>
                  <a:pt x="138802" y="156958"/>
                </a:lnTo>
                <a:lnTo>
                  <a:pt x="105490" y="114288"/>
                </a:lnTo>
                <a:lnTo>
                  <a:pt x="75269" y="77426"/>
                </a:lnTo>
                <a:lnTo>
                  <a:pt x="48232" y="46520"/>
                </a:lnTo>
                <a:lnTo>
                  <a:pt x="13856" y="11651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306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6" name="bk object 26"/>
          <p:cNvSpPr/>
          <p:nvPr/>
        </p:nvSpPr>
        <p:spPr>
          <a:xfrm>
            <a:off x="8046470" y="1592562"/>
            <a:ext cx="1094439" cy="1410188"/>
          </a:xfrm>
          <a:custGeom>
            <a:avLst/>
            <a:gdLst/>
            <a:ahLst/>
            <a:cxnLst/>
            <a:rect l="l" t="t" r="r" b="b"/>
            <a:pathLst>
              <a:path w="1810384" h="2931795">
                <a:moveTo>
                  <a:pt x="0" y="0"/>
                </a:moveTo>
                <a:lnTo>
                  <a:pt x="1683308" y="2931234"/>
                </a:lnTo>
                <a:lnTo>
                  <a:pt x="1809787" y="2912507"/>
                </a:lnTo>
                <a:lnTo>
                  <a:pt x="1809787" y="2886189"/>
                </a:lnTo>
                <a:lnTo>
                  <a:pt x="1681786" y="2660030"/>
                </a:lnTo>
                <a:lnTo>
                  <a:pt x="1563171" y="2452426"/>
                </a:lnTo>
                <a:lnTo>
                  <a:pt x="1446272" y="2249679"/>
                </a:lnTo>
                <a:lnTo>
                  <a:pt x="1331406" y="2052287"/>
                </a:lnTo>
                <a:lnTo>
                  <a:pt x="1218893" y="1860749"/>
                </a:lnTo>
                <a:lnTo>
                  <a:pt x="1109052" y="1675562"/>
                </a:lnTo>
                <a:lnTo>
                  <a:pt x="1002201" y="1497226"/>
                </a:lnTo>
                <a:lnTo>
                  <a:pt x="898658" y="1326239"/>
                </a:lnTo>
                <a:lnTo>
                  <a:pt x="798743" y="1163099"/>
                </a:lnTo>
                <a:lnTo>
                  <a:pt x="734305" y="1058944"/>
                </a:lnTo>
                <a:lnTo>
                  <a:pt x="671716" y="958645"/>
                </a:lnTo>
                <a:lnTo>
                  <a:pt x="611069" y="862352"/>
                </a:lnTo>
                <a:lnTo>
                  <a:pt x="552460" y="770210"/>
                </a:lnTo>
                <a:lnTo>
                  <a:pt x="495982" y="682367"/>
                </a:lnTo>
                <a:lnTo>
                  <a:pt x="441729" y="598972"/>
                </a:lnTo>
                <a:lnTo>
                  <a:pt x="415468" y="558988"/>
                </a:lnTo>
                <a:lnTo>
                  <a:pt x="389798" y="520171"/>
                </a:lnTo>
                <a:lnTo>
                  <a:pt x="364731" y="482540"/>
                </a:lnTo>
                <a:lnTo>
                  <a:pt x="340280" y="446114"/>
                </a:lnTo>
                <a:lnTo>
                  <a:pt x="316457" y="410909"/>
                </a:lnTo>
                <a:lnTo>
                  <a:pt x="293273" y="376946"/>
                </a:lnTo>
                <a:lnTo>
                  <a:pt x="270739" y="344242"/>
                </a:lnTo>
                <a:lnTo>
                  <a:pt x="248868" y="312816"/>
                </a:lnTo>
                <a:lnTo>
                  <a:pt x="207162" y="253871"/>
                </a:lnTo>
                <a:lnTo>
                  <a:pt x="168248" y="200260"/>
                </a:lnTo>
                <a:lnTo>
                  <a:pt x="132221" y="152129"/>
                </a:lnTo>
                <a:lnTo>
                  <a:pt x="99175" y="109627"/>
                </a:lnTo>
                <a:lnTo>
                  <a:pt x="69205" y="72901"/>
                </a:lnTo>
                <a:lnTo>
                  <a:pt x="42405" y="42098"/>
                </a:lnTo>
                <a:lnTo>
                  <a:pt x="8356" y="7324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612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7" name="bk object 27"/>
          <p:cNvSpPr/>
          <p:nvPr/>
        </p:nvSpPr>
        <p:spPr>
          <a:xfrm>
            <a:off x="8054256" y="1603359"/>
            <a:ext cx="1086378" cy="1399190"/>
          </a:xfrm>
          <a:custGeom>
            <a:avLst/>
            <a:gdLst/>
            <a:ahLst/>
            <a:cxnLst/>
            <a:rect l="l" t="t" r="r" b="b"/>
            <a:pathLst>
              <a:path w="1797050" h="2908935">
                <a:moveTo>
                  <a:pt x="0" y="0"/>
                </a:moveTo>
                <a:lnTo>
                  <a:pt x="1670422" y="2908796"/>
                </a:lnTo>
                <a:lnTo>
                  <a:pt x="1796902" y="2890069"/>
                </a:lnTo>
                <a:lnTo>
                  <a:pt x="1796902" y="2874651"/>
                </a:lnTo>
                <a:lnTo>
                  <a:pt x="1664040" y="2639870"/>
                </a:lnTo>
                <a:lnTo>
                  <a:pt x="1544320" y="2430336"/>
                </a:lnTo>
                <a:lnTo>
                  <a:pt x="1426378" y="2225787"/>
                </a:lnTo>
                <a:lnTo>
                  <a:pt x="1310543" y="2026739"/>
                </a:lnTo>
                <a:lnTo>
                  <a:pt x="1197148" y="1833711"/>
                </a:lnTo>
                <a:lnTo>
                  <a:pt x="1086523" y="1647222"/>
                </a:lnTo>
                <a:lnTo>
                  <a:pt x="978998" y="1467791"/>
                </a:lnTo>
                <a:lnTo>
                  <a:pt x="874906" y="1295936"/>
                </a:lnTo>
                <a:lnTo>
                  <a:pt x="774577" y="1132174"/>
                </a:lnTo>
                <a:lnTo>
                  <a:pt x="709945" y="1027753"/>
                </a:lnTo>
                <a:lnTo>
                  <a:pt x="647231" y="927313"/>
                </a:lnTo>
                <a:lnTo>
                  <a:pt x="586532" y="831009"/>
                </a:lnTo>
                <a:lnTo>
                  <a:pt x="527947" y="738993"/>
                </a:lnTo>
                <a:lnTo>
                  <a:pt x="471575" y="651420"/>
                </a:lnTo>
                <a:lnTo>
                  <a:pt x="417512" y="568443"/>
                </a:lnTo>
                <a:lnTo>
                  <a:pt x="391377" y="528725"/>
                </a:lnTo>
                <a:lnTo>
                  <a:pt x="365857" y="490215"/>
                </a:lnTo>
                <a:lnTo>
                  <a:pt x="340963" y="452930"/>
                </a:lnTo>
                <a:lnTo>
                  <a:pt x="316708" y="416891"/>
                </a:lnTo>
                <a:lnTo>
                  <a:pt x="293104" y="382115"/>
                </a:lnTo>
                <a:lnTo>
                  <a:pt x="270164" y="348623"/>
                </a:lnTo>
                <a:lnTo>
                  <a:pt x="247899" y="316434"/>
                </a:lnTo>
                <a:lnTo>
                  <a:pt x="205444" y="256040"/>
                </a:lnTo>
                <a:lnTo>
                  <a:pt x="165839" y="201087"/>
                </a:lnTo>
                <a:lnTo>
                  <a:pt x="129182" y="151729"/>
                </a:lnTo>
                <a:lnTo>
                  <a:pt x="95570" y="108119"/>
                </a:lnTo>
                <a:lnTo>
                  <a:pt x="65101" y="70411"/>
                </a:lnTo>
                <a:lnTo>
                  <a:pt x="37875" y="38758"/>
                </a:lnTo>
                <a:lnTo>
                  <a:pt x="3327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3918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8" name="bk object 28"/>
          <p:cNvSpPr/>
          <p:nvPr/>
        </p:nvSpPr>
        <p:spPr>
          <a:xfrm>
            <a:off x="8062312" y="1614516"/>
            <a:ext cx="1078316" cy="1388194"/>
          </a:xfrm>
          <a:custGeom>
            <a:avLst/>
            <a:gdLst/>
            <a:ahLst/>
            <a:cxnLst/>
            <a:rect l="l" t="t" r="r" b="b"/>
            <a:pathLst>
              <a:path w="1783715" h="2886075">
                <a:moveTo>
                  <a:pt x="0" y="0"/>
                </a:moveTo>
                <a:lnTo>
                  <a:pt x="1657099" y="2885595"/>
                </a:lnTo>
                <a:lnTo>
                  <a:pt x="1783578" y="2866868"/>
                </a:lnTo>
                <a:lnTo>
                  <a:pt x="1783578" y="2862383"/>
                </a:lnTo>
                <a:lnTo>
                  <a:pt x="1647026" y="2621034"/>
                </a:lnTo>
                <a:lnTo>
                  <a:pt x="1527947" y="2412588"/>
                </a:lnTo>
                <a:lnTo>
                  <a:pt x="1410647" y="2209094"/>
                </a:lnTo>
                <a:lnTo>
                  <a:pt x="1295454" y="2011066"/>
                </a:lnTo>
                <a:lnTo>
                  <a:pt x="1182698" y="1819021"/>
                </a:lnTo>
                <a:lnTo>
                  <a:pt x="1072706" y="1633475"/>
                </a:lnTo>
                <a:lnTo>
                  <a:pt x="965809" y="1454944"/>
                </a:lnTo>
                <a:lnTo>
                  <a:pt x="862335" y="1283944"/>
                </a:lnTo>
                <a:lnTo>
                  <a:pt x="762613" y="1120991"/>
                </a:lnTo>
                <a:lnTo>
                  <a:pt x="698378" y="1017081"/>
                </a:lnTo>
                <a:lnTo>
                  <a:pt x="636055" y="917130"/>
                </a:lnTo>
                <a:lnTo>
                  <a:pt x="575740" y="821290"/>
                </a:lnTo>
                <a:lnTo>
                  <a:pt x="517531" y="729715"/>
                </a:lnTo>
                <a:lnTo>
                  <a:pt x="461526" y="642557"/>
                </a:lnTo>
                <a:lnTo>
                  <a:pt x="407821" y="559970"/>
                </a:lnTo>
                <a:lnTo>
                  <a:pt x="381863" y="520438"/>
                </a:lnTo>
                <a:lnTo>
                  <a:pt x="356515" y="482106"/>
                </a:lnTo>
                <a:lnTo>
                  <a:pt x="331792" y="444993"/>
                </a:lnTo>
                <a:lnTo>
                  <a:pt x="307705" y="409118"/>
                </a:lnTo>
                <a:lnTo>
                  <a:pt x="284267" y="374500"/>
                </a:lnTo>
                <a:lnTo>
                  <a:pt x="261488" y="341158"/>
                </a:lnTo>
                <a:lnTo>
                  <a:pt x="239383" y="309112"/>
                </a:lnTo>
                <a:lnTo>
                  <a:pt x="197239" y="248983"/>
                </a:lnTo>
                <a:lnTo>
                  <a:pt x="157931" y="194265"/>
                </a:lnTo>
                <a:lnTo>
                  <a:pt x="121558" y="145112"/>
                </a:lnTo>
                <a:lnTo>
                  <a:pt x="88217" y="101675"/>
                </a:lnTo>
                <a:lnTo>
                  <a:pt x="58005" y="64108"/>
                </a:lnTo>
                <a:lnTo>
                  <a:pt x="31020" y="32564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5224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9" name="bk object 29"/>
          <p:cNvSpPr/>
          <p:nvPr/>
        </p:nvSpPr>
        <p:spPr>
          <a:xfrm>
            <a:off x="8070658" y="1626083"/>
            <a:ext cx="1067953" cy="1376590"/>
          </a:xfrm>
          <a:custGeom>
            <a:avLst/>
            <a:gdLst/>
            <a:ahLst/>
            <a:cxnLst/>
            <a:rect l="l" t="t" r="r" b="b"/>
            <a:pathLst>
              <a:path w="1766569" h="2861945">
                <a:moveTo>
                  <a:pt x="0" y="0"/>
                </a:moveTo>
                <a:lnTo>
                  <a:pt x="1643291" y="2861551"/>
                </a:lnTo>
                <a:lnTo>
                  <a:pt x="1766435" y="2843319"/>
                </a:lnTo>
                <a:lnTo>
                  <a:pt x="1629546" y="2601361"/>
                </a:lnTo>
                <a:lnTo>
                  <a:pt x="1511105" y="2394002"/>
                </a:lnTo>
                <a:lnTo>
                  <a:pt x="1394444" y="2191562"/>
                </a:lnTo>
                <a:lnTo>
                  <a:pt x="1279890" y="1994554"/>
                </a:lnTo>
                <a:lnTo>
                  <a:pt x="1167770" y="1803491"/>
                </a:lnTo>
                <a:lnTo>
                  <a:pt x="1058411" y="1618888"/>
                </a:lnTo>
                <a:lnTo>
                  <a:pt x="952139" y="1441257"/>
                </a:lnTo>
                <a:lnTo>
                  <a:pt x="849282" y="1271113"/>
                </a:lnTo>
                <a:lnTo>
                  <a:pt x="750165" y="1108969"/>
                </a:lnTo>
                <a:lnTo>
                  <a:pt x="686327" y="1005571"/>
                </a:lnTo>
                <a:lnTo>
                  <a:pt x="624394" y="906108"/>
                </a:lnTo>
                <a:lnTo>
                  <a:pt x="564462" y="810734"/>
                </a:lnTo>
                <a:lnTo>
                  <a:pt x="506628" y="719600"/>
                </a:lnTo>
                <a:lnTo>
                  <a:pt x="450990" y="632858"/>
                </a:lnTo>
                <a:lnTo>
                  <a:pt x="397643" y="550660"/>
                </a:lnTo>
                <a:lnTo>
                  <a:pt x="371860" y="511313"/>
                </a:lnTo>
                <a:lnTo>
                  <a:pt x="346686" y="473160"/>
                </a:lnTo>
                <a:lnTo>
                  <a:pt x="322133" y="436218"/>
                </a:lnTo>
                <a:lnTo>
                  <a:pt x="298214" y="400508"/>
                </a:lnTo>
                <a:lnTo>
                  <a:pt x="274940" y="366047"/>
                </a:lnTo>
                <a:lnTo>
                  <a:pt x="252324" y="332857"/>
                </a:lnTo>
                <a:lnTo>
                  <a:pt x="230378" y="300954"/>
                </a:lnTo>
                <a:lnTo>
                  <a:pt x="188544" y="241089"/>
                </a:lnTo>
                <a:lnTo>
                  <a:pt x="149534" y="186606"/>
                </a:lnTo>
                <a:lnTo>
                  <a:pt x="113445" y="137657"/>
                </a:lnTo>
                <a:lnTo>
                  <a:pt x="80374" y="94393"/>
                </a:lnTo>
                <a:lnTo>
                  <a:pt x="50419" y="56967"/>
                </a:lnTo>
                <a:lnTo>
                  <a:pt x="23675" y="25530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6530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0" name="bk object 30"/>
          <p:cNvSpPr/>
          <p:nvPr/>
        </p:nvSpPr>
        <p:spPr>
          <a:xfrm>
            <a:off x="8079506" y="1638341"/>
            <a:ext cx="1055668" cy="1364372"/>
          </a:xfrm>
          <a:custGeom>
            <a:avLst/>
            <a:gdLst/>
            <a:ahLst/>
            <a:cxnLst/>
            <a:rect l="l" t="t" r="r" b="b"/>
            <a:pathLst>
              <a:path w="1746250" h="2836545">
                <a:moveTo>
                  <a:pt x="0" y="0"/>
                </a:moveTo>
                <a:lnTo>
                  <a:pt x="1628653" y="2836061"/>
                </a:lnTo>
                <a:lnTo>
                  <a:pt x="1746117" y="2818670"/>
                </a:lnTo>
                <a:lnTo>
                  <a:pt x="1610025" y="2578142"/>
                </a:lnTo>
                <a:lnTo>
                  <a:pt x="1490466" y="2368827"/>
                </a:lnTo>
                <a:lnTo>
                  <a:pt x="1372752" y="2164562"/>
                </a:lnTo>
                <a:lnTo>
                  <a:pt x="1257223" y="1965879"/>
                </a:lnTo>
                <a:lnTo>
                  <a:pt x="1144218" y="1773315"/>
                </a:lnTo>
                <a:lnTo>
                  <a:pt x="1034078" y="1587404"/>
                </a:lnTo>
                <a:lnTo>
                  <a:pt x="927141" y="1408679"/>
                </a:lnTo>
                <a:lnTo>
                  <a:pt x="823747" y="1237677"/>
                </a:lnTo>
                <a:lnTo>
                  <a:pt x="724236" y="1074932"/>
                </a:lnTo>
                <a:lnTo>
                  <a:pt x="660220" y="971286"/>
                </a:lnTo>
                <a:lnTo>
                  <a:pt x="598182" y="871705"/>
                </a:lnTo>
                <a:lnTo>
                  <a:pt x="538221" y="776349"/>
                </a:lnTo>
                <a:lnTo>
                  <a:pt x="480439" y="685375"/>
                </a:lnTo>
                <a:lnTo>
                  <a:pt x="424936" y="598942"/>
                </a:lnTo>
                <a:lnTo>
                  <a:pt x="371812" y="517208"/>
                </a:lnTo>
                <a:lnTo>
                  <a:pt x="346174" y="478153"/>
                </a:lnTo>
                <a:lnTo>
                  <a:pt x="321169" y="440332"/>
                </a:lnTo>
                <a:lnTo>
                  <a:pt x="296809" y="403765"/>
                </a:lnTo>
                <a:lnTo>
                  <a:pt x="273107" y="368472"/>
                </a:lnTo>
                <a:lnTo>
                  <a:pt x="250075" y="334473"/>
                </a:lnTo>
                <a:lnTo>
                  <a:pt x="227727" y="301787"/>
                </a:lnTo>
                <a:lnTo>
                  <a:pt x="206073" y="270434"/>
                </a:lnTo>
                <a:lnTo>
                  <a:pt x="164904" y="211807"/>
                </a:lnTo>
                <a:lnTo>
                  <a:pt x="126668" y="158751"/>
                </a:lnTo>
                <a:lnTo>
                  <a:pt x="91465" y="111424"/>
                </a:lnTo>
                <a:lnTo>
                  <a:pt x="59397" y="69984"/>
                </a:lnTo>
                <a:lnTo>
                  <a:pt x="30564" y="34589"/>
                </a:lnTo>
                <a:lnTo>
                  <a:pt x="5067" y="5399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7836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1" name="bk object 31"/>
          <p:cNvSpPr/>
          <p:nvPr/>
        </p:nvSpPr>
        <p:spPr>
          <a:xfrm>
            <a:off x="8088689" y="1651056"/>
            <a:ext cx="1042999" cy="1351542"/>
          </a:xfrm>
          <a:custGeom>
            <a:avLst/>
            <a:gdLst/>
            <a:ahLst/>
            <a:cxnLst/>
            <a:rect l="l" t="t" r="r" b="b"/>
            <a:pathLst>
              <a:path w="1725294" h="2809875">
                <a:moveTo>
                  <a:pt x="0" y="0"/>
                </a:moveTo>
                <a:lnTo>
                  <a:pt x="1613469" y="2809620"/>
                </a:lnTo>
                <a:lnTo>
                  <a:pt x="1725264" y="2793068"/>
                </a:lnTo>
                <a:lnTo>
                  <a:pt x="1591169" y="2556078"/>
                </a:lnTo>
                <a:lnTo>
                  <a:pt x="1472259" y="2347867"/>
                </a:lnTo>
                <a:lnTo>
                  <a:pt x="1355196" y="2144671"/>
                </a:lnTo>
                <a:lnTo>
                  <a:pt x="1240317" y="1947022"/>
                </a:lnTo>
                <a:lnTo>
                  <a:pt x="1127960" y="1755453"/>
                </a:lnTo>
                <a:lnTo>
                  <a:pt x="1018463" y="1570495"/>
                </a:lnTo>
                <a:lnTo>
                  <a:pt x="912161" y="1392681"/>
                </a:lnTo>
                <a:lnTo>
                  <a:pt x="809393" y="1222542"/>
                </a:lnTo>
                <a:lnTo>
                  <a:pt x="710497" y="1060611"/>
                </a:lnTo>
                <a:lnTo>
                  <a:pt x="646883" y="957479"/>
                </a:lnTo>
                <a:lnTo>
                  <a:pt x="585240" y="858390"/>
                </a:lnTo>
                <a:lnTo>
                  <a:pt x="525667" y="763500"/>
                </a:lnTo>
                <a:lnTo>
                  <a:pt x="468264" y="672967"/>
                </a:lnTo>
                <a:lnTo>
                  <a:pt x="413132" y="586949"/>
                </a:lnTo>
                <a:lnTo>
                  <a:pt x="360369" y="505603"/>
                </a:lnTo>
                <a:lnTo>
                  <a:pt x="334908" y="466732"/>
                </a:lnTo>
                <a:lnTo>
                  <a:pt x="310077" y="429088"/>
                </a:lnTo>
                <a:lnTo>
                  <a:pt x="285889" y="392691"/>
                </a:lnTo>
                <a:lnTo>
                  <a:pt x="262355" y="357560"/>
                </a:lnTo>
                <a:lnTo>
                  <a:pt x="239490" y="323716"/>
                </a:lnTo>
                <a:lnTo>
                  <a:pt x="217304" y="291178"/>
                </a:lnTo>
                <a:lnTo>
                  <a:pt x="175022" y="230099"/>
                </a:lnTo>
                <a:lnTo>
                  <a:pt x="135610" y="174481"/>
                </a:lnTo>
                <a:lnTo>
                  <a:pt x="99169" y="124481"/>
                </a:lnTo>
                <a:lnTo>
                  <a:pt x="65797" y="80257"/>
                </a:lnTo>
                <a:lnTo>
                  <a:pt x="35595" y="41967"/>
                </a:lnTo>
                <a:lnTo>
                  <a:pt x="8663" y="9768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9144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2" name="bk object 32"/>
          <p:cNvSpPr/>
          <p:nvPr/>
        </p:nvSpPr>
        <p:spPr>
          <a:xfrm>
            <a:off x="8098315" y="1664402"/>
            <a:ext cx="1029948" cy="1338103"/>
          </a:xfrm>
          <a:custGeom>
            <a:avLst/>
            <a:gdLst/>
            <a:ahLst/>
            <a:cxnLst/>
            <a:rect l="l" t="t" r="r" b="b"/>
            <a:pathLst>
              <a:path w="1703705" h="2781935">
                <a:moveTo>
                  <a:pt x="0" y="0"/>
                </a:moveTo>
                <a:lnTo>
                  <a:pt x="1597542" y="2781885"/>
                </a:lnTo>
                <a:lnTo>
                  <a:pt x="1703667" y="2766173"/>
                </a:lnTo>
                <a:lnTo>
                  <a:pt x="1571575" y="2532729"/>
                </a:lnTo>
                <a:lnTo>
                  <a:pt x="1453312" y="2325618"/>
                </a:lnTo>
                <a:lnTo>
                  <a:pt x="1336898" y="2123490"/>
                </a:lnTo>
                <a:lnTo>
                  <a:pt x="1222668" y="1926873"/>
                </a:lnTo>
                <a:lnTo>
                  <a:pt x="1110958" y="1736297"/>
                </a:lnTo>
                <a:lnTo>
                  <a:pt x="1002101" y="1552292"/>
                </a:lnTo>
                <a:lnTo>
                  <a:pt x="896434" y="1375386"/>
                </a:lnTo>
                <a:lnTo>
                  <a:pt x="794291" y="1206110"/>
                </a:lnTo>
                <a:lnTo>
                  <a:pt x="696007" y="1044993"/>
                </a:lnTo>
                <a:lnTo>
                  <a:pt x="632795" y="942375"/>
                </a:lnTo>
                <a:lnTo>
                  <a:pt x="571546" y="843776"/>
                </a:lnTo>
                <a:lnTo>
                  <a:pt x="512360" y="749352"/>
                </a:lnTo>
                <a:lnTo>
                  <a:pt x="455336" y="659260"/>
                </a:lnTo>
                <a:lnTo>
                  <a:pt x="400574" y="573657"/>
                </a:lnTo>
                <a:lnTo>
                  <a:pt x="348173" y="492700"/>
                </a:lnTo>
                <a:lnTo>
                  <a:pt x="322888" y="454013"/>
                </a:lnTo>
                <a:lnTo>
                  <a:pt x="298231" y="416546"/>
                </a:lnTo>
                <a:lnTo>
                  <a:pt x="274214" y="380319"/>
                </a:lnTo>
                <a:lnTo>
                  <a:pt x="250849" y="345351"/>
                </a:lnTo>
                <a:lnTo>
                  <a:pt x="228149" y="311662"/>
                </a:lnTo>
                <a:lnTo>
                  <a:pt x="206126" y="279272"/>
                </a:lnTo>
                <a:lnTo>
                  <a:pt x="164161" y="218467"/>
                </a:lnTo>
                <a:lnTo>
                  <a:pt x="125053" y="163092"/>
                </a:lnTo>
                <a:lnTo>
                  <a:pt x="88902" y="113305"/>
                </a:lnTo>
                <a:lnTo>
                  <a:pt x="55806" y="69261"/>
                </a:lnTo>
                <a:lnTo>
                  <a:pt x="25866" y="31117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0450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3" name="bk object 33"/>
          <p:cNvSpPr/>
          <p:nvPr/>
        </p:nvSpPr>
        <p:spPr>
          <a:xfrm>
            <a:off x="8108560" y="1678599"/>
            <a:ext cx="1016513" cy="1324052"/>
          </a:xfrm>
          <a:custGeom>
            <a:avLst/>
            <a:gdLst/>
            <a:ahLst/>
            <a:cxnLst/>
            <a:rect l="l" t="t" r="r" b="b"/>
            <a:pathLst>
              <a:path w="1681480" h="2752725">
                <a:moveTo>
                  <a:pt x="0" y="0"/>
                </a:moveTo>
                <a:lnTo>
                  <a:pt x="1580596" y="2752376"/>
                </a:lnTo>
                <a:lnTo>
                  <a:pt x="1681043" y="2737504"/>
                </a:lnTo>
                <a:lnTo>
                  <a:pt x="1549730" y="2505456"/>
                </a:lnTo>
                <a:lnTo>
                  <a:pt x="1430340" y="2296368"/>
                </a:lnTo>
                <a:lnTo>
                  <a:pt x="1312866" y="2092395"/>
                </a:lnTo>
                <a:lnTo>
                  <a:pt x="1197657" y="1894089"/>
                </a:lnTo>
                <a:lnTo>
                  <a:pt x="1085062" y="1702002"/>
                </a:lnTo>
                <a:lnTo>
                  <a:pt x="975428" y="1516686"/>
                </a:lnTo>
                <a:lnTo>
                  <a:pt x="869105" y="1338692"/>
                </a:lnTo>
                <a:lnTo>
                  <a:pt x="766442" y="1168571"/>
                </a:lnTo>
                <a:lnTo>
                  <a:pt x="667786" y="1006875"/>
                </a:lnTo>
                <a:lnTo>
                  <a:pt x="604413" y="904031"/>
                </a:lnTo>
                <a:lnTo>
                  <a:pt x="543080" y="805340"/>
                </a:lnTo>
                <a:lnTo>
                  <a:pt x="483890" y="710966"/>
                </a:lnTo>
                <a:lnTo>
                  <a:pt x="426946" y="621071"/>
                </a:lnTo>
                <a:lnTo>
                  <a:pt x="372351" y="535820"/>
                </a:lnTo>
                <a:lnTo>
                  <a:pt x="320208" y="455375"/>
                </a:lnTo>
                <a:lnTo>
                  <a:pt x="295088" y="417007"/>
                </a:lnTo>
                <a:lnTo>
                  <a:pt x="270620" y="379901"/>
                </a:lnTo>
                <a:lnTo>
                  <a:pt x="246817" y="344079"/>
                </a:lnTo>
                <a:lnTo>
                  <a:pt x="223692" y="309560"/>
                </a:lnTo>
                <a:lnTo>
                  <a:pt x="201257" y="276366"/>
                </a:lnTo>
                <a:lnTo>
                  <a:pt x="179526" y="244517"/>
                </a:lnTo>
                <a:lnTo>
                  <a:pt x="138225" y="184934"/>
                </a:lnTo>
                <a:lnTo>
                  <a:pt x="99894" y="130974"/>
                </a:lnTo>
                <a:lnTo>
                  <a:pt x="64634" y="82803"/>
                </a:lnTo>
                <a:lnTo>
                  <a:pt x="32549" y="40581"/>
                </a:lnTo>
                <a:lnTo>
                  <a:pt x="3743" y="4475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1756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4" name="bk object 34"/>
          <p:cNvSpPr/>
          <p:nvPr/>
        </p:nvSpPr>
        <p:spPr>
          <a:xfrm>
            <a:off x="8119379" y="1693583"/>
            <a:ext cx="1002308" cy="1309090"/>
          </a:xfrm>
          <a:custGeom>
            <a:avLst/>
            <a:gdLst/>
            <a:ahLst/>
            <a:cxnLst/>
            <a:rect l="l" t="t" r="r" b="b"/>
            <a:pathLst>
              <a:path w="1657984" h="2721610">
                <a:moveTo>
                  <a:pt x="0" y="0"/>
                </a:moveTo>
                <a:lnTo>
                  <a:pt x="1562700" y="2721212"/>
                </a:lnTo>
                <a:lnTo>
                  <a:pt x="1657477" y="2707180"/>
                </a:lnTo>
                <a:lnTo>
                  <a:pt x="1528174" y="2478692"/>
                </a:lnTo>
                <a:lnTo>
                  <a:pt x="1370273" y="2202501"/>
                </a:lnTo>
                <a:lnTo>
                  <a:pt x="1215987" y="1935668"/>
                </a:lnTo>
                <a:lnTo>
                  <a:pt x="1103139" y="1742468"/>
                </a:lnTo>
                <a:lnTo>
                  <a:pt x="993133" y="1555812"/>
                </a:lnTo>
                <a:lnTo>
                  <a:pt x="886314" y="1376251"/>
                </a:lnTo>
                <a:lnTo>
                  <a:pt x="783029" y="1204331"/>
                </a:lnTo>
                <a:lnTo>
                  <a:pt x="683624" y="1040604"/>
                </a:lnTo>
                <a:lnTo>
                  <a:pt x="588446" y="885616"/>
                </a:lnTo>
                <a:lnTo>
                  <a:pt x="527512" y="787418"/>
                </a:lnTo>
                <a:lnTo>
                  <a:pt x="468713" y="693511"/>
                </a:lnTo>
                <a:lnTo>
                  <a:pt x="412152" y="604057"/>
                </a:lnTo>
                <a:lnTo>
                  <a:pt x="357930" y="519220"/>
                </a:lnTo>
                <a:lnTo>
                  <a:pt x="306151" y="439162"/>
                </a:lnTo>
                <a:lnTo>
                  <a:pt x="281209" y="400976"/>
                </a:lnTo>
                <a:lnTo>
                  <a:pt x="256917" y="364045"/>
                </a:lnTo>
                <a:lnTo>
                  <a:pt x="233286" y="328391"/>
                </a:lnTo>
                <a:lnTo>
                  <a:pt x="210330" y="294033"/>
                </a:lnTo>
                <a:lnTo>
                  <a:pt x="188062" y="260992"/>
                </a:lnTo>
                <a:lnTo>
                  <a:pt x="166494" y="229287"/>
                </a:lnTo>
                <a:lnTo>
                  <a:pt x="125510" y="169971"/>
                </a:lnTo>
                <a:lnTo>
                  <a:pt x="87481" y="116247"/>
                </a:lnTo>
                <a:lnTo>
                  <a:pt x="52511" y="68278"/>
                </a:lnTo>
                <a:lnTo>
                  <a:pt x="20701" y="26226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3063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5" name="bk object 35"/>
          <p:cNvSpPr/>
          <p:nvPr/>
        </p:nvSpPr>
        <p:spPr>
          <a:xfrm>
            <a:off x="8130846" y="1709474"/>
            <a:ext cx="987338" cy="1293205"/>
          </a:xfrm>
          <a:custGeom>
            <a:avLst/>
            <a:gdLst/>
            <a:ahLst/>
            <a:cxnLst/>
            <a:rect l="l" t="t" r="r" b="b"/>
            <a:pathLst>
              <a:path w="1633219" h="2688590">
                <a:moveTo>
                  <a:pt x="0" y="0"/>
                </a:moveTo>
                <a:lnTo>
                  <a:pt x="1543732" y="2688182"/>
                </a:lnTo>
                <a:lnTo>
                  <a:pt x="1632823" y="2674991"/>
                </a:lnTo>
                <a:lnTo>
                  <a:pt x="1504289" y="2447882"/>
                </a:lnTo>
                <a:lnTo>
                  <a:pt x="1344866" y="2169021"/>
                </a:lnTo>
                <a:lnTo>
                  <a:pt x="1189194" y="1899780"/>
                </a:lnTo>
                <a:lnTo>
                  <a:pt x="1075415" y="1704977"/>
                </a:lnTo>
                <a:lnTo>
                  <a:pt x="964586" y="1516921"/>
                </a:lnTo>
                <a:lnTo>
                  <a:pt x="857068" y="1336183"/>
                </a:lnTo>
                <a:lnTo>
                  <a:pt x="753221" y="1163336"/>
                </a:lnTo>
                <a:lnTo>
                  <a:pt x="653405" y="998951"/>
                </a:lnTo>
                <a:lnTo>
                  <a:pt x="557980" y="843600"/>
                </a:lnTo>
                <a:lnTo>
                  <a:pt x="496981" y="745335"/>
                </a:lnTo>
                <a:lnTo>
                  <a:pt x="438201" y="651509"/>
                </a:lnTo>
                <a:lnTo>
                  <a:pt x="381745" y="562292"/>
                </a:lnTo>
                <a:lnTo>
                  <a:pt x="327722" y="477853"/>
                </a:lnTo>
                <a:lnTo>
                  <a:pt x="301655" y="437478"/>
                </a:lnTo>
                <a:lnTo>
                  <a:pt x="276237" y="398362"/>
                </a:lnTo>
                <a:lnTo>
                  <a:pt x="251480" y="360525"/>
                </a:lnTo>
                <a:lnTo>
                  <a:pt x="227398" y="323988"/>
                </a:lnTo>
                <a:lnTo>
                  <a:pt x="204003" y="288773"/>
                </a:lnTo>
                <a:lnTo>
                  <a:pt x="181310" y="254901"/>
                </a:lnTo>
                <a:lnTo>
                  <a:pt x="159332" y="222393"/>
                </a:lnTo>
                <a:lnTo>
                  <a:pt x="117573" y="161554"/>
                </a:lnTo>
                <a:lnTo>
                  <a:pt x="78833" y="106425"/>
                </a:lnTo>
                <a:lnTo>
                  <a:pt x="43219" y="57177"/>
                </a:lnTo>
                <a:lnTo>
                  <a:pt x="10837" y="13979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4370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6" name="bk object 36"/>
          <p:cNvSpPr/>
          <p:nvPr/>
        </p:nvSpPr>
        <p:spPr>
          <a:xfrm>
            <a:off x="8143109" y="1726458"/>
            <a:ext cx="971598" cy="1276099"/>
          </a:xfrm>
          <a:custGeom>
            <a:avLst/>
            <a:gdLst/>
            <a:ahLst/>
            <a:cxnLst/>
            <a:rect l="l" t="t" r="r" b="b"/>
            <a:pathLst>
              <a:path w="1607184" h="2653029">
                <a:moveTo>
                  <a:pt x="0" y="0"/>
                </a:moveTo>
                <a:lnTo>
                  <a:pt x="1523447" y="2652859"/>
                </a:lnTo>
                <a:lnTo>
                  <a:pt x="1606875" y="2640507"/>
                </a:lnTo>
                <a:lnTo>
                  <a:pt x="1480351" y="2416959"/>
                </a:lnTo>
                <a:lnTo>
                  <a:pt x="1321819" y="2139606"/>
                </a:lnTo>
                <a:lnTo>
                  <a:pt x="1167039" y="1871808"/>
                </a:lnTo>
                <a:lnTo>
                  <a:pt x="1016860" y="1614913"/>
                </a:lnTo>
                <a:lnTo>
                  <a:pt x="907755" y="1430210"/>
                </a:lnTo>
                <a:lnTo>
                  <a:pt x="802073" y="1252968"/>
                </a:lnTo>
                <a:lnTo>
                  <a:pt x="700171" y="1083758"/>
                </a:lnTo>
                <a:lnTo>
                  <a:pt x="602408" y="923148"/>
                </a:lnTo>
                <a:lnTo>
                  <a:pt x="539708" y="821134"/>
                </a:lnTo>
                <a:lnTo>
                  <a:pt x="479112" y="723364"/>
                </a:lnTo>
                <a:lnTo>
                  <a:pt x="420727" y="630006"/>
                </a:lnTo>
                <a:lnTo>
                  <a:pt x="364658" y="541231"/>
                </a:lnTo>
                <a:lnTo>
                  <a:pt x="311011" y="457205"/>
                </a:lnTo>
                <a:lnTo>
                  <a:pt x="259892" y="378098"/>
                </a:lnTo>
                <a:lnTo>
                  <a:pt x="235314" y="340442"/>
                </a:lnTo>
                <a:lnTo>
                  <a:pt x="211408" y="304078"/>
                </a:lnTo>
                <a:lnTo>
                  <a:pt x="188187" y="269029"/>
                </a:lnTo>
                <a:lnTo>
                  <a:pt x="165664" y="235315"/>
                </a:lnTo>
                <a:lnTo>
                  <a:pt x="143852" y="202957"/>
                </a:lnTo>
                <a:lnTo>
                  <a:pt x="102417" y="142394"/>
                </a:lnTo>
                <a:lnTo>
                  <a:pt x="63988" y="87509"/>
                </a:lnTo>
                <a:lnTo>
                  <a:pt x="28669" y="38471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5676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7" name="bk object 37"/>
          <p:cNvSpPr/>
          <p:nvPr/>
        </p:nvSpPr>
        <p:spPr>
          <a:xfrm>
            <a:off x="8156244" y="1744659"/>
            <a:ext cx="955091" cy="1258082"/>
          </a:xfrm>
          <a:custGeom>
            <a:avLst/>
            <a:gdLst/>
            <a:ahLst/>
            <a:cxnLst/>
            <a:rect l="l" t="t" r="r" b="b"/>
            <a:pathLst>
              <a:path w="1579880" h="2615565">
                <a:moveTo>
                  <a:pt x="0" y="0"/>
                </a:moveTo>
                <a:lnTo>
                  <a:pt x="1501721" y="2615027"/>
                </a:lnTo>
                <a:lnTo>
                  <a:pt x="1579476" y="2603515"/>
                </a:lnTo>
                <a:lnTo>
                  <a:pt x="1415251" y="2313754"/>
                </a:lnTo>
                <a:lnTo>
                  <a:pt x="1258471" y="2040153"/>
                </a:lnTo>
                <a:lnTo>
                  <a:pt x="1105656" y="1776377"/>
                </a:lnTo>
                <a:lnTo>
                  <a:pt x="957647" y="1523770"/>
                </a:lnTo>
                <a:lnTo>
                  <a:pt x="850302" y="1342450"/>
                </a:lnTo>
                <a:lnTo>
                  <a:pt x="746490" y="1168735"/>
                </a:lnTo>
                <a:lnTo>
                  <a:pt x="646567" y="1003189"/>
                </a:lnTo>
                <a:lnTo>
                  <a:pt x="550887" y="846380"/>
                </a:lnTo>
                <a:lnTo>
                  <a:pt x="489634" y="746974"/>
                </a:lnTo>
                <a:lnTo>
                  <a:pt x="430530" y="651870"/>
                </a:lnTo>
                <a:lnTo>
                  <a:pt x="373680" y="561237"/>
                </a:lnTo>
                <a:lnTo>
                  <a:pt x="319191" y="475242"/>
                </a:lnTo>
                <a:lnTo>
                  <a:pt x="267166" y="394053"/>
                </a:lnTo>
                <a:lnTo>
                  <a:pt x="242112" y="355313"/>
                </a:lnTo>
                <a:lnTo>
                  <a:pt x="217713" y="317838"/>
                </a:lnTo>
                <a:lnTo>
                  <a:pt x="193982" y="281648"/>
                </a:lnTo>
                <a:lnTo>
                  <a:pt x="170934" y="246764"/>
                </a:lnTo>
                <a:lnTo>
                  <a:pt x="148582" y="213208"/>
                </a:lnTo>
                <a:lnTo>
                  <a:pt x="126937" y="181000"/>
                </a:lnTo>
                <a:lnTo>
                  <a:pt x="85826" y="120714"/>
                </a:lnTo>
                <a:lnTo>
                  <a:pt x="47707" y="66072"/>
                </a:lnTo>
                <a:lnTo>
                  <a:pt x="12685" y="17244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6983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8" name="bk object 38"/>
          <p:cNvSpPr/>
          <p:nvPr/>
        </p:nvSpPr>
        <p:spPr>
          <a:xfrm>
            <a:off x="8170382" y="1764242"/>
            <a:ext cx="937433" cy="1238535"/>
          </a:xfrm>
          <a:custGeom>
            <a:avLst/>
            <a:gdLst/>
            <a:ahLst/>
            <a:cxnLst/>
            <a:rect l="l" t="t" r="r" b="b"/>
            <a:pathLst>
              <a:path w="1550669" h="2574925">
                <a:moveTo>
                  <a:pt x="0" y="0"/>
                </a:moveTo>
                <a:lnTo>
                  <a:pt x="1478334" y="2574302"/>
                </a:lnTo>
                <a:lnTo>
                  <a:pt x="1550415" y="2563630"/>
                </a:lnTo>
                <a:lnTo>
                  <a:pt x="1386546" y="2274520"/>
                </a:lnTo>
                <a:lnTo>
                  <a:pt x="1228259" y="1998278"/>
                </a:lnTo>
                <a:lnTo>
                  <a:pt x="1074087" y="1732144"/>
                </a:lnTo>
                <a:lnTo>
                  <a:pt x="924908" y="1477520"/>
                </a:lnTo>
                <a:lnTo>
                  <a:pt x="816828" y="1294948"/>
                </a:lnTo>
                <a:lnTo>
                  <a:pt x="712419" y="1120228"/>
                </a:lnTo>
                <a:lnTo>
                  <a:pt x="612052" y="953952"/>
                </a:lnTo>
                <a:lnTo>
                  <a:pt x="516096" y="796710"/>
                </a:lnTo>
                <a:lnTo>
                  <a:pt x="454760" y="697193"/>
                </a:lnTo>
                <a:lnTo>
                  <a:pt x="395658" y="602129"/>
                </a:lnTo>
                <a:lnTo>
                  <a:pt x="338900" y="511693"/>
                </a:lnTo>
                <a:lnTo>
                  <a:pt x="284596" y="426061"/>
                </a:lnTo>
                <a:lnTo>
                  <a:pt x="232856" y="345406"/>
                </a:lnTo>
                <a:lnTo>
                  <a:pt x="207981" y="307000"/>
                </a:lnTo>
                <a:lnTo>
                  <a:pt x="183789" y="269905"/>
                </a:lnTo>
                <a:lnTo>
                  <a:pt x="160292" y="234141"/>
                </a:lnTo>
                <a:lnTo>
                  <a:pt x="137505" y="199732"/>
                </a:lnTo>
                <a:lnTo>
                  <a:pt x="115440" y="166698"/>
                </a:lnTo>
                <a:lnTo>
                  <a:pt x="94113" y="135062"/>
                </a:lnTo>
                <a:lnTo>
                  <a:pt x="53723" y="76072"/>
                </a:lnTo>
                <a:lnTo>
                  <a:pt x="16445" y="22934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8289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39" name="bk object 39"/>
          <p:cNvSpPr/>
          <p:nvPr/>
        </p:nvSpPr>
        <p:spPr>
          <a:xfrm>
            <a:off x="8185786" y="1785585"/>
            <a:ext cx="918623" cy="1217155"/>
          </a:xfrm>
          <a:custGeom>
            <a:avLst/>
            <a:gdLst/>
            <a:ahLst/>
            <a:cxnLst/>
            <a:rect l="l" t="t" r="r" b="b"/>
            <a:pathLst>
              <a:path w="1519555" h="2530475">
                <a:moveTo>
                  <a:pt x="0" y="0"/>
                </a:moveTo>
                <a:lnTo>
                  <a:pt x="1452854" y="2529932"/>
                </a:lnTo>
                <a:lnTo>
                  <a:pt x="1519264" y="2520100"/>
                </a:lnTo>
                <a:lnTo>
                  <a:pt x="1357646" y="2234962"/>
                </a:lnTo>
                <a:lnTo>
                  <a:pt x="1200264" y="1960232"/>
                </a:lnTo>
                <a:lnTo>
                  <a:pt x="1046998" y="1695542"/>
                </a:lnTo>
                <a:lnTo>
                  <a:pt x="898719" y="1442285"/>
                </a:lnTo>
                <a:lnTo>
                  <a:pt x="791307" y="1260684"/>
                </a:lnTo>
                <a:lnTo>
                  <a:pt x="687556" y="1086885"/>
                </a:lnTo>
                <a:lnTo>
                  <a:pt x="587836" y="921478"/>
                </a:lnTo>
                <a:lnTo>
                  <a:pt x="492512" y="765049"/>
                </a:lnTo>
                <a:lnTo>
                  <a:pt x="431587" y="666041"/>
                </a:lnTo>
                <a:lnTo>
                  <a:pt x="372889" y="571460"/>
                </a:lnTo>
                <a:lnTo>
                  <a:pt x="316526" y="481479"/>
                </a:lnTo>
                <a:lnTo>
                  <a:pt x="262607" y="396272"/>
                </a:lnTo>
                <a:lnTo>
                  <a:pt x="211241" y="316014"/>
                </a:lnTo>
                <a:lnTo>
                  <a:pt x="186550" y="277795"/>
                </a:lnTo>
                <a:lnTo>
                  <a:pt x="162537" y="240878"/>
                </a:lnTo>
                <a:lnTo>
                  <a:pt x="139217" y="205286"/>
                </a:lnTo>
                <a:lnTo>
                  <a:pt x="116604" y="171040"/>
                </a:lnTo>
                <a:lnTo>
                  <a:pt x="94710" y="138162"/>
                </a:lnTo>
                <a:lnTo>
                  <a:pt x="53137" y="76595"/>
                </a:lnTo>
                <a:lnTo>
                  <a:pt x="14606" y="20761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19595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0" name="bk object 40"/>
          <p:cNvSpPr/>
          <p:nvPr/>
        </p:nvSpPr>
        <p:spPr>
          <a:xfrm>
            <a:off x="8202498" y="1808742"/>
            <a:ext cx="898661" cy="1193940"/>
          </a:xfrm>
          <a:custGeom>
            <a:avLst/>
            <a:gdLst/>
            <a:ahLst/>
            <a:cxnLst/>
            <a:rect l="l" t="t" r="r" b="b"/>
            <a:pathLst>
              <a:path w="1486534" h="2482215">
                <a:moveTo>
                  <a:pt x="0" y="0"/>
                </a:moveTo>
                <a:lnTo>
                  <a:pt x="1425209" y="2481793"/>
                </a:lnTo>
                <a:lnTo>
                  <a:pt x="1485937" y="2472802"/>
                </a:lnTo>
                <a:lnTo>
                  <a:pt x="1324651" y="2188262"/>
                </a:lnTo>
                <a:lnTo>
                  <a:pt x="1165733" y="1910831"/>
                </a:lnTo>
                <a:lnTo>
                  <a:pt x="1011089" y="1643735"/>
                </a:lnTo>
                <a:lnTo>
                  <a:pt x="861628" y="1388429"/>
                </a:lnTo>
                <a:lnTo>
                  <a:pt x="753478" y="1205562"/>
                </a:lnTo>
                <a:lnTo>
                  <a:pt x="649137" y="1030758"/>
                </a:lnTo>
                <a:lnTo>
                  <a:pt x="548986" y="864632"/>
                </a:lnTo>
                <a:lnTo>
                  <a:pt x="453409" y="707797"/>
                </a:lnTo>
                <a:lnTo>
                  <a:pt x="392421" y="608705"/>
                </a:lnTo>
                <a:lnTo>
                  <a:pt x="333749" y="514198"/>
                </a:lnTo>
                <a:lnTo>
                  <a:pt x="277507" y="424455"/>
                </a:lnTo>
                <a:lnTo>
                  <a:pt x="223808" y="339661"/>
                </a:lnTo>
                <a:lnTo>
                  <a:pt x="172765" y="259996"/>
                </a:lnTo>
                <a:lnTo>
                  <a:pt x="148275" y="222144"/>
                </a:lnTo>
                <a:lnTo>
                  <a:pt x="124492" y="185642"/>
                </a:lnTo>
                <a:lnTo>
                  <a:pt x="101430" y="150514"/>
                </a:lnTo>
                <a:lnTo>
                  <a:pt x="79102" y="116782"/>
                </a:lnTo>
                <a:lnTo>
                  <a:pt x="57524" y="84468"/>
                </a:lnTo>
                <a:lnTo>
                  <a:pt x="16672" y="24188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0901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1" name="bk object 41"/>
          <p:cNvSpPr/>
          <p:nvPr/>
        </p:nvSpPr>
        <p:spPr>
          <a:xfrm>
            <a:off x="8220954" y="1834320"/>
            <a:ext cx="876780" cy="1168285"/>
          </a:xfrm>
          <a:custGeom>
            <a:avLst/>
            <a:gdLst/>
            <a:ahLst/>
            <a:cxnLst/>
            <a:rect l="l" t="t" r="r" b="b"/>
            <a:pathLst>
              <a:path w="1450340" h="2428875">
                <a:moveTo>
                  <a:pt x="0" y="0"/>
                </a:moveTo>
                <a:lnTo>
                  <a:pt x="1394676" y="2428624"/>
                </a:lnTo>
                <a:lnTo>
                  <a:pt x="1449731" y="2420473"/>
                </a:lnTo>
                <a:lnTo>
                  <a:pt x="1290709" y="2139923"/>
                </a:lnTo>
                <a:lnTo>
                  <a:pt x="1132711" y="1864028"/>
                </a:lnTo>
                <a:lnTo>
                  <a:pt x="978988" y="1598396"/>
                </a:lnTo>
                <a:lnTo>
                  <a:pt x="830441" y="1344476"/>
                </a:lnTo>
                <a:lnTo>
                  <a:pt x="722969" y="1162591"/>
                </a:lnTo>
                <a:lnTo>
                  <a:pt x="619295" y="988719"/>
                </a:lnTo>
                <a:lnTo>
                  <a:pt x="519800" y="823470"/>
                </a:lnTo>
                <a:lnTo>
                  <a:pt x="424862" y="667453"/>
                </a:lnTo>
                <a:lnTo>
                  <a:pt x="364291" y="568873"/>
                </a:lnTo>
                <a:lnTo>
                  <a:pt x="306027" y="474849"/>
                </a:lnTo>
                <a:lnTo>
                  <a:pt x="250184" y="385562"/>
                </a:lnTo>
                <a:lnTo>
                  <a:pt x="196872" y="301193"/>
                </a:lnTo>
                <a:lnTo>
                  <a:pt x="146207" y="221921"/>
                </a:lnTo>
                <a:lnTo>
                  <a:pt x="121901" y="184254"/>
                </a:lnTo>
                <a:lnTo>
                  <a:pt x="98299" y="147930"/>
                </a:lnTo>
                <a:lnTo>
                  <a:pt x="75414" y="112970"/>
                </a:lnTo>
                <a:lnTo>
                  <a:pt x="53262" y="79399"/>
                </a:lnTo>
                <a:lnTo>
                  <a:pt x="31855" y="47237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2209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2" name="bk object 42"/>
          <p:cNvSpPr/>
          <p:nvPr/>
        </p:nvSpPr>
        <p:spPr>
          <a:xfrm>
            <a:off x="8241269" y="1862463"/>
            <a:ext cx="852979" cy="1140182"/>
          </a:xfrm>
          <a:custGeom>
            <a:avLst/>
            <a:gdLst/>
            <a:ahLst/>
            <a:cxnLst/>
            <a:rect l="l" t="t" r="r" b="b"/>
            <a:pathLst>
              <a:path w="1410969" h="2370454">
                <a:moveTo>
                  <a:pt x="0" y="0"/>
                </a:moveTo>
                <a:lnTo>
                  <a:pt x="1361075" y="2370113"/>
                </a:lnTo>
                <a:lnTo>
                  <a:pt x="1410459" y="2362802"/>
                </a:lnTo>
                <a:lnTo>
                  <a:pt x="1253692" y="2086227"/>
                </a:lnTo>
                <a:lnTo>
                  <a:pt x="1096615" y="1811870"/>
                </a:lnTo>
                <a:lnTo>
                  <a:pt x="943813" y="1547704"/>
                </a:lnTo>
                <a:lnTo>
                  <a:pt x="796181" y="1295171"/>
                </a:lnTo>
                <a:lnTo>
                  <a:pt x="654613" y="1055710"/>
                </a:lnTo>
                <a:lnTo>
                  <a:pt x="552954" y="885558"/>
                </a:lnTo>
                <a:lnTo>
                  <a:pt x="455587" y="724177"/>
                </a:lnTo>
                <a:lnTo>
                  <a:pt x="362889" y="572173"/>
                </a:lnTo>
                <a:lnTo>
                  <a:pt x="303871" y="476347"/>
                </a:lnTo>
                <a:lnTo>
                  <a:pt x="247207" y="385138"/>
                </a:lnTo>
                <a:lnTo>
                  <a:pt x="193010" y="298727"/>
                </a:lnTo>
                <a:lnTo>
                  <a:pt x="141390" y="217294"/>
                </a:lnTo>
                <a:lnTo>
                  <a:pt x="92461" y="141019"/>
                </a:lnTo>
                <a:lnTo>
                  <a:pt x="69040" y="104871"/>
                </a:lnTo>
                <a:lnTo>
                  <a:pt x="46334" y="70081"/>
                </a:lnTo>
                <a:lnTo>
                  <a:pt x="24356" y="36670"/>
                </a:lnTo>
                <a:lnTo>
                  <a:pt x="3120" y="4661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3515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3" name="bk object 43"/>
          <p:cNvSpPr/>
          <p:nvPr/>
        </p:nvSpPr>
        <p:spPr>
          <a:xfrm>
            <a:off x="8263987" y="1893938"/>
            <a:ext cx="826876" cy="1108722"/>
          </a:xfrm>
          <a:custGeom>
            <a:avLst/>
            <a:gdLst/>
            <a:ahLst/>
            <a:cxnLst/>
            <a:rect l="l" t="t" r="r" b="b"/>
            <a:pathLst>
              <a:path w="1367790" h="2305050">
                <a:moveTo>
                  <a:pt x="0" y="0"/>
                </a:moveTo>
                <a:lnTo>
                  <a:pt x="1323495" y="2304673"/>
                </a:lnTo>
                <a:lnTo>
                  <a:pt x="1367193" y="2298203"/>
                </a:lnTo>
                <a:lnTo>
                  <a:pt x="1210749" y="2022209"/>
                </a:lnTo>
                <a:lnTo>
                  <a:pt x="1052116" y="1745114"/>
                </a:lnTo>
                <a:lnTo>
                  <a:pt x="897926" y="1478517"/>
                </a:lnTo>
                <a:lnTo>
                  <a:pt x="749110" y="1223921"/>
                </a:lnTo>
                <a:lnTo>
                  <a:pt x="606602" y="982830"/>
                </a:lnTo>
                <a:lnTo>
                  <a:pt x="504421" y="811779"/>
                </a:lnTo>
                <a:lnTo>
                  <a:pt x="406706" y="649805"/>
                </a:lnTo>
                <a:lnTo>
                  <a:pt x="313851" y="497544"/>
                </a:lnTo>
                <a:lnTo>
                  <a:pt x="254841" y="401744"/>
                </a:lnTo>
                <a:lnTo>
                  <a:pt x="198282" y="310732"/>
                </a:lnTo>
                <a:lnTo>
                  <a:pt x="144291" y="224693"/>
                </a:lnTo>
                <a:lnTo>
                  <a:pt x="92985" y="143817"/>
                </a:lnTo>
                <a:lnTo>
                  <a:pt x="68375" y="105374"/>
                </a:lnTo>
                <a:lnTo>
                  <a:pt x="44479" y="68292"/>
                </a:lnTo>
                <a:lnTo>
                  <a:pt x="21313" y="32594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4821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4" name="bk object 44"/>
          <p:cNvSpPr/>
          <p:nvPr/>
        </p:nvSpPr>
        <p:spPr>
          <a:xfrm>
            <a:off x="8289651" y="1929497"/>
            <a:ext cx="797701" cy="1072985"/>
          </a:xfrm>
          <a:custGeom>
            <a:avLst/>
            <a:gdLst/>
            <a:ahLst/>
            <a:cxnLst/>
            <a:rect l="l" t="t" r="r" b="b"/>
            <a:pathLst>
              <a:path w="1319530" h="2230754">
                <a:moveTo>
                  <a:pt x="0" y="0"/>
                </a:moveTo>
                <a:lnTo>
                  <a:pt x="1281045" y="2230752"/>
                </a:lnTo>
                <a:lnTo>
                  <a:pt x="1319064" y="2225123"/>
                </a:lnTo>
                <a:lnTo>
                  <a:pt x="1164896" y="1953137"/>
                </a:lnTo>
                <a:lnTo>
                  <a:pt x="1007202" y="1677602"/>
                </a:lnTo>
                <a:lnTo>
                  <a:pt x="853949" y="1412489"/>
                </a:lnTo>
                <a:lnTo>
                  <a:pt x="706064" y="1159296"/>
                </a:lnTo>
                <a:lnTo>
                  <a:pt x="564473" y="919519"/>
                </a:lnTo>
                <a:lnTo>
                  <a:pt x="462967" y="749389"/>
                </a:lnTo>
                <a:lnTo>
                  <a:pt x="365913" y="588279"/>
                </a:lnTo>
                <a:lnTo>
                  <a:pt x="273700" y="436820"/>
                </a:lnTo>
                <a:lnTo>
                  <a:pt x="215108" y="341520"/>
                </a:lnTo>
                <a:lnTo>
                  <a:pt x="158958" y="250976"/>
                </a:lnTo>
                <a:lnTo>
                  <a:pt x="105365" y="165377"/>
                </a:lnTo>
                <a:lnTo>
                  <a:pt x="54444" y="84907"/>
                </a:lnTo>
                <a:lnTo>
                  <a:pt x="30022" y="46655"/>
                </a:lnTo>
                <a:lnTo>
                  <a:pt x="6312" y="9756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6127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5" name="bk object 45"/>
          <p:cNvSpPr/>
          <p:nvPr/>
        </p:nvSpPr>
        <p:spPr>
          <a:xfrm>
            <a:off x="8318991" y="1970145"/>
            <a:ext cx="764688" cy="1032368"/>
          </a:xfrm>
          <a:custGeom>
            <a:avLst/>
            <a:gdLst/>
            <a:ahLst/>
            <a:cxnLst/>
            <a:rect l="l" t="t" r="r" b="b"/>
            <a:pathLst>
              <a:path w="1264919" h="2146300">
                <a:moveTo>
                  <a:pt x="0" y="0"/>
                </a:moveTo>
                <a:lnTo>
                  <a:pt x="1232506" y="2146229"/>
                </a:lnTo>
                <a:lnTo>
                  <a:pt x="1264845" y="2141440"/>
                </a:lnTo>
                <a:lnTo>
                  <a:pt x="1112948" y="1873450"/>
                </a:lnTo>
                <a:lnTo>
                  <a:pt x="956191" y="1599475"/>
                </a:lnTo>
                <a:lnTo>
                  <a:pt x="803876" y="1335849"/>
                </a:lnTo>
                <a:lnTo>
                  <a:pt x="656921" y="1084060"/>
                </a:lnTo>
                <a:lnTo>
                  <a:pt x="516246" y="845598"/>
                </a:lnTo>
                <a:lnTo>
                  <a:pt x="415415" y="676392"/>
                </a:lnTo>
                <a:lnTo>
                  <a:pt x="319020" y="516147"/>
                </a:lnTo>
                <a:lnTo>
                  <a:pt x="227450" y="365491"/>
                </a:lnTo>
                <a:lnTo>
                  <a:pt x="169276" y="270691"/>
                </a:lnTo>
                <a:lnTo>
                  <a:pt x="113533" y="180617"/>
                </a:lnTo>
                <a:lnTo>
                  <a:pt x="60337" y="95457"/>
                </a:lnTo>
                <a:lnTo>
                  <a:pt x="9803" y="15396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7433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6" name="bk object 46"/>
          <p:cNvSpPr/>
          <p:nvPr/>
        </p:nvSpPr>
        <p:spPr>
          <a:xfrm>
            <a:off x="8353002" y="2017269"/>
            <a:ext cx="727451" cy="985325"/>
          </a:xfrm>
          <a:custGeom>
            <a:avLst/>
            <a:gdLst/>
            <a:ahLst/>
            <a:cxnLst/>
            <a:rect l="l" t="t" r="r" b="b"/>
            <a:pathLst>
              <a:path w="1203325" h="2048510">
                <a:moveTo>
                  <a:pt x="0" y="0"/>
                </a:moveTo>
                <a:lnTo>
                  <a:pt x="1176252" y="2048270"/>
                </a:lnTo>
                <a:lnTo>
                  <a:pt x="1202919" y="2044322"/>
                </a:lnTo>
                <a:lnTo>
                  <a:pt x="1051324" y="1776874"/>
                </a:lnTo>
                <a:lnTo>
                  <a:pt x="892992" y="1500125"/>
                </a:lnTo>
                <a:lnTo>
                  <a:pt x="739279" y="1234040"/>
                </a:lnTo>
                <a:lnTo>
                  <a:pt x="591142" y="980175"/>
                </a:lnTo>
                <a:lnTo>
                  <a:pt x="449542" y="740087"/>
                </a:lnTo>
                <a:lnTo>
                  <a:pt x="348208" y="569998"/>
                </a:lnTo>
                <a:lnTo>
                  <a:pt x="251493" y="409190"/>
                </a:lnTo>
                <a:lnTo>
                  <a:pt x="159804" y="258319"/>
                </a:lnTo>
                <a:lnTo>
                  <a:pt x="101669" y="163584"/>
                </a:lnTo>
                <a:lnTo>
                  <a:pt x="46067" y="73751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28739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7" name="bk object 47"/>
          <p:cNvSpPr/>
          <p:nvPr/>
        </p:nvSpPr>
        <p:spPr>
          <a:xfrm>
            <a:off x="8393415" y="2073260"/>
            <a:ext cx="683689" cy="929435"/>
          </a:xfrm>
          <a:custGeom>
            <a:avLst/>
            <a:gdLst/>
            <a:ahLst/>
            <a:cxnLst/>
            <a:rect l="l" t="t" r="r" b="b"/>
            <a:pathLst>
              <a:path w="1130934" h="1932304">
                <a:moveTo>
                  <a:pt x="0" y="0"/>
                </a:moveTo>
                <a:lnTo>
                  <a:pt x="1109401" y="1931859"/>
                </a:lnTo>
                <a:lnTo>
                  <a:pt x="1130383" y="1928752"/>
                </a:lnTo>
                <a:lnTo>
                  <a:pt x="941344" y="1595620"/>
                </a:lnTo>
                <a:lnTo>
                  <a:pt x="785031" y="1322957"/>
                </a:lnTo>
                <a:lnTo>
                  <a:pt x="633573" y="1061268"/>
                </a:lnTo>
                <a:lnTo>
                  <a:pt x="487923" y="812102"/>
                </a:lnTo>
                <a:lnTo>
                  <a:pt x="349032" y="577006"/>
                </a:lnTo>
                <a:lnTo>
                  <a:pt x="249872" y="410849"/>
                </a:lnTo>
                <a:lnTo>
                  <a:pt x="155451" y="254131"/>
                </a:lnTo>
                <a:lnTo>
                  <a:pt x="66171" y="107503"/>
                </a:lnTo>
                <a:lnTo>
                  <a:pt x="9705" y="15680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30047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8" name="bk object 48"/>
          <p:cNvSpPr/>
          <p:nvPr/>
        </p:nvSpPr>
        <p:spPr>
          <a:xfrm>
            <a:off x="8442592" y="2141398"/>
            <a:ext cx="631098" cy="861323"/>
          </a:xfrm>
          <a:custGeom>
            <a:avLst/>
            <a:gdLst/>
            <a:ahLst/>
            <a:cxnLst/>
            <a:rect l="l" t="t" r="r" b="b"/>
            <a:pathLst>
              <a:path w="1043940" h="1790700">
                <a:moveTo>
                  <a:pt x="0" y="0"/>
                </a:moveTo>
                <a:lnTo>
                  <a:pt x="1028050" y="1790199"/>
                </a:lnTo>
                <a:lnTo>
                  <a:pt x="1043365" y="1787932"/>
                </a:lnTo>
                <a:lnTo>
                  <a:pt x="854179" y="1454546"/>
                </a:lnTo>
                <a:lnTo>
                  <a:pt x="696301" y="1179119"/>
                </a:lnTo>
                <a:lnTo>
                  <a:pt x="543476" y="915015"/>
                </a:lnTo>
                <a:lnTo>
                  <a:pt x="396696" y="663851"/>
                </a:lnTo>
                <a:lnTo>
                  <a:pt x="256956" y="427249"/>
                </a:lnTo>
                <a:lnTo>
                  <a:pt x="157368" y="260327"/>
                </a:lnTo>
                <a:lnTo>
                  <a:pt x="62718" y="103188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31353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49" name="bk object 49"/>
          <p:cNvSpPr/>
          <p:nvPr/>
        </p:nvSpPr>
        <p:spPr>
          <a:xfrm>
            <a:off x="8505963" y="2229198"/>
            <a:ext cx="564303" cy="773359"/>
          </a:xfrm>
          <a:custGeom>
            <a:avLst/>
            <a:gdLst/>
            <a:ahLst/>
            <a:cxnLst/>
            <a:rect l="l" t="t" r="r" b="b"/>
            <a:pathLst>
              <a:path w="933450" h="1607820">
                <a:moveTo>
                  <a:pt x="0" y="0"/>
                </a:moveTo>
                <a:lnTo>
                  <a:pt x="923224" y="1607659"/>
                </a:lnTo>
                <a:lnTo>
                  <a:pt x="932858" y="1606233"/>
                </a:lnTo>
                <a:lnTo>
                  <a:pt x="746213" y="1277305"/>
                </a:lnTo>
                <a:lnTo>
                  <a:pt x="550827" y="936703"/>
                </a:lnTo>
                <a:lnTo>
                  <a:pt x="400385" y="677169"/>
                </a:lnTo>
                <a:lnTo>
                  <a:pt x="256225" y="430888"/>
                </a:lnTo>
                <a:lnTo>
                  <a:pt x="119334" y="199472"/>
                </a:lnTo>
                <a:lnTo>
                  <a:pt x="22029" y="36634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32659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50" name="bk object 50"/>
          <p:cNvSpPr/>
          <p:nvPr/>
        </p:nvSpPr>
        <p:spPr>
          <a:xfrm>
            <a:off x="8594995" y="2352553"/>
            <a:ext cx="471788" cy="649963"/>
          </a:xfrm>
          <a:custGeom>
            <a:avLst/>
            <a:gdLst/>
            <a:ahLst/>
            <a:cxnLst/>
            <a:rect l="l" t="t" r="r" b="b"/>
            <a:pathLst>
              <a:path w="780415" h="1351279">
                <a:moveTo>
                  <a:pt x="0" y="0"/>
                </a:moveTo>
                <a:lnTo>
                  <a:pt x="775952" y="1351207"/>
                </a:lnTo>
                <a:lnTo>
                  <a:pt x="779901" y="1350622"/>
                </a:lnTo>
                <a:lnTo>
                  <a:pt x="595798" y="1026151"/>
                </a:lnTo>
                <a:lnTo>
                  <a:pt x="401625" y="687524"/>
                </a:lnTo>
                <a:lnTo>
                  <a:pt x="252149" y="429476"/>
                </a:lnTo>
                <a:lnTo>
                  <a:pt x="108943" y="184589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33966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51" name="bk object 51"/>
          <p:cNvSpPr/>
          <p:nvPr/>
        </p:nvSpPr>
        <p:spPr>
          <a:xfrm>
            <a:off x="8772922" y="2599071"/>
            <a:ext cx="204991" cy="284052"/>
          </a:xfrm>
          <a:custGeom>
            <a:avLst/>
            <a:gdLst/>
            <a:ahLst/>
            <a:cxnLst/>
            <a:rect l="l" t="t" r="r" b="b"/>
            <a:pathLst>
              <a:path w="339090" h="590550">
                <a:moveTo>
                  <a:pt x="0" y="0"/>
                </a:moveTo>
                <a:lnTo>
                  <a:pt x="339041" y="590391"/>
                </a:lnTo>
                <a:lnTo>
                  <a:pt x="138115" y="239124"/>
                </a:lnTo>
                <a:lnTo>
                  <a:pt x="0" y="0"/>
                </a:lnTo>
                <a:close/>
              </a:path>
            </a:pathLst>
          </a:custGeom>
          <a:solidFill>
            <a:srgbClr val="020303">
              <a:alpha val="35273"/>
            </a:srgbClr>
          </a:solid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52" name="bk object 52"/>
          <p:cNvSpPr/>
          <p:nvPr/>
        </p:nvSpPr>
        <p:spPr>
          <a:xfrm>
            <a:off x="6793680" y="3"/>
            <a:ext cx="659458" cy="764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53" name="bk object 53"/>
          <p:cNvSpPr/>
          <p:nvPr/>
        </p:nvSpPr>
        <p:spPr>
          <a:xfrm>
            <a:off x="7557559" y="3"/>
            <a:ext cx="513008" cy="712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172" y="891062"/>
            <a:ext cx="8325658" cy="103759"/>
          </a:xfrm>
        </p:spPr>
        <p:txBody>
          <a:bodyPr lIns="0" tIns="0" rIns="0" bIns="0"/>
          <a:lstStyle>
            <a:lvl1pPr>
              <a:defRPr sz="674" b="1" i="0">
                <a:solidFill>
                  <a:srgbClr val="AEDAE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172" y="891062"/>
            <a:ext cx="8325658" cy="103759"/>
          </a:xfrm>
        </p:spPr>
        <p:txBody>
          <a:bodyPr lIns="0" tIns="0" rIns="0" bIns="0"/>
          <a:lstStyle>
            <a:lvl1pPr>
              <a:defRPr sz="674" b="1" i="0">
                <a:solidFill>
                  <a:srgbClr val="AEDAE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172" y="891062"/>
            <a:ext cx="8325658" cy="103759"/>
          </a:xfrm>
        </p:spPr>
        <p:txBody>
          <a:bodyPr lIns="0" tIns="0" rIns="0" bIns="0"/>
          <a:lstStyle>
            <a:lvl1pPr>
              <a:defRPr sz="674" b="1" i="0">
                <a:solidFill>
                  <a:srgbClr val="AEDAE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1524000" y="1809750"/>
            <a:ext cx="2498725" cy="7620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72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/>
          </p:nvPr>
        </p:nvSpPr>
        <p:spPr>
          <a:xfrm>
            <a:off x="1524000" y="1809750"/>
            <a:ext cx="2498725" cy="762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2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172" y="891062"/>
            <a:ext cx="832565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AEDAE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8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159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159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159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988">
        <a:defRPr>
          <a:latin typeface="+mn-lt"/>
          <a:ea typeface="+mn-ea"/>
          <a:cs typeface="+mn-cs"/>
        </a:defRPr>
      </a:lvl2pPr>
      <a:lvl3pPr marL="87976">
        <a:defRPr>
          <a:latin typeface="+mn-lt"/>
          <a:ea typeface="+mn-ea"/>
          <a:cs typeface="+mn-cs"/>
        </a:defRPr>
      </a:lvl3pPr>
      <a:lvl4pPr marL="131965">
        <a:defRPr>
          <a:latin typeface="+mn-lt"/>
          <a:ea typeface="+mn-ea"/>
          <a:cs typeface="+mn-cs"/>
        </a:defRPr>
      </a:lvl4pPr>
      <a:lvl5pPr marL="175953">
        <a:defRPr>
          <a:latin typeface="+mn-lt"/>
          <a:ea typeface="+mn-ea"/>
          <a:cs typeface="+mn-cs"/>
        </a:defRPr>
      </a:lvl5pPr>
      <a:lvl6pPr marL="219941">
        <a:defRPr>
          <a:latin typeface="+mn-lt"/>
          <a:ea typeface="+mn-ea"/>
          <a:cs typeface="+mn-cs"/>
        </a:defRPr>
      </a:lvl6pPr>
      <a:lvl7pPr marL="263929">
        <a:defRPr>
          <a:latin typeface="+mn-lt"/>
          <a:ea typeface="+mn-ea"/>
          <a:cs typeface="+mn-cs"/>
        </a:defRPr>
      </a:lvl7pPr>
      <a:lvl8pPr marL="307917">
        <a:defRPr>
          <a:latin typeface="+mn-lt"/>
          <a:ea typeface="+mn-ea"/>
          <a:cs typeface="+mn-cs"/>
        </a:defRPr>
      </a:lvl8pPr>
      <a:lvl9pPr marL="35190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988">
        <a:defRPr>
          <a:latin typeface="+mn-lt"/>
          <a:ea typeface="+mn-ea"/>
          <a:cs typeface="+mn-cs"/>
        </a:defRPr>
      </a:lvl2pPr>
      <a:lvl3pPr marL="87976">
        <a:defRPr>
          <a:latin typeface="+mn-lt"/>
          <a:ea typeface="+mn-ea"/>
          <a:cs typeface="+mn-cs"/>
        </a:defRPr>
      </a:lvl3pPr>
      <a:lvl4pPr marL="131965">
        <a:defRPr>
          <a:latin typeface="+mn-lt"/>
          <a:ea typeface="+mn-ea"/>
          <a:cs typeface="+mn-cs"/>
        </a:defRPr>
      </a:lvl4pPr>
      <a:lvl5pPr marL="175953">
        <a:defRPr>
          <a:latin typeface="+mn-lt"/>
          <a:ea typeface="+mn-ea"/>
          <a:cs typeface="+mn-cs"/>
        </a:defRPr>
      </a:lvl5pPr>
      <a:lvl6pPr marL="219941">
        <a:defRPr>
          <a:latin typeface="+mn-lt"/>
          <a:ea typeface="+mn-ea"/>
          <a:cs typeface="+mn-cs"/>
        </a:defRPr>
      </a:lvl6pPr>
      <a:lvl7pPr marL="263929">
        <a:defRPr>
          <a:latin typeface="+mn-lt"/>
          <a:ea typeface="+mn-ea"/>
          <a:cs typeface="+mn-cs"/>
        </a:defRPr>
      </a:lvl7pPr>
      <a:lvl8pPr marL="307917">
        <a:defRPr>
          <a:latin typeface="+mn-lt"/>
          <a:ea typeface="+mn-ea"/>
          <a:cs typeface="+mn-cs"/>
        </a:defRPr>
      </a:lvl8pPr>
      <a:lvl9pPr marL="35190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8A8CA5-D03C-1A4F-B8AB-6B5CB80BB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58"/>
            <a:ext cx="9144000" cy="5198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A8F8D6D-F0E3-8C47-8C44-B5E732512AE1}"/>
              </a:ext>
            </a:extLst>
          </p:cNvPr>
          <p:cNvSpPr txBox="1"/>
          <p:nvPr/>
        </p:nvSpPr>
        <p:spPr>
          <a:xfrm>
            <a:off x="1295400" y="241935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 проблемных вопросах переселения граждан  из непригодного для проживания жилищного фонда и ликвидации аварийного жилищного фонда в Иркутской области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0"/>
            <a:ext cx="9144000" cy="51808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10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6AF9FBF-925C-6F46-BDF1-75E21CA0D485}"/>
              </a:ext>
            </a:extLst>
          </p:cNvPr>
          <p:cNvCxnSpPr/>
          <p:nvPr/>
        </p:nvCxnSpPr>
        <p:spPr>
          <a:xfrm>
            <a:off x="1211581" y="4874846"/>
            <a:ext cx="335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349D2D-59F2-CF41-BF93-CF9BC4759DDB}"/>
              </a:ext>
            </a:extLst>
          </p:cNvPr>
          <p:cNvSpPr txBox="1"/>
          <p:nvPr/>
        </p:nvSpPr>
        <p:spPr>
          <a:xfrm>
            <a:off x="1079834" y="4890550"/>
            <a:ext cx="493776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0" i="1" dirty="0"/>
              <a:t>Комментарии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89466"/>
              </p:ext>
            </p:extLst>
          </p:nvPr>
        </p:nvGraphicFramePr>
        <p:xfrm>
          <a:off x="620091" y="2526689"/>
          <a:ext cx="341851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179"/>
                <a:gridCol w="653493"/>
                <a:gridCol w="673838"/>
              </a:tblGrid>
              <a:tr h="233799"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 (МО)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89666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79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строений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7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Старо-</a:t>
                      </a:r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Акульшетское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799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Чунское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7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Железнодорожное МО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7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Бодайбо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7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Тайшет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9600" y="89535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одпрограмма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не предназначенных для проживания строений, созданных в период промышленного освоения Сибири и Дальнего Востока, на территории Иркутской области»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2020-2024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государственной программы Иркутской области «Доступное жилье» на 2019 - 2024 годы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семей, проживающих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предназначенных для проживания строений, созданных в период промышленного освоения Сибири и Дальнего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Востока составляет 99 семей (276 человек)</a:t>
            </a:r>
          </a:p>
          <a:p>
            <a:pPr algn="just">
              <a:spcBef>
                <a:spcPts val="0"/>
              </a:spcBef>
              <a:defRPr/>
            </a:pPr>
            <a:endParaRPr lang="ru-RU" sz="1200" dirty="0" smtClean="0"/>
          </a:p>
          <a:p>
            <a:pPr algn="just">
              <a:spcBef>
                <a:spcPts val="0"/>
              </a:spcBef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2020-2021 годы расселено 46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                         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88811"/>
              </p:ext>
            </p:extLst>
          </p:nvPr>
        </p:nvGraphicFramePr>
        <p:xfrm>
          <a:off x="5029200" y="3262214"/>
          <a:ext cx="3810000" cy="1444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668"/>
                <a:gridCol w="704532"/>
                <a:gridCol w="795908"/>
                <a:gridCol w="1032892"/>
              </a:tblGrid>
              <a:tr h="245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средств на 2022 год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</a:tr>
              <a:tr h="31156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40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40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4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196,7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96161" y="2018857"/>
            <a:ext cx="4076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2022-2024 годах в мероприятиях принимает участие Железнодорожное муниципальное образование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Бодайбинское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городское поселение, с которыми в установленном порядке заключены соглашения, планируется  переселение 53 семьей (154 человек).</a:t>
            </a:r>
          </a:p>
        </p:txBody>
      </p:sp>
    </p:spTree>
    <p:extLst>
      <p:ext uri="{BB962C8B-B14F-4D97-AF65-F5344CB8AC3E}">
        <p14:creationId xmlns:p14="http://schemas.microsoft.com/office/powerpoint/2010/main" val="25217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0"/>
            <a:ext cx="9144000" cy="51808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11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6AF9FBF-925C-6F46-BDF1-75E21CA0D485}"/>
              </a:ext>
            </a:extLst>
          </p:cNvPr>
          <p:cNvCxnSpPr/>
          <p:nvPr/>
        </p:nvCxnSpPr>
        <p:spPr>
          <a:xfrm>
            <a:off x="1211581" y="4874846"/>
            <a:ext cx="335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349D2D-59F2-CF41-BF93-CF9BC4759DDB}"/>
              </a:ext>
            </a:extLst>
          </p:cNvPr>
          <p:cNvSpPr txBox="1"/>
          <p:nvPr/>
        </p:nvSpPr>
        <p:spPr>
          <a:xfrm>
            <a:off x="1079834" y="4890550"/>
            <a:ext cx="493776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0" i="1" dirty="0"/>
              <a:t>Комментарии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89535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200" dirty="0"/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Минстроем России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27 декабря 2021 года 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целевой показатель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«Количество семей граждан, обеспеченных жильем путем предоставления жилых помещений или социальных выплат» установлен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семей.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 финансирования на 2022 год по Соглашению составляет 196,7 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позволит расселить только 33 семьи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человека) исходя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стоимости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метра – 80,9 тыс. руб., установленной для Иркутской области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2022 года Минстроем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стоимость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метра, установленная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Иркутской области на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Минстроем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составляла 55,2 тыс. руб.).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письмо от 29 марта 2022 года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02-59-1461/22 в адрес Минстроя России о предложении внести изменение в Соглашение, установив целевой показатель до 33 семей.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существенное увеличение стоимости 1 кв. метра жилья как на первичном, так и на вторичном рынке, достижение показателя 45 семей возможно при объеме бюджетных ассигнований в размере 220 179,1 тыс. руб.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невозможности уменьшения целевого показателя до 33 семей, необходимо дополнительно выделить средства федерального бюджета для достижения показателя 45 семей в объеме 19 761,7 тыс. руб., с учетом стоимости 1 кв. метра на 1 квартал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1932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" y="-5101"/>
            <a:ext cx="9144000" cy="51808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12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6AF9FBF-925C-6F46-BDF1-75E21CA0D485}"/>
              </a:ext>
            </a:extLst>
          </p:cNvPr>
          <p:cNvCxnSpPr/>
          <p:nvPr/>
        </p:nvCxnSpPr>
        <p:spPr>
          <a:xfrm>
            <a:off x="1211581" y="4874846"/>
            <a:ext cx="335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349D2D-59F2-CF41-BF93-CF9BC4759DDB}"/>
              </a:ext>
            </a:extLst>
          </p:cNvPr>
          <p:cNvSpPr txBox="1"/>
          <p:nvPr/>
        </p:nvSpPr>
        <p:spPr>
          <a:xfrm>
            <a:off x="1079834" y="4890550"/>
            <a:ext cx="493776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0" i="1" dirty="0"/>
              <a:t>Комментарии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89535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реализации Комплексного развития территорий</a:t>
            </a:r>
          </a:p>
          <a:p>
            <a:endParaRPr lang="ru-RU" sz="1200" dirty="0"/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Иркутской области от 2 июля 2021 года № 389-пп принято решение о комплексном развитии территории жилой застройки в муниципальном образовании «город Усолье-Сибирское» (далее – Распоряжение, КРТ).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аварийного жилищного фонда (далее – АЖФ), признанного таковым до 1 января 2017 года на территории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Усолье-Сибирское составляет 14,0 тыс. кв. м, в котором проживают 756 человек, в том числе общая площадь, подлежащая переселению в рамках КРТ составляет 7,4 тыс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кв. м.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КРТ планируется строительство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4-х этажных домов для граждан, проживающих в аварийном жилищном фонде, площадью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44,2 тыс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кв. м.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Расчетное количество квартир на данной территории 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816.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предполагается строительство двух жилых домов в северном квартале и четырех жилых домов в южном квартале. Количество квартир на первом этапе строительства –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АО СЗ «Строительная корпорация Иркутской области» выполнены проектно-изыскательские работы по блок-секции №1, 24 квартиры,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кв. м., подана заявка на прохождение государственной экспертизы проектно-сметной документации, отрабатываются замечания, рассматривается возможность начала строительства блок-секции №1 уже в мае 2022 года за счет собственных средств.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37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36"/>
            <a:ext cx="9207581" cy="52089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13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2682" y="2343150"/>
            <a:ext cx="495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305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r>
              <a:rPr lang="ru-RU" sz="126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49180"/>
              </p:ext>
            </p:extLst>
          </p:nvPr>
        </p:nvGraphicFramePr>
        <p:xfrm>
          <a:off x="111190" y="2114550"/>
          <a:ext cx="8915400" cy="233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1066800"/>
                <a:gridCol w="536510"/>
                <a:gridCol w="911290"/>
                <a:gridCol w="1219200"/>
                <a:gridCol w="1219200"/>
                <a:gridCol w="1676400"/>
                <a:gridCol w="1562100"/>
              </a:tblGrid>
              <a:tr h="381000">
                <a:tc rowSpan="2">
                  <a:txBody>
                    <a:bodyPr/>
                    <a:lstStyle/>
                    <a:p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Расселяемая</a:t>
                      </a:r>
                      <a:r>
                        <a:rPr lang="ru-RU" sz="11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 </a:t>
                      </a:r>
                      <a:r>
                        <a:rPr lang="ru-RU" sz="1100" i="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r>
                        <a:rPr lang="ru-RU" sz="11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Законтрактовано %</a:t>
                      </a:r>
                      <a:endPara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i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субсидий</a:t>
                      </a:r>
                      <a:endPara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Фонда ЖКХ</a:t>
                      </a:r>
                      <a:endPara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Основание Фонда</a:t>
                      </a:r>
                      <a:endParaRPr lang="ru-RU" sz="1100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1100" b="1" i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0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3 061 409,93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2 922 909,9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1 286 077,59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0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6 712 261,47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6 459 510,6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Доп. заявка на 4,6 млрд.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защищена в марте 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90 114,66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0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1 568 692,56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1 529 307,8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защищена в марте 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06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11 342 363,96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10 911 728,3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6 174 090,8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1 376 192,25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300" y="895350"/>
            <a:ext cx="8253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Федерального проекта «Обеспечение устойчивого сокращения непригодного для проживания жилищного фонда» и региональной адресной программы Иркутской области «Переселение граждан, проживающих на территории Иркутской области, из аварийного жилищного фонда, признанного таковым до 1 января 2017 года,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2019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- 2025 годах», утвержденной постановлением Правительства Иркутской области от 1 апреля 2019 года № 270-пп, предусмотрено расселение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22,8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 чел. из 397,1 тыс. кв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аварийного жилья.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7"/>
            <a:ext cx="9144000" cy="512305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3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79748"/>
              </p:ext>
            </p:extLst>
          </p:nvPr>
        </p:nvGraphicFramePr>
        <p:xfrm>
          <a:off x="533400" y="1595289"/>
          <a:ext cx="6781801" cy="1569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8682"/>
                <a:gridCol w="2306920"/>
                <a:gridCol w="2316199"/>
              </a:tblGrid>
              <a:tr h="316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непригодного (аварийного)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жилого фонда, </a:t>
                      </a:r>
                      <a:r>
                        <a:rPr lang="ru-RU" sz="11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расселено, тыс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кв. м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Осталось расселить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/>
                </a:tc>
              </a:tr>
              <a:tr h="503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3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32,1 – признанных аварийными до 1 января 2017 года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25" marR="3882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1064" y="835507"/>
            <a:ext cx="75427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«Переселение граждан из жилых помещений, расположенных в зоне БАМа, признанных непригодными для проживания, и (или) жилых помещений с высоким уровнем износа (более 70%) на территории Иркутской области» на 2019 - 2024 годы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4408" y="3494346"/>
            <a:ext cx="7497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Аварийный жилищный фонд расположен на территориях следующих муниципальных образований: г. Бодайбо, г. Тайшет, п.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Улькан, г. Усть-Кут, п.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Звездный, п.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Кежемский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Мамырь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Турма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1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8" y="0"/>
            <a:ext cx="9180153" cy="51628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4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866" y="3943350"/>
            <a:ext cx="6385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042095"/>
              </p:ext>
            </p:extLst>
          </p:nvPr>
        </p:nvGraphicFramePr>
        <p:xfrm>
          <a:off x="451750" y="1844336"/>
          <a:ext cx="5059382" cy="1339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5315"/>
                <a:gridCol w="818200"/>
                <a:gridCol w="1174267"/>
                <a:gridCol w="1371600"/>
              </a:tblGrid>
              <a:tr h="24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/>
                </a:tc>
              </a:tr>
              <a:tr h="31622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ФБ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684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19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809,1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19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1 121,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530" y="836571"/>
            <a:ext cx="8133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</a:rPr>
              <a:t>Правительством Иркутской области ежегодно заключается соглашение с Минстроем России о предоставлении субсидии из федерального бюджета на реализацию мероприятий. </a:t>
            </a:r>
            <a:r>
              <a:rPr lang="ru-RU" sz="1400" dirty="0" smtClean="0">
                <a:latin typeface="Times New Roman" panose="02020603050405020304" pitchFamily="18" charset="0"/>
              </a:rPr>
              <a:t>                                  </a:t>
            </a:r>
            <a:endParaRPr lang="en-US" sz="14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</a:rPr>
              <a:t>2022-2024 годах на мероприятия по расселению непригодного для проживания жилищного фонда в зоне БАМА, предусмотрено </a:t>
            </a:r>
            <a:r>
              <a:rPr lang="ru-RU" sz="1400" dirty="0" smtClean="0">
                <a:latin typeface="Times New Roman" panose="02020603050405020304" pitchFamily="18" charset="0"/>
              </a:rPr>
              <a:t>средств всего </a:t>
            </a:r>
            <a:r>
              <a:rPr lang="ru-RU" sz="1400" dirty="0" smtClean="0">
                <a:latin typeface="Times New Roman" panose="02020603050405020304" pitchFamily="18" charset="0"/>
              </a:rPr>
              <a:t>1 121,5 </a:t>
            </a:r>
            <a:r>
              <a:rPr lang="ru-RU" sz="1400" dirty="0" smtClean="0">
                <a:latin typeface="Times New Roman" panose="02020603050405020304" pitchFamily="18" charset="0"/>
              </a:rPr>
              <a:t>млн</a:t>
            </a:r>
            <a:r>
              <a:rPr lang="ru-RU" sz="1400" dirty="0">
                <a:latin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sz="1400" b="1" i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866" y="3333750"/>
            <a:ext cx="83933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– 2024 годах планируется к переселению 254 семьи,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684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(в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26 человек, которым жилые помещения были предоставлены в связи со строительством БАМа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реализуются путем предоставления социальных выплат, возмещения за изымаемые жилые помещения и приобретения жилья на первичном (вторичном) рынке.</a:t>
            </a: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35"/>
            <a:ext cx="9144000" cy="51729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5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07672"/>
              </p:ext>
            </p:extLst>
          </p:nvPr>
        </p:nvGraphicFramePr>
        <p:xfrm>
          <a:off x="533400" y="1657350"/>
          <a:ext cx="6928750" cy="2779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390"/>
                <a:gridCol w="1073482"/>
                <a:gridCol w="1124983"/>
                <a:gridCol w="3174895"/>
              </a:tblGrid>
              <a:tr h="545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тыс.кв.м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предоставления по нормативу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по нормативу предоставления, млн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</a:tr>
              <a:tr h="545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аварийного в зоне БАМа на 01.01.2022 ВСЕГО,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6 429,8  млн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в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4 822,3 – ФБ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1 607,5 - ОБ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</a:tr>
              <a:tr h="7268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01.01.2017 МКД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1 777,5 млн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в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1 333,1 –ФБ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444,4 -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</a:tr>
              <a:tr h="545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01.01.2017 МКД, ИЖС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53,6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4 652,3 млн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в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3 489,2 – ФБ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1 163,1 - ОБ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" marR="4853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37754" y="857370"/>
            <a:ext cx="7410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общая площадь непригодных для проживания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жилых помещений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зоне Байкало-Амурской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магистрали,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70,9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 кв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расселения граждан по нормативу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6 429,8 млн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36"/>
            <a:ext cx="9207581" cy="52089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6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750" y="866321"/>
            <a:ext cx="8153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 </a:t>
            </a:r>
            <a:r>
              <a:rPr lang="ru-RU" b="1" dirty="0" smtClean="0"/>
              <a:t>        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3429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Большой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непригодного для проживания (аварийного) жилищного фонда в зоне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БАМа  Губернатором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области в Минстрой России было направлено письмо от 1 февраля 2022 года № 02-01-711/22 о потребности в дополнительном финансировании из федерального бюджета на завершение расселения всего аварийного жилого фонда, признанного таковым до 1 января 2017 года, в размере 1 333,1 млн. рублей. В соответствии с ответом Минстроя России от 8 февраля 2022 года № 4507-ЮГ/11 при подготовке проекта федерального закона «О бюджете на 2023 год и плановый период 2024 и 2025 годов» Минстроем России будут подготовлены предложения об увеличении финансирования Мероприятий, в том числе для Иркутской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marL="3429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сноса расселенных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8625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53" y="0"/>
            <a:ext cx="9180153" cy="51628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7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8300" y="466937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 smtClean="0">
                <a:latin typeface="Times New Roman" panose="02020603050405020304" pitchFamily="18" charset="0"/>
              </a:rPr>
              <a:t>Многоквартирные жилые  дома</a:t>
            </a:r>
            <a:endParaRPr lang="ru-RU" sz="1000" i="1" dirty="0">
              <a:latin typeface="Times New Roman" panose="02020603050405020304" pitchFamily="18" charset="0"/>
            </a:endParaRPr>
          </a:p>
          <a:p>
            <a:pPr algn="ctr"/>
            <a:r>
              <a:rPr lang="ru-RU" sz="1000" i="1" dirty="0">
                <a:latin typeface="Times New Roman" panose="02020603050405020304" pitchFamily="18" charset="0"/>
              </a:rPr>
              <a:t>в </a:t>
            </a:r>
            <a:r>
              <a:rPr lang="ru-RU" sz="1000" i="1" dirty="0" err="1">
                <a:latin typeface="Times New Roman" panose="02020603050405020304" pitchFamily="18" charset="0"/>
              </a:rPr>
              <a:t>мкр</a:t>
            </a:r>
            <a:r>
              <a:rPr lang="ru-RU" sz="1000" i="1" dirty="0">
                <a:latin typeface="Times New Roman" panose="02020603050405020304" pitchFamily="18" charset="0"/>
              </a:rPr>
              <a:t>. Угольщиков г. Тулуна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54078" y="1644376"/>
          <a:ext cx="8248623" cy="1378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434"/>
                <a:gridCol w="2296089"/>
                <a:gridCol w="2001108"/>
                <a:gridCol w="2181992"/>
              </a:tblGrid>
              <a:tr h="2581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Подпрограммы принято заявлений от граждан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19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Министерством принято положительных решений обеспечить жилыми помещениями из государственного жилищного фонда Иркутской области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Обеспечено жилыми помещениями из государственного жилищного фонда Иркутской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 (МКД, ИЖС)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Планируется обеспечить жилыми помещениями из государственного жилищного фонда Иркутской области  в 2022 году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8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1421</a:t>
                      </a: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83" marR="25883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976" y="776401"/>
            <a:ext cx="861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</a:rPr>
              <a:t>Подпрограмма </a:t>
            </a:r>
            <a:r>
              <a:rPr lang="ru-RU" sz="1400" b="1" dirty="0">
                <a:latin typeface="Times New Roman" panose="02020603050405020304" pitchFamily="18" charset="0"/>
              </a:rPr>
              <a:t>«Поддержка и модернизация коммунальной и инженерной инфраструктуры Иркутской области» на 2020-2024 годы государственной программы Иркутской области «Доступное жилье» на 2019-2024 </a:t>
            </a:r>
            <a:r>
              <a:rPr lang="ru-RU" sz="1400" b="1" dirty="0" smtClean="0">
                <a:latin typeface="Times New Roman" panose="02020603050405020304" pitchFamily="18" charset="0"/>
              </a:rPr>
              <a:t>годы </a:t>
            </a:r>
            <a:r>
              <a:rPr lang="ru-RU" sz="1400" b="1" dirty="0" smtClean="0">
                <a:latin typeface="Times New Roman" panose="02020603050405020304" pitchFamily="18" charset="0"/>
              </a:rPr>
              <a:t>(обеспечения </a:t>
            </a:r>
            <a:r>
              <a:rPr lang="ru-RU" sz="1400" b="1" dirty="0">
                <a:latin typeface="Times New Roman" panose="02020603050405020304" pitchFamily="18" charset="0"/>
              </a:rPr>
              <a:t>жильем граждан, пострадавших от воздействия грунтовых </a:t>
            </a:r>
            <a:r>
              <a:rPr lang="ru-RU" sz="1400" b="1" dirty="0" smtClean="0">
                <a:latin typeface="Times New Roman" panose="02020603050405020304" pitchFamily="18" charset="0"/>
              </a:rPr>
              <a:t>вод</a:t>
            </a:r>
            <a:r>
              <a:rPr lang="ru-RU" sz="1400" b="1" dirty="0">
                <a:latin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05150"/>
            <a:ext cx="2286000" cy="16050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072453"/>
            <a:ext cx="2190316" cy="1642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462915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</a:rPr>
              <a:t>Индивидуальные жилые дома блокированной застройки – дуплексы в </a:t>
            </a:r>
            <a:r>
              <a:rPr lang="ru-RU" sz="1000" i="1" dirty="0" err="1">
                <a:latin typeface="Times New Roman" panose="02020603050405020304" pitchFamily="18" charset="0"/>
              </a:rPr>
              <a:t>мкр</a:t>
            </a:r>
            <a:r>
              <a:rPr lang="ru-RU" sz="1000" i="1" dirty="0">
                <a:latin typeface="Times New Roman" panose="02020603050405020304" pitchFamily="18" charset="0"/>
              </a:rPr>
              <a:t>. Березовая роща г. Тулуна</a:t>
            </a:r>
          </a:p>
        </p:txBody>
      </p:sp>
    </p:spTree>
    <p:extLst>
      <p:ext uri="{BB962C8B-B14F-4D97-AF65-F5344CB8AC3E}">
        <p14:creationId xmlns:p14="http://schemas.microsoft.com/office/powerpoint/2010/main" val="38714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36"/>
            <a:ext cx="9207581" cy="520893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8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895350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В рамках государственного контракта от 22 декабря 2021 года № 08/2021 осуществляется строительство двух 8-этажных домов для обеспечения жилыми помещениями из государственного жилищного фонда Иркутской области 160 семей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33550"/>
            <a:ext cx="1958516" cy="1905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9601" y="3728367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latin typeface="Times New Roman" panose="02020603050405020304" pitchFamily="18" charset="0"/>
              </a:rPr>
              <a:t>Минстроем России подготовлен проект распоряжения Правительства Российской Федерации о выделении в 2022 году Минстрою России бюджетных ассигнований из резервного фонда Правительства Российской Федерации в размере </a:t>
            </a:r>
            <a:r>
              <a:rPr lang="ru-RU" sz="1200" b="1" i="1" dirty="0" smtClean="0">
                <a:latin typeface="Times New Roman" panose="02020603050405020304" pitchFamily="18" charset="0"/>
              </a:rPr>
              <a:t/>
            </a:r>
            <a:br>
              <a:rPr lang="ru-RU" sz="1200" b="1" i="1" dirty="0" smtClean="0">
                <a:latin typeface="Times New Roman" panose="02020603050405020304" pitchFamily="18" charset="0"/>
              </a:rPr>
            </a:br>
            <a:r>
              <a:rPr lang="ru-RU" sz="1200" b="1" i="1" dirty="0" smtClean="0">
                <a:latin typeface="Times New Roman" panose="02020603050405020304" pitchFamily="18" charset="0"/>
              </a:rPr>
              <a:t>881 </a:t>
            </a:r>
            <a:r>
              <a:rPr lang="ru-RU" sz="1200" b="1" i="1" dirty="0">
                <a:latin typeface="Times New Roman" panose="02020603050405020304" pitchFamily="18" charset="0"/>
              </a:rPr>
              <a:t>179,2 тыс. рублей на предоставление разовой финансовой помощи из федерального бюджета в форме субсидии бюджету Иркутской области на строительство комплекса многоквартирных жилых домов </a:t>
            </a:r>
            <a:r>
              <a:rPr lang="ru-RU" sz="1200" b="1" i="1" dirty="0" smtClean="0">
                <a:latin typeface="Times New Roman" panose="02020603050405020304" pitchFamily="18" charset="0"/>
              </a:rPr>
              <a:t/>
            </a:r>
            <a:br>
              <a:rPr lang="ru-RU" sz="1200" b="1" i="1" dirty="0" smtClean="0">
                <a:latin typeface="Times New Roman" panose="02020603050405020304" pitchFamily="18" charset="0"/>
              </a:rPr>
            </a:br>
            <a:r>
              <a:rPr lang="ru-RU" sz="1200" b="1" i="1" dirty="0" smtClean="0">
                <a:latin typeface="Times New Roman" panose="02020603050405020304" pitchFamily="18" charset="0"/>
              </a:rPr>
              <a:t>в </a:t>
            </a:r>
            <a:r>
              <a:rPr lang="ru-RU" sz="1200" b="1" i="1" dirty="0" err="1">
                <a:latin typeface="Times New Roman" panose="02020603050405020304" pitchFamily="18" charset="0"/>
              </a:rPr>
              <a:t>мкр</a:t>
            </a:r>
            <a:r>
              <a:rPr lang="ru-RU" sz="1200" b="1" i="1" dirty="0">
                <a:latin typeface="Times New Roman" panose="02020603050405020304" pitchFamily="18" charset="0"/>
              </a:rPr>
              <a:t>. Угольщиков г. Тулуна Иркутской области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1733550"/>
            <a:ext cx="1981201" cy="186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00D379-E040-1C43-A5CA-B84588D00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5" y="0"/>
            <a:ext cx="9144000" cy="51808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327927-023A-1444-93B9-F30E2618B8D0}"/>
              </a:ext>
            </a:extLst>
          </p:cNvPr>
          <p:cNvSpPr/>
          <p:nvPr/>
        </p:nvSpPr>
        <p:spPr>
          <a:xfrm>
            <a:off x="451750" y="4869432"/>
            <a:ext cx="622670" cy="274069"/>
          </a:xfrm>
          <a:custGeom>
            <a:avLst/>
            <a:gdLst>
              <a:gd name="connsiteX0" fmla="*/ 0 w 685800"/>
              <a:gd name="connsiteY0" fmla="*/ 0 h 328743"/>
              <a:gd name="connsiteX1" fmla="*/ 685800 w 685800"/>
              <a:gd name="connsiteY1" fmla="*/ 0 h 328743"/>
              <a:gd name="connsiteX2" fmla="*/ 685800 w 685800"/>
              <a:gd name="connsiteY2" fmla="*/ 328743 h 328743"/>
              <a:gd name="connsiteX3" fmla="*/ 0 w 685800"/>
              <a:gd name="connsiteY3" fmla="*/ 328743 h 328743"/>
              <a:gd name="connsiteX4" fmla="*/ 0 w 685800"/>
              <a:gd name="connsiteY4" fmla="*/ 0 h 328743"/>
              <a:gd name="connsiteX0" fmla="*/ 0 w 691856"/>
              <a:gd name="connsiteY0" fmla="*/ 0 h 328743"/>
              <a:gd name="connsiteX1" fmla="*/ 691856 w 691856"/>
              <a:gd name="connsiteY1" fmla="*/ 78723 h 328743"/>
              <a:gd name="connsiteX2" fmla="*/ 685800 w 691856"/>
              <a:gd name="connsiteY2" fmla="*/ 328743 h 328743"/>
              <a:gd name="connsiteX3" fmla="*/ 0 w 691856"/>
              <a:gd name="connsiteY3" fmla="*/ 328743 h 328743"/>
              <a:gd name="connsiteX4" fmla="*/ 0 w 691856"/>
              <a:gd name="connsiteY4" fmla="*/ 0 h 328743"/>
              <a:gd name="connsiteX0" fmla="*/ 12111 w 691856"/>
              <a:gd name="connsiteY0" fmla="*/ 0 h 256076"/>
              <a:gd name="connsiteX1" fmla="*/ 691856 w 691856"/>
              <a:gd name="connsiteY1" fmla="*/ 6056 h 256076"/>
              <a:gd name="connsiteX2" fmla="*/ 685800 w 691856"/>
              <a:gd name="connsiteY2" fmla="*/ 256076 h 256076"/>
              <a:gd name="connsiteX3" fmla="*/ 0 w 691856"/>
              <a:gd name="connsiteY3" fmla="*/ 256076 h 256076"/>
              <a:gd name="connsiteX4" fmla="*/ 12111 w 691856"/>
              <a:gd name="connsiteY4" fmla="*/ 0 h 256076"/>
              <a:gd name="connsiteX0" fmla="*/ 12111 w 691856"/>
              <a:gd name="connsiteY0" fmla="*/ 0 h 262132"/>
              <a:gd name="connsiteX1" fmla="*/ 691856 w 691856"/>
              <a:gd name="connsiteY1" fmla="*/ 6056 h 262132"/>
              <a:gd name="connsiteX2" fmla="*/ 607077 w 691856"/>
              <a:gd name="connsiteY2" fmla="*/ 262132 h 262132"/>
              <a:gd name="connsiteX3" fmla="*/ 0 w 691856"/>
              <a:gd name="connsiteY3" fmla="*/ 256076 h 262132"/>
              <a:gd name="connsiteX4" fmla="*/ 12111 w 691856"/>
              <a:gd name="connsiteY4" fmla="*/ 0 h 262132"/>
              <a:gd name="connsiteX0" fmla="*/ 12111 w 691856"/>
              <a:gd name="connsiteY0" fmla="*/ 42389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12111 w 691856"/>
              <a:gd name="connsiteY4" fmla="*/ 42389 h 304521"/>
              <a:gd name="connsiteX0" fmla="*/ 0 w 691856"/>
              <a:gd name="connsiteY0" fmla="*/ 0 h 304521"/>
              <a:gd name="connsiteX1" fmla="*/ 691856 w 691856"/>
              <a:gd name="connsiteY1" fmla="*/ 0 h 304521"/>
              <a:gd name="connsiteX2" fmla="*/ 607077 w 691856"/>
              <a:gd name="connsiteY2" fmla="*/ 304521 h 304521"/>
              <a:gd name="connsiteX3" fmla="*/ 0 w 691856"/>
              <a:gd name="connsiteY3" fmla="*/ 298465 h 304521"/>
              <a:gd name="connsiteX4" fmla="*/ 0 w 691856"/>
              <a:gd name="connsiteY4" fmla="*/ 0 h 3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856" h="304521">
                <a:moveTo>
                  <a:pt x="0" y="0"/>
                </a:moveTo>
                <a:lnTo>
                  <a:pt x="691856" y="0"/>
                </a:lnTo>
                <a:lnTo>
                  <a:pt x="607077" y="304521"/>
                </a:lnTo>
                <a:lnTo>
                  <a:pt x="0" y="298465"/>
                </a:lnTo>
                <a:lnTo>
                  <a:pt x="0" y="0"/>
                </a:lnTo>
                <a:close/>
              </a:path>
            </a:pathLst>
          </a:custGeom>
          <a:solidFill>
            <a:srgbClr val="3C81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2" dirty="0"/>
          </a:p>
        </p:txBody>
      </p:sp>
      <p:sp>
        <p:nvSpPr>
          <p:cNvPr id="6" name="object 6"/>
          <p:cNvSpPr txBox="1"/>
          <p:nvPr/>
        </p:nvSpPr>
        <p:spPr>
          <a:xfrm>
            <a:off x="763085" y="4890550"/>
            <a:ext cx="251139" cy="195133"/>
          </a:xfrm>
          <a:prstGeom prst="rect">
            <a:avLst/>
          </a:prstGeom>
        </p:spPr>
        <p:txBody>
          <a:bodyPr vert="horz" wrap="square" lIns="0" tIns="1222" rIns="0" bIns="0" rtlCol="0">
            <a:spAutoFit/>
          </a:bodyPr>
          <a:lstStyle/>
          <a:p>
            <a:pPr marL="1222">
              <a:spcBef>
                <a:spcPts val="10"/>
              </a:spcBef>
            </a:pPr>
            <a:fld id="{F803D1D2-4DD0-4745-ADE1-512ADD5EC9C5}" type="slidenum">
              <a:rPr lang="ru-RU" sz="1260">
                <a:solidFill>
                  <a:schemeClr val="bg1"/>
                </a:solidFill>
                <a:latin typeface="Arial"/>
                <a:cs typeface="Arial"/>
              </a:rPr>
              <a:pPr marL="1222">
                <a:spcBef>
                  <a:spcPts val="10"/>
                </a:spcBef>
              </a:pPr>
              <a:t>9</a:t>
            </a:fld>
            <a:endParaRPr sz="126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6AF9FBF-925C-6F46-BDF1-75E21CA0D485}"/>
              </a:ext>
            </a:extLst>
          </p:cNvPr>
          <p:cNvCxnSpPr/>
          <p:nvPr/>
        </p:nvCxnSpPr>
        <p:spPr>
          <a:xfrm>
            <a:off x="1211581" y="4874846"/>
            <a:ext cx="335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F349D2D-59F2-CF41-BF93-CF9BC4759DDB}"/>
              </a:ext>
            </a:extLst>
          </p:cNvPr>
          <p:cNvSpPr txBox="1"/>
          <p:nvPr/>
        </p:nvSpPr>
        <p:spPr>
          <a:xfrm>
            <a:off x="1079834" y="4890550"/>
            <a:ext cx="493776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0" i="1" dirty="0"/>
              <a:t>Комментарии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89535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оставшейся 501 семьи, подавшей заявления в рамках Положения и имеющих право на обеспечение жилыми помещениями из государственного жилищного фонда Иркутской области, необходимо осуществить строительство семи 8-этажных домов. По предварительным расчетам стоимость строительства составит 2 177 697,3 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расчет произведён исходя из сметной стоимости строительства 4 и 5 этапов с учетом дефлятора 4%).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115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1168</Words>
  <Application>Microsoft Office PowerPoint</Application>
  <PresentationFormat>Экран (16:9)</PresentationFormat>
  <Paragraphs>207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strategy_new23-arial</dc:title>
  <dc:creator>Тимофеева Мария Владимировна</dc:creator>
  <cp:lastModifiedBy>Тимофеева Мария Владимировна</cp:lastModifiedBy>
  <cp:revision>149</cp:revision>
  <cp:lastPrinted>2022-04-20T10:59:14Z</cp:lastPrinted>
  <dcterms:created xsi:type="dcterms:W3CDTF">2019-06-11T07:15:25Z</dcterms:created>
  <dcterms:modified xsi:type="dcterms:W3CDTF">2022-04-20T11:02:22Z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2019-06-11T00:00:00Z</vt:filetime>
  </property>
</Properties>
</file>