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18288000" cy="10287000"/>
  <p:notesSz cx="6858000" cy="9144000"/>
  <p:embeddedFontLst>
    <p:embeddedFont>
      <p:font typeface="Arimo" panose="020B0604020202020204" pitchFamily="34" charset="0"/>
      <p:regular r:id="rId10"/>
    </p:embeddedFont>
    <p:embeddedFont>
      <p:font typeface="Arimo Bold" panose="020B0704020202020204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Play"/>
      <p:regular r:id="rId16"/>
    </p:embeddedFont>
    <p:embeddedFont>
      <p:font typeface="Play Bold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5" d="100"/>
          <a:sy n="75" d="100"/>
        </p:scale>
        <p:origin x="474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077770" y="38232"/>
            <a:ext cx="6210230" cy="5442755"/>
            <a:chOff x="0" y="0"/>
            <a:chExt cx="8280306" cy="725700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1990" r="11990"/>
            <a:stretch>
              <a:fillRect/>
            </a:stretch>
          </p:blipFill>
          <p:spPr>
            <a:xfrm>
              <a:off x="0" y="0"/>
              <a:ext cx="8280306" cy="7257006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 rot="2700000">
            <a:off x="-5033151" y="-581379"/>
            <a:ext cx="24029952" cy="18345858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5" name="Group 5"/>
          <p:cNvGrpSpPr/>
          <p:nvPr/>
        </p:nvGrpSpPr>
        <p:grpSpPr>
          <a:xfrm rot="2700000">
            <a:off x="15557229" y="4316542"/>
            <a:ext cx="4895487" cy="1187348"/>
            <a:chOff x="0" y="0"/>
            <a:chExt cx="26301750" cy="63792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301750" cy="6379210"/>
            </a:xfrm>
            <a:custGeom>
              <a:avLst/>
              <a:gdLst/>
              <a:ahLst/>
              <a:cxnLst/>
              <a:rect l="l" t="t" r="r" b="b"/>
              <a:pathLst>
                <a:path w="26301750" h="6379210">
                  <a:moveTo>
                    <a:pt x="19619477" y="0"/>
                  </a:moveTo>
                  <a:lnTo>
                    <a:pt x="7607643" y="0"/>
                  </a:lnTo>
                  <a:lnTo>
                    <a:pt x="6706756" y="7620"/>
                  </a:lnTo>
                  <a:lnTo>
                    <a:pt x="0" y="6379210"/>
                  </a:lnTo>
                  <a:lnTo>
                    <a:pt x="19655841" y="6379210"/>
                  </a:lnTo>
                  <a:lnTo>
                    <a:pt x="26301750" y="0"/>
                  </a:lnTo>
                  <a:close/>
                </a:path>
              </a:pathLst>
            </a:custGeom>
            <a:solidFill>
              <a:srgbClr val="2279DF"/>
            </a:solidFill>
          </p:spPr>
        </p:sp>
      </p:grpSp>
      <p:grpSp>
        <p:nvGrpSpPr>
          <p:cNvPr id="7" name="Group 7"/>
          <p:cNvGrpSpPr/>
          <p:nvPr/>
        </p:nvGrpSpPr>
        <p:grpSpPr>
          <a:xfrm rot="2700000">
            <a:off x="9924334" y="1194637"/>
            <a:ext cx="6455648" cy="1187348"/>
            <a:chOff x="0" y="0"/>
            <a:chExt cx="34683949" cy="637921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4683948" cy="6379210"/>
            </a:xfrm>
            <a:custGeom>
              <a:avLst/>
              <a:gdLst/>
              <a:ahLst/>
              <a:cxnLst/>
              <a:rect l="l" t="t" r="r" b="b"/>
              <a:pathLst>
                <a:path w="34683948" h="6379210">
                  <a:moveTo>
                    <a:pt x="27981356" y="0"/>
                  </a:moveTo>
                  <a:lnTo>
                    <a:pt x="8232404" y="0"/>
                  </a:lnTo>
                  <a:lnTo>
                    <a:pt x="6751232" y="7620"/>
                  </a:lnTo>
                  <a:lnTo>
                    <a:pt x="0" y="6379210"/>
                  </a:lnTo>
                  <a:lnTo>
                    <a:pt x="28038037" y="6379210"/>
                  </a:lnTo>
                  <a:lnTo>
                    <a:pt x="34683948" y="0"/>
                  </a:lnTo>
                  <a:close/>
                </a:path>
              </a:pathLst>
            </a:custGeom>
            <a:solidFill>
              <a:srgbClr val="2279D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396716"/>
            <a:ext cx="2557682" cy="3173959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1028700" y="3903479"/>
            <a:ext cx="14564678" cy="6174063"/>
            <a:chOff x="0" y="-9525"/>
            <a:chExt cx="19419570" cy="8232083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9525"/>
              <a:ext cx="19419570" cy="66684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480"/>
                </a:lnSpc>
              </a:pPr>
              <a:r>
                <a:rPr lang="en-US" sz="5400" spc="-54" dirty="0">
                  <a:solidFill>
                    <a:srgbClr val="000000"/>
                  </a:solidFill>
                  <a:latin typeface="Play Bold"/>
                </a:rPr>
                <a:t>О </a:t>
              </a:r>
              <a:r>
                <a:rPr lang="en-US" sz="5400" spc="-54" dirty="0" err="1">
                  <a:solidFill>
                    <a:srgbClr val="000000"/>
                  </a:solidFill>
                  <a:latin typeface="Play Bold"/>
                </a:rPr>
                <a:t>строительстве</a:t>
              </a:r>
              <a:r>
                <a:rPr lang="en-US" sz="5400" spc="-54" dirty="0">
                  <a:solidFill>
                    <a:srgbClr val="000000"/>
                  </a:solidFill>
                  <a:latin typeface="Play Bold"/>
                </a:rPr>
                <a:t> (</a:t>
              </a:r>
              <a:r>
                <a:rPr lang="en-US" sz="5400" spc="-54" dirty="0" err="1">
                  <a:solidFill>
                    <a:srgbClr val="000000"/>
                  </a:solidFill>
                  <a:latin typeface="Play Bold"/>
                </a:rPr>
                <a:t>реконструкции</a:t>
              </a:r>
              <a:r>
                <a:rPr lang="en-US" sz="5400" spc="-54" dirty="0">
                  <a:solidFill>
                    <a:srgbClr val="000000"/>
                  </a:solidFill>
                  <a:latin typeface="Play Bold"/>
                </a:rPr>
                <a:t>), </a:t>
              </a:r>
              <a:r>
                <a:rPr lang="en-US" sz="5400" spc="-54" dirty="0" err="1">
                  <a:solidFill>
                    <a:srgbClr val="000000"/>
                  </a:solidFill>
                  <a:latin typeface="Play Bold"/>
                </a:rPr>
                <a:t>капитальном</a:t>
              </a:r>
              <a:r>
                <a:rPr lang="en-US" sz="5400" spc="-54" dirty="0">
                  <a:solidFill>
                    <a:srgbClr val="000000"/>
                  </a:solidFill>
                  <a:latin typeface="Play Bold"/>
                </a:rPr>
                <a:t> </a:t>
              </a:r>
              <a:r>
                <a:rPr lang="en-US" sz="5400" spc="-54" dirty="0" err="1">
                  <a:solidFill>
                    <a:srgbClr val="000000"/>
                  </a:solidFill>
                  <a:latin typeface="Play Bold"/>
                </a:rPr>
                <a:t>ремонте</a:t>
              </a:r>
              <a:r>
                <a:rPr lang="en-US" sz="5400" spc="-54" dirty="0">
                  <a:solidFill>
                    <a:srgbClr val="000000"/>
                  </a:solidFill>
                  <a:latin typeface="Play Bold"/>
                </a:rPr>
                <a:t>, </a:t>
              </a:r>
              <a:r>
                <a:rPr lang="en-US" sz="5400" spc="-54" dirty="0" err="1">
                  <a:solidFill>
                    <a:srgbClr val="000000"/>
                  </a:solidFill>
                  <a:latin typeface="Play Bold"/>
                </a:rPr>
                <a:t>ремонте</a:t>
              </a:r>
              <a:r>
                <a:rPr lang="en-US" sz="5400" spc="-54" dirty="0">
                  <a:solidFill>
                    <a:srgbClr val="000000"/>
                  </a:solidFill>
                  <a:latin typeface="Play Bold"/>
                </a:rPr>
                <a:t> и </a:t>
              </a:r>
              <a:r>
                <a:rPr lang="en-US" sz="5400" spc="-54" dirty="0" err="1">
                  <a:solidFill>
                    <a:srgbClr val="000000"/>
                  </a:solidFill>
                  <a:latin typeface="Play Bold"/>
                </a:rPr>
                <a:t>содержании</a:t>
              </a:r>
              <a:r>
                <a:rPr lang="en-US" sz="5400" spc="-54" dirty="0">
                  <a:solidFill>
                    <a:srgbClr val="000000"/>
                  </a:solidFill>
                  <a:latin typeface="Play Bold"/>
                </a:rPr>
                <a:t> </a:t>
              </a:r>
              <a:r>
                <a:rPr lang="en-US" sz="5400" spc="-54" dirty="0" err="1">
                  <a:solidFill>
                    <a:srgbClr val="000000"/>
                  </a:solidFill>
                  <a:latin typeface="Play Bold"/>
                </a:rPr>
                <a:t>автомобильных</a:t>
              </a:r>
              <a:r>
                <a:rPr lang="en-US" sz="5400" spc="-54" dirty="0">
                  <a:solidFill>
                    <a:srgbClr val="000000"/>
                  </a:solidFill>
                  <a:latin typeface="Play Bold"/>
                </a:rPr>
                <a:t> </a:t>
              </a:r>
              <a:r>
                <a:rPr lang="en-US" sz="5400" spc="-54" dirty="0" err="1">
                  <a:solidFill>
                    <a:srgbClr val="000000"/>
                  </a:solidFill>
                  <a:latin typeface="Play Bold"/>
                </a:rPr>
                <a:t>дорог</a:t>
              </a:r>
              <a:r>
                <a:rPr lang="en-US" sz="5400" spc="-54" dirty="0">
                  <a:solidFill>
                    <a:srgbClr val="000000"/>
                  </a:solidFill>
                  <a:latin typeface="Play Bold"/>
                </a:rPr>
                <a:t> </a:t>
              </a:r>
              <a:r>
                <a:rPr lang="en-US" sz="5400" spc="-54" dirty="0" err="1">
                  <a:solidFill>
                    <a:srgbClr val="000000"/>
                  </a:solidFill>
                  <a:latin typeface="Play Bold"/>
                </a:rPr>
                <a:t>общего</a:t>
              </a:r>
              <a:r>
                <a:rPr lang="en-US" sz="5400" spc="-54" dirty="0">
                  <a:solidFill>
                    <a:srgbClr val="000000"/>
                  </a:solidFill>
                  <a:latin typeface="Play Bold"/>
                </a:rPr>
                <a:t> </a:t>
              </a:r>
              <a:r>
                <a:rPr lang="en-US" sz="5400" spc="-54" dirty="0" err="1">
                  <a:solidFill>
                    <a:srgbClr val="000000"/>
                  </a:solidFill>
                  <a:latin typeface="Play Bold"/>
                </a:rPr>
                <a:t>пользования</a:t>
              </a:r>
              <a:r>
                <a:rPr lang="en-US" sz="5400" spc="-54" dirty="0">
                  <a:solidFill>
                    <a:srgbClr val="000000"/>
                  </a:solidFill>
                  <a:latin typeface="Play Bold"/>
                </a:rPr>
                <a:t> </a:t>
              </a:r>
              <a:r>
                <a:rPr lang="en-US" sz="5400" spc="-54" dirty="0" err="1">
                  <a:solidFill>
                    <a:srgbClr val="000000"/>
                  </a:solidFill>
                  <a:latin typeface="Play Bold"/>
                </a:rPr>
                <a:t>регионального</a:t>
              </a:r>
              <a:r>
                <a:rPr lang="en-US" sz="5400" spc="-54" dirty="0">
                  <a:solidFill>
                    <a:srgbClr val="000000"/>
                  </a:solidFill>
                  <a:latin typeface="Play Bold"/>
                </a:rPr>
                <a:t>, </a:t>
              </a:r>
              <a:r>
                <a:rPr lang="en-US" sz="5400" spc="-54" dirty="0" err="1">
                  <a:solidFill>
                    <a:srgbClr val="000000"/>
                  </a:solidFill>
                  <a:latin typeface="Play Bold"/>
                </a:rPr>
                <a:t>межмуниципального</a:t>
              </a:r>
              <a:r>
                <a:rPr lang="en-US" sz="5400" spc="-54" dirty="0">
                  <a:solidFill>
                    <a:srgbClr val="000000"/>
                  </a:solidFill>
                  <a:latin typeface="Play Bold"/>
                </a:rPr>
                <a:t> и </a:t>
              </a:r>
              <a:r>
                <a:rPr lang="en-US" sz="5400" spc="-54" dirty="0" err="1">
                  <a:solidFill>
                    <a:srgbClr val="000000"/>
                  </a:solidFill>
                  <a:latin typeface="Play Bold"/>
                </a:rPr>
                <a:t>местного</a:t>
              </a:r>
              <a:r>
                <a:rPr lang="en-US" sz="5400" spc="-54" dirty="0">
                  <a:solidFill>
                    <a:srgbClr val="000000"/>
                  </a:solidFill>
                  <a:latin typeface="Play Bold"/>
                </a:rPr>
                <a:t> </a:t>
              </a:r>
              <a:endParaRPr lang="ru-RU" sz="5400" spc="-54" dirty="0">
                <a:solidFill>
                  <a:srgbClr val="000000"/>
                </a:solidFill>
                <a:latin typeface="Play Bold"/>
              </a:endParaRPr>
            </a:p>
            <a:p>
              <a:pPr>
                <a:lnSpc>
                  <a:spcPts val="6480"/>
                </a:lnSpc>
              </a:pPr>
              <a:r>
                <a:rPr lang="en-US" sz="5400" spc="-54" dirty="0" err="1">
                  <a:solidFill>
                    <a:srgbClr val="000000"/>
                  </a:solidFill>
                  <a:latin typeface="Play Bold"/>
                </a:rPr>
                <a:t>значения</a:t>
              </a:r>
              <a:r>
                <a:rPr lang="en-US" sz="5400" spc="-54" dirty="0">
                  <a:solidFill>
                    <a:srgbClr val="000000"/>
                  </a:solidFill>
                  <a:latin typeface="Play Bold"/>
                </a:rPr>
                <a:t> в </a:t>
              </a:r>
              <a:r>
                <a:rPr lang="en-US" sz="5400" spc="-54" dirty="0" err="1">
                  <a:solidFill>
                    <a:srgbClr val="000000"/>
                  </a:solidFill>
                  <a:latin typeface="Play Bold"/>
                </a:rPr>
                <a:t>Иркутской</a:t>
              </a:r>
              <a:r>
                <a:rPr lang="en-US" sz="5400" spc="-54" dirty="0">
                  <a:solidFill>
                    <a:srgbClr val="000000"/>
                  </a:solidFill>
                  <a:latin typeface="Play Bold"/>
                </a:rPr>
                <a:t> </a:t>
              </a:r>
              <a:r>
                <a:rPr lang="en-US" sz="5400" spc="-54" dirty="0" err="1">
                  <a:solidFill>
                    <a:srgbClr val="000000"/>
                  </a:solidFill>
                  <a:latin typeface="Play Bold"/>
                </a:rPr>
                <a:t>области</a:t>
              </a:r>
              <a:endParaRPr lang="en-US" sz="5400" spc="-54" dirty="0">
                <a:solidFill>
                  <a:srgbClr val="000000"/>
                </a:solidFill>
                <a:latin typeface="Play Bold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7684713"/>
              <a:ext cx="13315819" cy="5378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17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903215"/>
            <a:ext cx="16423548" cy="3048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30"/>
              </a:lnSpc>
            </a:pPr>
            <a:r>
              <a:rPr lang="en-US" sz="5025" spc="-50" dirty="0" err="1">
                <a:solidFill>
                  <a:srgbClr val="1E1E1E"/>
                </a:solidFill>
                <a:latin typeface="Play Bold"/>
              </a:rPr>
              <a:t>Иркутская</a:t>
            </a:r>
            <a:r>
              <a:rPr lang="en-US" sz="5025" spc="-50" dirty="0">
                <a:solidFill>
                  <a:srgbClr val="1E1E1E"/>
                </a:solidFill>
                <a:latin typeface="Play Bold"/>
              </a:rPr>
              <a:t> </a:t>
            </a:r>
            <a:r>
              <a:rPr lang="en-US" sz="5025" spc="-50" dirty="0" err="1">
                <a:solidFill>
                  <a:srgbClr val="1E1E1E"/>
                </a:solidFill>
                <a:latin typeface="Play Bold"/>
              </a:rPr>
              <a:t>область</a:t>
            </a:r>
            <a:r>
              <a:rPr lang="en-US" sz="5025" spc="-50" dirty="0">
                <a:solidFill>
                  <a:srgbClr val="1E1E1E"/>
                </a:solidFill>
                <a:latin typeface="Play Bold"/>
              </a:rPr>
              <a:t> </a:t>
            </a:r>
            <a:r>
              <a:rPr lang="en-US" sz="5025" spc="-50" dirty="0" err="1">
                <a:solidFill>
                  <a:srgbClr val="1E1E1E"/>
                </a:solidFill>
                <a:latin typeface="Play Bold"/>
              </a:rPr>
              <a:t>входит</a:t>
            </a:r>
            <a:r>
              <a:rPr lang="en-US" sz="5025" spc="-50" dirty="0">
                <a:solidFill>
                  <a:srgbClr val="1E1E1E"/>
                </a:solidFill>
                <a:latin typeface="Play Bold"/>
              </a:rPr>
              <a:t> в 10 </a:t>
            </a:r>
            <a:r>
              <a:rPr lang="en-US" sz="5025" spc="-50" dirty="0" err="1">
                <a:solidFill>
                  <a:srgbClr val="1E1E1E"/>
                </a:solidFill>
                <a:latin typeface="Play Bold"/>
              </a:rPr>
              <a:t>субъектов</a:t>
            </a:r>
            <a:r>
              <a:rPr lang="en-US" sz="5025" spc="-50" dirty="0">
                <a:solidFill>
                  <a:srgbClr val="1E1E1E"/>
                </a:solidFill>
                <a:latin typeface="Play Bold"/>
              </a:rPr>
              <a:t> </a:t>
            </a:r>
            <a:r>
              <a:rPr lang="en-US" sz="5025" spc="-50" dirty="0" err="1">
                <a:solidFill>
                  <a:srgbClr val="1E1E1E"/>
                </a:solidFill>
                <a:latin typeface="Play Bold"/>
              </a:rPr>
              <a:t>Российской</a:t>
            </a:r>
            <a:r>
              <a:rPr lang="en-US" sz="5025" spc="-50" dirty="0">
                <a:solidFill>
                  <a:srgbClr val="1E1E1E"/>
                </a:solidFill>
                <a:latin typeface="Play Bold"/>
              </a:rPr>
              <a:t> </a:t>
            </a:r>
            <a:r>
              <a:rPr lang="en-US" sz="5025" spc="-50" dirty="0" err="1">
                <a:solidFill>
                  <a:srgbClr val="1E1E1E"/>
                </a:solidFill>
                <a:latin typeface="Play Bold"/>
              </a:rPr>
              <a:t>Федерации</a:t>
            </a:r>
            <a:r>
              <a:rPr lang="en-US" sz="5025" spc="-50" dirty="0">
                <a:solidFill>
                  <a:srgbClr val="1E1E1E"/>
                </a:solidFill>
                <a:latin typeface="Play Bold"/>
              </a:rPr>
              <a:t> </a:t>
            </a:r>
            <a:r>
              <a:rPr lang="en-US" sz="5025" spc="-50" dirty="0" err="1">
                <a:solidFill>
                  <a:srgbClr val="1E1E1E"/>
                </a:solidFill>
                <a:latin typeface="Play Bold"/>
              </a:rPr>
              <a:t>по</a:t>
            </a:r>
            <a:r>
              <a:rPr lang="en-US" sz="5025" spc="-50" dirty="0">
                <a:solidFill>
                  <a:srgbClr val="1E1E1E"/>
                </a:solidFill>
                <a:latin typeface="Play Bold"/>
              </a:rPr>
              <a:t> </a:t>
            </a:r>
            <a:r>
              <a:rPr lang="en-US" sz="5025" spc="-50" dirty="0" err="1">
                <a:solidFill>
                  <a:srgbClr val="1E1E1E"/>
                </a:solidFill>
                <a:latin typeface="Play Bold"/>
              </a:rPr>
              <a:t>наибольшей</a:t>
            </a:r>
            <a:r>
              <a:rPr lang="en-US" sz="5025" spc="-50" dirty="0">
                <a:solidFill>
                  <a:srgbClr val="1E1E1E"/>
                </a:solidFill>
                <a:latin typeface="Play Bold"/>
              </a:rPr>
              <a:t> </a:t>
            </a:r>
            <a:r>
              <a:rPr lang="en-US" sz="5025" spc="-50" dirty="0" err="1">
                <a:solidFill>
                  <a:srgbClr val="1E1E1E"/>
                </a:solidFill>
                <a:latin typeface="Play Bold"/>
              </a:rPr>
              <a:t>протяженности</a:t>
            </a:r>
            <a:r>
              <a:rPr lang="ru-RU" sz="5025" spc="-50" dirty="0">
                <a:solidFill>
                  <a:srgbClr val="1E1E1E"/>
                </a:solidFill>
                <a:latin typeface="Play Bold"/>
              </a:rPr>
              <a:t> </a:t>
            </a:r>
            <a:r>
              <a:rPr lang="en-US" sz="5025" spc="-50" dirty="0" err="1">
                <a:solidFill>
                  <a:srgbClr val="1E1E1E"/>
                </a:solidFill>
                <a:latin typeface="Play Bold"/>
              </a:rPr>
              <a:t>автомобильн</a:t>
            </a:r>
            <a:r>
              <a:rPr lang="ru-RU" sz="5025" spc="-50" dirty="0" err="1">
                <a:solidFill>
                  <a:srgbClr val="1E1E1E"/>
                </a:solidFill>
                <a:latin typeface="Play Bold"/>
              </a:rPr>
              <a:t>ых</a:t>
            </a:r>
            <a:r>
              <a:rPr lang="ru-RU" sz="5025" spc="-50" dirty="0">
                <a:solidFill>
                  <a:srgbClr val="1E1E1E"/>
                </a:solidFill>
                <a:latin typeface="Play Bold"/>
              </a:rPr>
              <a:t> дорог</a:t>
            </a:r>
            <a:r>
              <a:rPr lang="en-US" sz="5025" spc="-50" dirty="0">
                <a:solidFill>
                  <a:srgbClr val="1E1E1E"/>
                </a:solidFill>
                <a:latin typeface="Play Bold"/>
              </a:rPr>
              <a:t>. </a:t>
            </a:r>
            <a:endParaRPr lang="ru-RU" sz="5025" spc="-50" dirty="0">
              <a:solidFill>
                <a:srgbClr val="1E1E1E"/>
              </a:solidFill>
              <a:latin typeface="Play Bold"/>
            </a:endParaRPr>
          </a:p>
          <a:p>
            <a:pPr>
              <a:lnSpc>
                <a:spcPts val="6030"/>
              </a:lnSpc>
            </a:pPr>
            <a:r>
              <a:rPr lang="ru-RU" sz="5025" spc="-50" dirty="0">
                <a:solidFill>
                  <a:srgbClr val="1E1E1E"/>
                </a:solidFill>
                <a:latin typeface="Play Bold"/>
              </a:rPr>
              <a:t>Б</a:t>
            </a:r>
            <a:r>
              <a:rPr lang="en-US" sz="5025" spc="-50" dirty="0" err="1">
                <a:solidFill>
                  <a:srgbClr val="1E1E1E"/>
                </a:solidFill>
                <a:latin typeface="Play Bold"/>
              </a:rPr>
              <a:t>олее</a:t>
            </a:r>
            <a:r>
              <a:rPr lang="en-US" sz="5025" spc="-50" dirty="0">
                <a:solidFill>
                  <a:srgbClr val="1E1E1E"/>
                </a:solidFill>
                <a:latin typeface="Play Bold"/>
              </a:rPr>
              <a:t> 30 </a:t>
            </a:r>
            <a:r>
              <a:rPr lang="en-US" sz="5025" spc="-50" dirty="0" err="1">
                <a:solidFill>
                  <a:srgbClr val="1E1E1E"/>
                </a:solidFill>
                <a:latin typeface="Play Bold"/>
              </a:rPr>
              <a:t>тысяч</a:t>
            </a:r>
            <a:r>
              <a:rPr lang="en-US" sz="5025" spc="-50" dirty="0">
                <a:solidFill>
                  <a:srgbClr val="1E1E1E"/>
                </a:solidFill>
                <a:latin typeface="Play Bold"/>
              </a:rPr>
              <a:t> </a:t>
            </a:r>
            <a:r>
              <a:rPr lang="en-US" sz="5025" spc="-50" dirty="0" err="1">
                <a:solidFill>
                  <a:srgbClr val="1E1E1E"/>
                </a:solidFill>
                <a:latin typeface="Play Bold"/>
              </a:rPr>
              <a:t>километров</a:t>
            </a:r>
            <a:r>
              <a:rPr lang="en-US" sz="5025" spc="-50" dirty="0">
                <a:solidFill>
                  <a:srgbClr val="1E1E1E"/>
                </a:solidFill>
                <a:latin typeface="Play Bold"/>
              </a:rPr>
              <a:t> </a:t>
            </a:r>
            <a:r>
              <a:rPr lang="en-US" sz="4000" spc="-50" dirty="0">
                <a:solidFill>
                  <a:srgbClr val="1E1E1E"/>
                </a:solidFill>
                <a:latin typeface="Play Bold"/>
              </a:rPr>
              <a:t>(31 155,5 </a:t>
            </a:r>
            <a:r>
              <a:rPr lang="en-US" sz="4000" spc="-50" dirty="0" err="1">
                <a:solidFill>
                  <a:srgbClr val="1E1E1E"/>
                </a:solidFill>
                <a:latin typeface="Play Bold"/>
              </a:rPr>
              <a:t>км</a:t>
            </a:r>
            <a:r>
              <a:rPr lang="en-US" sz="4000" spc="-50" dirty="0">
                <a:solidFill>
                  <a:srgbClr val="1E1E1E"/>
                </a:solidFill>
                <a:latin typeface="Play Bold"/>
              </a:rPr>
              <a:t>)</a:t>
            </a:r>
          </a:p>
        </p:txBody>
      </p:sp>
      <p:sp>
        <p:nvSpPr>
          <p:cNvPr id="3" name="AutoShape 3"/>
          <p:cNvSpPr/>
          <p:nvPr/>
        </p:nvSpPr>
        <p:spPr>
          <a:xfrm>
            <a:off x="1028700" y="8269158"/>
            <a:ext cx="5061176" cy="0"/>
          </a:xfrm>
          <a:prstGeom prst="line">
            <a:avLst/>
          </a:prstGeom>
          <a:ln w="9525" cap="rnd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12680984" y="8250108"/>
            <a:ext cx="5061176" cy="0"/>
          </a:xfrm>
          <a:prstGeom prst="line">
            <a:avLst/>
          </a:prstGeom>
          <a:ln w="9525" cap="rnd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 rot="-10800000">
            <a:off x="15776753" y="0"/>
            <a:ext cx="2813682" cy="2809180"/>
            <a:chOff x="0" y="0"/>
            <a:chExt cx="6350000" cy="63398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2279DF"/>
            </a:solidFill>
          </p:spPr>
        </p:sp>
      </p:grpSp>
      <p:sp>
        <p:nvSpPr>
          <p:cNvPr id="7" name="AutoShape 7"/>
          <p:cNvSpPr/>
          <p:nvPr/>
        </p:nvSpPr>
        <p:spPr>
          <a:xfrm>
            <a:off x="6875180" y="8259633"/>
            <a:ext cx="5061176" cy="0"/>
          </a:xfrm>
          <a:prstGeom prst="line">
            <a:avLst/>
          </a:prstGeom>
          <a:ln w="9525" cap="rnd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8"/>
          <p:cNvSpPr txBox="1"/>
          <p:nvPr/>
        </p:nvSpPr>
        <p:spPr>
          <a:xfrm>
            <a:off x="1339383" y="8462813"/>
            <a:ext cx="4439811" cy="409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4"/>
              </a:lnSpc>
            </a:pPr>
            <a:r>
              <a:rPr lang="en-US" sz="2534">
                <a:solidFill>
                  <a:srgbClr val="1E1E1E"/>
                </a:solidFill>
                <a:latin typeface="Play"/>
              </a:rPr>
              <a:t>(в нормативе 1 101 км (65%)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66932" y="6078066"/>
            <a:ext cx="5584712" cy="1838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>
                <a:solidFill>
                  <a:srgbClr val="2279DF"/>
                </a:solidFill>
                <a:latin typeface="Play Bold"/>
              </a:rPr>
              <a:t>1 684 км федеральные</a:t>
            </a:r>
            <a:r>
              <a:rPr lang="en-US" sz="6000">
                <a:solidFill>
                  <a:srgbClr val="2279DF"/>
                </a:solidFill>
                <a:latin typeface="Arimo Bold"/>
              </a:rPr>
              <a:t>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613412" y="6078066"/>
            <a:ext cx="5584712" cy="1838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>
                <a:solidFill>
                  <a:srgbClr val="2279DF"/>
                </a:solidFill>
                <a:latin typeface="Arimo Bold"/>
              </a:rPr>
              <a:t>11 946 км региональные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162849" y="8462813"/>
            <a:ext cx="4485838" cy="409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4"/>
              </a:lnSpc>
            </a:pPr>
            <a:r>
              <a:rPr lang="en-US" sz="2534">
                <a:solidFill>
                  <a:srgbClr val="1E1E1E"/>
                </a:solidFill>
                <a:latin typeface="Play"/>
              </a:rPr>
              <a:t>(в нормативе 3 903 км (33%)</a:t>
            </a:r>
            <a:r>
              <a:rPr lang="en-US" sz="2534">
                <a:solidFill>
                  <a:srgbClr val="1E1E1E"/>
                </a:solidFill>
                <a:latin typeface="Arimo"/>
              </a:rPr>
              <a:t>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350176" y="6078066"/>
            <a:ext cx="5584712" cy="1838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>
                <a:solidFill>
                  <a:srgbClr val="2279DF"/>
                </a:solidFill>
                <a:latin typeface="Arimo Bold"/>
              </a:rPr>
              <a:t>17 525,5 км местные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680984" y="8462813"/>
            <a:ext cx="4923095" cy="409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4"/>
              </a:lnSpc>
            </a:pPr>
            <a:r>
              <a:rPr lang="en-US" sz="2534">
                <a:solidFill>
                  <a:srgbClr val="1E1E1E"/>
                </a:solidFill>
                <a:latin typeface="Play"/>
              </a:rPr>
              <a:t>(в нормативе 7 565 км (43,2%)</a:t>
            </a:r>
            <a:r>
              <a:rPr lang="en-US" sz="2534">
                <a:solidFill>
                  <a:srgbClr val="1E1E1E"/>
                </a:solidFill>
                <a:latin typeface="Arimo"/>
              </a:rPr>
              <a:t> 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389173" y="42720"/>
            <a:ext cx="1740255" cy="19719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74035" y="0"/>
            <a:ext cx="1453992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389173" y="42720"/>
            <a:ext cx="1740255" cy="197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15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66451" y="4947552"/>
            <a:ext cx="15479392" cy="4800630"/>
            <a:chOff x="0" y="0"/>
            <a:chExt cx="20639190" cy="6400840"/>
          </a:xfrm>
        </p:grpSpPr>
        <p:sp>
          <p:nvSpPr>
            <p:cNvPr id="3" name="TextBox 3"/>
            <p:cNvSpPr txBox="1"/>
            <p:nvPr/>
          </p:nvSpPr>
          <p:spPr>
            <a:xfrm>
              <a:off x="0" y="3079982"/>
              <a:ext cx="5647062" cy="1645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21"/>
                </a:lnSpc>
              </a:pPr>
              <a:r>
                <a:rPr lang="en-US" sz="3587">
                  <a:solidFill>
                    <a:srgbClr val="1E1E1E"/>
                  </a:solidFill>
                  <a:latin typeface="Play"/>
                </a:rPr>
                <a:t>Местные дороги</a:t>
              </a:r>
            </a:p>
            <a:p>
              <a:pPr algn="ctr">
                <a:lnSpc>
                  <a:spcPts val="5021"/>
                </a:lnSpc>
              </a:pPr>
              <a:r>
                <a:rPr lang="en-US" sz="3587">
                  <a:solidFill>
                    <a:srgbClr val="1E1E1E"/>
                  </a:solidFill>
                  <a:latin typeface="Play"/>
                </a:rPr>
                <a:t>498 025, 00 млн руб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4474035" y="1589287"/>
              <a:ext cx="6165155" cy="1645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21"/>
                </a:lnSpc>
              </a:pPr>
              <a:r>
                <a:rPr lang="en-US" sz="3587">
                  <a:solidFill>
                    <a:srgbClr val="1E1E1E"/>
                  </a:solidFill>
                  <a:latin typeface="Play"/>
                </a:rPr>
                <a:t>Региональные дороги</a:t>
              </a:r>
            </a:p>
            <a:p>
              <a:pPr algn="ctr">
                <a:lnSpc>
                  <a:spcPts val="5021"/>
                </a:lnSpc>
              </a:pPr>
              <a:r>
                <a:rPr lang="en-US" sz="3587">
                  <a:solidFill>
                    <a:srgbClr val="1E1E1E"/>
                  </a:solidFill>
                  <a:latin typeface="Play"/>
                </a:rPr>
                <a:t>402 150, 00 млн руб</a:t>
              </a:r>
            </a:p>
          </p:txBody>
        </p: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6860128" y="0"/>
              <a:ext cx="6400840" cy="6400840"/>
              <a:chOff x="0" y="0"/>
              <a:chExt cx="2540000" cy="2540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270000" y="0"/>
                <a:ext cx="1346769" cy="2488912"/>
              </a:xfrm>
              <a:custGeom>
                <a:avLst/>
                <a:gdLst/>
                <a:ahLst/>
                <a:cxnLst/>
                <a:rect l="l" t="t" r="r" b="b"/>
                <a:pathLst>
                  <a:path w="1346769" h="2488912">
                    <a:moveTo>
                      <a:pt x="0" y="0"/>
                    </a:moveTo>
                    <a:cubicBezTo>
                      <a:pt x="631821" y="0"/>
                      <a:pt x="1167558" y="464452"/>
                      <a:pt x="1257163" y="1089887"/>
                    </a:cubicBezTo>
                    <a:cubicBezTo>
                      <a:pt x="1346769" y="1715322"/>
                      <a:pt x="962990" y="2311513"/>
                      <a:pt x="356585" y="2488912"/>
                    </a:cubicBezTo>
                    <a:lnTo>
                      <a:pt x="178292" y="1879456"/>
                    </a:lnTo>
                    <a:cubicBezTo>
                      <a:pt x="481495" y="1790756"/>
                      <a:pt x="673384" y="1492661"/>
                      <a:pt x="628582" y="1179944"/>
                    </a:cubicBezTo>
                    <a:cubicBezTo>
                      <a:pt x="583779" y="867226"/>
                      <a:pt x="315911" y="635000"/>
                      <a:pt x="0" y="635000"/>
                    </a:cubicBezTo>
                    <a:close/>
                  </a:path>
                </a:pathLst>
              </a:custGeom>
              <a:solidFill>
                <a:srgbClr val="38B6FF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-95837" y="0"/>
                <a:ext cx="1782896" cy="2635311"/>
              </a:xfrm>
              <a:custGeom>
                <a:avLst/>
                <a:gdLst/>
                <a:ahLst/>
                <a:cxnLst/>
                <a:rect l="l" t="t" r="r" b="b"/>
                <a:pathLst>
                  <a:path w="1782896" h="2635311">
                    <a:moveTo>
                      <a:pt x="1782896" y="2469567"/>
                    </a:moveTo>
                    <a:cubicBezTo>
                      <a:pt x="1306175" y="2635311"/>
                      <a:pt x="776551" y="2503036"/>
                      <a:pt x="433741" y="2132610"/>
                    </a:cubicBezTo>
                    <a:cubicBezTo>
                      <a:pt x="90930" y="1762184"/>
                      <a:pt x="0" y="1223919"/>
                      <a:pt x="202107" y="761440"/>
                    </a:cubicBezTo>
                    <a:cubicBezTo>
                      <a:pt x="404215" y="298961"/>
                      <a:pt x="860998" y="51"/>
                      <a:pt x="1365710" y="0"/>
                    </a:cubicBezTo>
                    <a:lnTo>
                      <a:pt x="1365774" y="635000"/>
                    </a:lnTo>
                    <a:cubicBezTo>
                      <a:pt x="1113417" y="635025"/>
                      <a:pt x="885026" y="784480"/>
                      <a:pt x="783972" y="1015720"/>
                    </a:cubicBezTo>
                    <a:cubicBezTo>
                      <a:pt x="682918" y="1246959"/>
                      <a:pt x="728383" y="1516092"/>
                      <a:pt x="899789" y="1701305"/>
                    </a:cubicBezTo>
                    <a:cubicBezTo>
                      <a:pt x="1071194" y="1886518"/>
                      <a:pt x="1336006" y="1952656"/>
                      <a:pt x="1574367" y="1869784"/>
                    </a:cubicBezTo>
                    <a:close/>
                  </a:path>
                </a:pathLst>
              </a:custGeom>
              <a:solidFill>
                <a:srgbClr val="5C86D6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1270000" y="0"/>
                <a:ext cx="127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635000">
                    <a:moveTo>
                      <a:pt x="0" y="0"/>
                    </a:moveTo>
                    <a:cubicBezTo>
                      <a:pt x="42" y="0"/>
                      <a:pt x="85" y="0"/>
                      <a:pt x="127" y="0"/>
                    </a:cubicBezTo>
                    <a:lnTo>
                      <a:pt x="63" y="635000"/>
                    </a:lnTo>
                    <a:cubicBezTo>
                      <a:pt x="42" y="635000"/>
                      <a:pt x="21" y="635000"/>
                      <a:pt x="0" y="635000"/>
                    </a:cubicBezTo>
                    <a:close/>
                  </a:path>
                </a:pathLst>
              </a:custGeom>
              <a:solidFill>
                <a:srgbClr val="6759A2"/>
              </a:solidFill>
            </p:spPr>
          </p:sp>
        </p:grpSp>
      </p:grpSp>
      <p:sp>
        <p:nvSpPr>
          <p:cNvPr id="9" name="AutoShape 9"/>
          <p:cNvSpPr/>
          <p:nvPr/>
        </p:nvSpPr>
        <p:spPr>
          <a:xfrm>
            <a:off x="10633061" y="7895600"/>
            <a:ext cx="1613533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 rot="-3039801">
            <a:off x="12120004" y="7617943"/>
            <a:ext cx="723011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 rot="9085477">
            <a:off x="5424985" y="7050448"/>
            <a:ext cx="2034063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oval" w="lg" len="lg"/>
            <a:tailEnd type="none" w="sm" len="sm"/>
          </a:ln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389173" y="42720"/>
            <a:ext cx="1740255" cy="197196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5965700" y="2639648"/>
            <a:ext cx="6280894" cy="1681829"/>
            <a:chOff x="0" y="0"/>
            <a:chExt cx="8374525" cy="2242439"/>
          </a:xfrm>
        </p:grpSpPr>
        <p:sp>
          <p:nvSpPr>
            <p:cNvPr id="14" name="TextBox 14"/>
            <p:cNvSpPr txBox="1"/>
            <p:nvPr/>
          </p:nvSpPr>
          <p:spPr>
            <a:xfrm>
              <a:off x="0" y="0"/>
              <a:ext cx="8374525" cy="1219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199"/>
                </a:lnSpc>
              </a:pPr>
              <a:r>
                <a:rPr lang="en-US" sz="5999">
                  <a:solidFill>
                    <a:srgbClr val="2279DF"/>
                  </a:solidFill>
                  <a:latin typeface="Play Bold"/>
                </a:rPr>
                <a:t>900 175 млн руб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542034"/>
              <a:ext cx="8374525" cy="700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199"/>
                </a:lnSpc>
              </a:pPr>
              <a:r>
                <a:rPr lang="en-US" sz="3499">
                  <a:solidFill>
                    <a:srgbClr val="1E1E1E"/>
                  </a:solidFill>
                  <a:latin typeface="Play Bold"/>
                </a:rPr>
                <a:t>из них: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066553" y="775551"/>
            <a:ext cx="16154894" cy="152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30"/>
              </a:lnSpc>
            </a:pPr>
            <a:r>
              <a:rPr lang="en-US" sz="5025" spc="-50" dirty="0" err="1">
                <a:solidFill>
                  <a:srgbClr val="1E1E1E"/>
                </a:solidFill>
                <a:latin typeface="Play Bold"/>
              </a:rPr>
              <a:t>Для</a:t>
            </a:r>
            <a:r>
              <a:rPr lang="en-US" sz="5025" spc="-50" dirty="0">
                <a:solidFill>
                  <a:srgbClr val="1E1E1E"/>
                </a:solidFill>
                <a:latin typeface="Play Bold"/>
              </a:rPr>
              <a:t> </a:t>
            </a:r>
            <a:r>
              <a:rPr lang="en-US" sz="5025" spc="-50" dirty="0" err="1">
                <a:solidFill>
                  <a:srgbClr val="1E1E1E"/>
                </a:solidFill>
                <a:latin typeface="Play Bold"/>
              </a:rPr>
              <a:t>приведения</a:t>
            </a:r>
            <a:r>
              <a:rPr lang="en-US" sz="5025" spc="-50" dirty="0">
                <a:solidFill>
                  <a:srgbClr val="1E1E1E"/>
                </a:solidFill>
                <a:latin typeface="Play Bold"/>
              </a:rPr>
              <a:t> </a:t>
            </a:r>
            <a:r>
              <a:rPr lang="en-US" sz="5025" spc="-50" dirty="0" err="1">
                <a:solidFill>
                  <a:srgbClr val="1E1E1E"/>
                </a:solidFill>
                <a:latin typeface="Play Bold"/>
              </a:rPr>
              <a:t>автомобильных</a:t>
            </a:r>
            <a:r>
              <a:rPr lang="en-US" sz="5025" spc="-50" dirty="0">
                <a:solidFill>
                  <a:srgbClr val="1E1E1E"/>
                </a:solidFill>
                <a:latin typeface="Play Bold"/>
              </a:rPr>
              <a:t> </a:t>
            </a:r>
            <a:r>
              <a:rPr lang="en-US" sz="5025" spc="-50" dirty="0" err="1">
                <a:solidFill>
                  <a:srgbClr val="1E1E1E"/>
                </a:solidFill>
                <a:latin typeface="Play Bold"/>
              </a:rPr>
              <a:t>дорог</a:t>
            </a:r>
            <a:r>
              <a:rPr lang="en-US" sz="5025" spc="-50" dirty="0">
                <a:solidFill>
                  <a:srgbClr val="1E1E1E"/>
                </a:solidFill>
                <a:latin typeface="Play Bold"/>
              </a:rPr>
              <a:t> в </a:t>
            </a:r>
            <a:r>
              <a:rPr lang="en-US" sz="5025" spc="-50" dirty="0" err="1">
                <a:solidFill>
                  <a:srgbClr val="1E1E1E"/>
                </a:solidFill>
                <a:latin typeface="Play Bold"/>
              </a:rPr>
              <a:t>нормативно</a:t>
            </a:r>
            <a:r>
              <a:rPr lang="ru-RU" sz="5025" spc="-50" dirty="0">
                <a:solidFill>
                  <a:srgbClr val="1E1E1E"/>
                </a:solidFill>
                <a:latin typeface="Play Bold"/>
              </a:rPr>
              <a:t>е </a:t>
            </a:r>
            <a:r>
              <a:rPr lang="en-US" sz="5025" spc="-50" dirty="0" err="1">
                <a:solidFill>
                  <a:srgbClr val="1E1E1E"/>
                </a:solidFill>
                <a:latin typeface="Play Bold"/>
              </a:rPr>
              <a:t>состояние</a:t>
            </a:r>
            <a:r>
              <a:rPr lang="en-US" sz="5025" spc="-50" dirty="0">
                <a:solidFill>
                  <a:srgbClr val="1E1E1E"/>
                </a:solidFill>
                <a:latin typeface="Play Bold"/>
              </a:rPr>
              <a:t> </a:t>
            </a:r>
            <a:r>
              <a:rPr lang="en-US" sz="5025" spc="-50" dirty="0" err="1">
                <a:solidFill>
                  <a:srgbClr val="1E1E1E"/>
                </a:solidFill>
                <a:latin typeface="Play Bold"/>
              </a:rPr>
              <a:t>необходимо</a:t>
            </a:r>
            <a:r>
              <a:rPr lang="en-US" sz="5025" spc="-50" dirty="0">
                <a:solidFill>
                  <a:srgbClr val="1E1E1E"/>
                </a:solidFill>
                <a:latin typeface="Play Bold"/>
              </a:rPr>
              <a:t>: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691009"/>
            <a:ext cx="8115300" cy="6899107"/>
            <a:chOff x="0" y="-9525"/>
            <a:chExt cx="10820400" cy="9198810"/>
          </a:xfrm>
        </p:grpSpPr>
        <p:sp>
          <p:nvSpPr>
            <p:cNvPr id="3" name="TextBox 3"/>
            <p:cNvSpPr txBox="1"/>
            <p:nvPr/>
          </p:nvSpPr>
          <p:spPr>
            <a:xfrm>
              <a:off x="0" y="-9525"/>
              <a:ext cx="10820400" cy="63436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80"/>
                </a:lnSpc>
              </a:pPr>
              <a:r>
                <a:rPr lang="en-US" sz="4400" spc="-44" dirty="0">
                  <a:solidFill>
                    <a:srgbClr val="2279DF"/>
                  </a:solidFill>
                  <a:latin typeface="Play Bold"/>
                </a:rPr>
                <a:t>В 2021 </a:t>
              </a:r>
              <a:r>
                <a:rPr lang="en-US" sz="4400" spc="-44" dirty="0" err="1">
                  <a:solidFill>
                    <a:srgbClr val="2279DF"/>
                  </a:solidFill>
                  <a:latin typeface="Play Bold"/>
                </a:rPr>
                <a:t>году</a:t>
              </a:r>
              <a:r>
                <a:rPr lang="en-US" sz="4400" spc="-44" dirty="0">
                  <a:solidFill>
                    <a:srgbClr val="2279DF"/>
                  </a:solidFill>
                  <a:latin typeface="Play Bold"/>
                </a:rPr>
                <a:t> </a:t>
              </a:r>
              <a:r>
                <a:rPr lang="en-US" sz="4400" spc="-44" dirty="0" err="1">
                  <a:solidFill>
                    <a:srgbClr val="2279DF"/>
                  </a:solidFill>
                  <a:latin typeface="Play Bold"/>
                </a:rPr>
                <a:t>сформирован</a:t>
              </a:r>
              <a:r>
                <a:rPr lang="en-US" sz="4400" spc="-44" dirty="0">
                  <a:solidFill>
                    <a:srgbClr val="2279DF"/>
                  </a:solidFill>
                  <a:latin typeface="Play Bold"/>
                </a:rPr>
                <a:t> </a:t>
              </a:r>
              <a:r>
                <a:rPr lang="en-US" sz="4400" spc="-44" dirty="0" err="1">
                  <a:solidFill>
                    <a:srgbClr val="2279DF"/>
                  </a:solidFill>
                  <a:latin typeface="Play Bold"/>
                </a:rPr>
                <a:t>перечень</a:t>
              </a:r>
              <a:r>
                <a:rPr lang="en-US" sz="4400" spc="-44" dirty="0">
                  <a:solidFill>
                    <a:srgbClr val="2279DF"/>
                  </a:solidFill>
                  <a:latin typeface="Play Bold"/>
                </a:rPr>
                <a:t> </a:t>
              </a:r>
              <a:r>
                <a:rPr lang="en-US" sz="4400" spc="-44" dirty="0" err="1">
                  <a:solidFill>
                    <a:srgbClr val="2279DF"/>
                  </a:solidFill>
                  <a:latin typeface="Play Bold"/>
                </a:rPr>
                <a:t>автомобильных</a:t>
              </a:r>
              <a:r>
                <a:rPr lang="en-US" sz="4400" spc="-44" dirty="0">
                  <a:solidFill>
                    <a:srgbClr val="2279DF"/>
                  </a:solidFill>
                  <a:latin typeface="Play Bold"/>
                </a:rPr>
                <a:t> </a:t>
              </a:r>
              <a:r>
                <a:rPr lang="en-US" sz="4400" spc="-44" dirty="0" err="1">
                  <a:solidFill>
                    <a:srgbClr val="2279DF"/>
                  </a:solidFill>
                  <a:latin typeface="Play Bold"/>
                </a:rPr>
                <a:t>дорог</a:t>
              </a:r>
              <a:r>
                <a:rPr lang="en-US" sz="4400" spc="-44" dirty="0">
                  <a:solidFill>
                    <a:srgbClr val="2279DF"/>
                  </a:solidFill>
                  <a:latin typeface="Play Bold"/>
                </a:rPr>
                <a:t>, </a:t>
              </a:r>
              <a:r>
                <a:rPr lang="en-US" sz="4400" spc="-44" dirty="0" err="1">
                  <a:solidFill>
                    <a:srgbClr val="2279DF"/>
                  </a:solidFill>
                  <a:latin typeface="Play Bold"/>
                </a:rPr>
                <a:t>входящих</a:t>
              </a:r>
              <a:r>
                <a:rPr lang="en-US" sz="4400" spc="-44" dirty="0">
                  <a:solidFill>
                    <a:srgbClr val="2279DF"/>
                  </a:solidFill>
                  <a:latin typeface="Play Bold"/>
                </a:rPr>
                <a:t> в </a:t>
              </a:r>
              <a:r>
                <a:rPr lang="en-US" sz="4400" spc="-44" dirty="0" err="1">
                  <a:solidFill>
                    <a:srgbClr val="2279DF"/>
                  </a:solidFill>
                  <a:latin typeface="Play Bold"/>
                </a:rPr>
                <a:t>Опорную</a:t>
              </a:r>
              <a:r>
                <a:rPr lang="en-US" sz="4400" spc="-44" dirty="0">
                  <a:solidFill>
                    <a:srgbClr val="2279DF"/>
                  </a:solidFill>
                  <a:latin typeface="Play Bold"/>
                </a:rPr>
                <a:t> </a:t>
              </a:r>
              <a:r>
                <a:rPr lang="en-US" sz="4400" spc="-44" dirty="0" err="1">
                  <a:solidFill>
                    <a:srgbClr val="2279DF"/>
                  </a:solidFill>
                  <a:latin typeface="Play Bold"/>
                </a:rPr>
                <a:t>сеть</a:t>
              </a:r>
              <a:r>
                <a:rPr lang="en-US" sz="4400" spc="-44" dirty="0">
                  <a:solidFill>
                    <a:srgbClr val="2279DF"/>
                  </a:solidFill>
                  <a:latin typeface="Play Bold"/>
                </a:rPr>
                <a:t> </a:t>
              </a:r>
              <a:r>
                <a:rPr lang="en-US" sz="4400" spc="-44" dirty="0" err="1">
                  <a:solidFill>
                    <a:srgbClr val="2279DF"/>
                  </a:solidFill>
                  <a:latin typeface="Play Bold"/>
                </a:rPr>
                <a:t>Иркутской</a:t>
              </a:r>
              <a:r>
                <a:rPr lang="en-US" sz="4400" spc="-44" dirty="0">
                  <a:solidFill>
                    <a:srgbClr val="2279DF"/>
                  </a:solidFill>
                  <a:latin typeface="Play Bold"/>
                </a:rPr>
                <a:t> </a:t>
              </a:r>
              <a:r>
                <a:rPr lang="en-US" sz="4400" spc="-44" dirty="0" err="1">
                  <a:solidFill>
                    <a:srgbClr val="2279DF"/>
                  </a:solidFill>
                  <a:latin typeface="Play Bold"/>
                </a:rPr>
                <a:t>области</a:t>
              </a:r>
              <a:r>
                <a:rPr lang="en-US" sz="4400" spc="-44" dirty="0">
                  <a:solidFill>
                    <a:srgbClr val="2279DF"/>
                  </a:solidFill>
                  <a:latin typeface="Play Bold"/>
                </a:rPr>
                <a:t>, в </a:t>
              </a:r>
              <a:r>
                <a:rPr lang="en-US" sz="4400" spc="-44" dirty="0" err="1">
                  <a:solidFill>
                    <a:srgbClr val="2279DF"/>
                  </a:solidFill>
                  <a:latin typeface="Play Bold"/>
                </a:rPr>
                <a:t>который</a:t>
              </a:r>
              <a:r>
                <a:rPr lang="en-US" sz="4400" spc="-44" dirty="0">
                  <a:solidFill>
                    <a:srgbClr val="2279DF"/>
                  </a:solidFill>
                  <a:latin typeface="Play Bold"/>
                </a:rPr>
                <a:t> </a:t>
              </a:r>
              <a:r>
                <a:rPr lang="en-US" sz="4400" spc="-44" dirty="0" err="1">
                  <a:solidFill>
                    <a:srgbClr val="2279DF"/>
                  </a:solidFill>
                  <a:latin typeface="Play Bold"/>
                </a:rPr>
                <a:t>вошли</a:t>
              </a:r>
              <a:r>
                <a:rPr lang="en-US" sz="4400" spc="-44" dirty="0">
                  <a:solidFill>
                    <a:srgbClr val="2279DF"/>
                  </a:solidFill>
                  <a:latin typeface="Play Bold"/>
                </a:rPr>
                <a:t> </a:t>
              </a:r>
              <a:r>
                <a:rPr lang="en-US" sz="4400" spc="-44" dirty="0" err="1">
                  <a:solidFill>
                    <a:srgbClr val="2279DF"/>
                  </a:solidFill>
                  <a:latin typeface="Play Bold"/>
                </a:rPr>
                <a:t>следующие</a:t>
              </a:r>
              <a:r>
                <a:rPr lang="en-US" sz="4400" spc="-44" dirty="0">
                  <a:solidFill>
                    <a:srgbClr val="2279DF"/>
                  </a:solidFill>
                  <a:latin typeface="Play Bold"/>
                </a:rPr>
                <a:t> </a:t>
              </a:r>
              <a:r>
                <a:rPr lang="en-US" sz="4400" spc="-44" dirty="0" err="1">
                  <a:solidFill>
                    <a:srgbClr val="2279DF"/>
                  </a:solidFill>
                  <a:latin typeface="Play Bold"/>
                </a:rPr>
                <a:t>автомобильные</a:t>
              </a:r>
              <a:r>
                <a:rPr lang="en-US" sz="4400" spc="-44" dirty="0">
                  <a:solidFill>
                    <a:srgbClr val="2279DF"/>
                  </a:solidFill>
                  <a:latin typeface="Play Bold"/>
                </a:rPr>
                <a:t> </a:t>
              </a:r>
              <a:r>
                <a:rPr lang="en-US" sz="4400" spc="-44" dirty="0" err="1">
                  <a:solidFill>
                    <a:srgbClr val="2279DF"/>
                  </a:solidFill>
                  <a:latin typeface="Play Bold"/>
                </a:rPr>
                <a:t>дороги</a:t>
              </a:r>
              <a:r>
                <a:rPr lang="en-US" sz="4400" spc="-44" dirty="0">
                  <a:solidFill>
                    <a:srgbClr val="2279DF"/>
                  </a:solidFill>
                  <a:latin typeface="Play Bold"/>
                </a:rPr>
                <a:t> </a:t>
              </a:r>
              <a:r>
                <a:rPr lang="en-US" sz="4400" spc="-44" dirty="0" err="1">
                  <a:solidFill>
                    <a:srgbClr val="2279DF"/>
                  </a:solidFill>
                  <a:latin typeface="Play Bold"/>
                </a:rPr>
                <a:t>регионального</a:t>
              </a:r>
              <a:r>
                <a:rPr lang="en-US" sz="4400" spc="-44" dirty="0">
                  <a:solidFill>
                    <a:srgbClr val="2279DF"/>
                  </a:solidFill>
                  <a:latin typeface="Play Bold"/>
                </a:rPr>
                <a:t> </a:t>
              </a:r>
              <a:r>
                <a:rPr lang="en-US" sz="4400" spc="-44" dirty="0" err="1">
                  <a:solidFill>
                    <a:srgbClr val="2279DF"/>
                  </a:solidFill>
                  <a:latin typeface="Play Bold"/>
                </a:rPr>
                <a:t>значения</a:t>
              </a:r>
              <a:endParaRPr lang="en-US" sz="4400" spc="-44" dirty="0">
                <a:solidFill>
                  <a:srgbClr val="2279DF"/>
                </a:solidFill>
                <a:latin typeface="Play Bold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6899263"/>
              <a:ext cx="10820400" cy="22900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80"/>
                </a:lnSpc>
              </a:pPr>
              <a:endParaRPr/>
            </a:p>
            <a:p>
              <a:pPr>
                <a:lnSpc>
                  <a:spcPts val="3510"/>
                </a:lnSpc>
              </a:pPr>
              <a:r>
                <a:rPr lang="en-US" sz="2700">
                  <a:solidFill>
                    <a:srgbClr val="1E1E1E"/>
                  </a:solidFill>
                  <a:latin typeface="Play"/>
                </a:rPr>
                <a:t>Общая протяженность составляет </a:t>
              </a:r>
              <a:r>
                <a:rPr lang="en-US" sz="2700">
                  <a:solidFill>
                    <a:srgbClr val="1E1E1E"/>
                  </a:solidFill>
                  <a:latin typeface="Play Bold"/>
                </a:rPr>
                <a:t>2 211,076 км</a:t>
              </a:r>
              <a:r>
                <a:rPr lang="en-US" sz="2700">
                  <a:solidFill>
                    <a:srgbClr val="1E1E1E"/>
                  </a:solidFill>
                  <a:latin typeface="Play"/>
                </a:rPr>
                <a:t>, </a:t>
              </a:r>
            </a:p>
            <a:p>
              <a:pPr>
                <a:lnSpc>
                  <a:spcPts val="3510"/>
                </a:lnSpc>
              </a:pPr>
              <a:r>
                <a:rPr lang="en-US" sz="2700">
                  <a:solidFill>
                    <a:srgbClr val="1E1E1E"/>
                  </a:solidFill>
                  <a:latin typeface="Play"/>
                </a:rPr>
                <a:t>из них по результатам диагностики в нормативе находится</a:t>
              </a:r>
              <a:r>
                <a:rPr lang="en-US" sz="2700">
                  <a:solidFill>
                    <a:srgbClr val="1E1E1E"/>
                  </a:solidFill>
                  <a:latin typeface="Play Bold"/>
                </a:rPr>
                <a:t> 1109,97 км (50 %)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9144000" y="531750"/>
            <a:ext cx="8494990" cy="9118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95" lvl="1" indent="-345448">
              <a:lnSpc>
                <a:spcPts val="4864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Play Bold"/>
              </a:rPr>
              <a:t>Иркутск - Усть-Ордынский – Жигалово </a:t>
            </a:r>
          </a:p>
          <a:p>
            <a:pPr marL="690895" lvl="1" indent="-345448">
              <a:lnSpc>
                <a:spcPts val="4864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Play Bold"/>
              </a:rPr>
              <a:t>Жигалово-Казачинское </a:t>
            </a:r>
          </a:p>
          <a:p>
            <a:pPr marL="690895" lvl="1" indent="-345448">
              <a:lnSpc>
                <a:spcPts val="4864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Play Bold"/>
              </a:rPr>
              <a:t>Киренск – Казачинское </a:t>
            </a:r>
          </a:p>
          <a:p>
            <a:pPr marL="690895" lvl="1" indent="-345448">
              <a:lnSpc>
                <a:spcPts val="4864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Play Bold"/>
              </a:rPr>
              <a:t>Усть-Кут - Киренск </a:t>
            </a:r>
          </a:p>
          <a:p>
            <a:pPr marL="690895" lvl="1" indent="-345448">
              <a:lnSpc>
                <a:spcPts val="4864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Play Bold"/>
              </a:rPr>
              <a:t>Усть-Кут - Уоян </a:t>
            </a:r>
          </a:p>
          <a:p>
            <a:pPr marL="690895" lvl="1" indent="-345448">
              <a:lnSpc>
                <a:spcPts val="4864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Play Bold"/>
              </a:rPr>
              <a:t>Иркутск - Листвянка </a:t>
            </a:r>
          </a:p>
          <a:p>
            <a:pPr marL="690895" lvl="1" indent="-345448">
              <a:lnSpc>
                <a:spcPts val="4864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Play Bold"/>
              </a:rPr>
              <a:t>Иркутск-Оса-Усть-Уда </a:t>
            </a:r>
          </a:p>
          <a:p>
            <a:pPr marL="690895" lvl="1" indent="-345448">
              <a:lnSpc>
                <a:spcPts val="4864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Play Bold"/>
              </a:rPr>
              <a:t>Подход к г. Иркутску </a:t>
            </a:r>
          </a:p>
          <a:p>
            <a:pPr marL="690895" lvl="1" indent="-345448">
              <a:lnSpc>
                <a:spcPts val="4864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Play Bold"/>
              </a:rPr>
              <a:t>Иркутск-Большое Голоустное </a:t>
            </a:r>
          </a:p>
          <a:p>
            <a:pPr marL="690895" lvl="1" indent="-345448">
              <a:lnSpc>
                <a:spcPts val="4864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Play Bold"/>
              </a:rPr>
              <a:t>Тайшет-Чуна-Братск </a:t>
            </a:r>
          </a:p>
          <a:p>
            <a:pPr marL="690895" lvl="1" indent="-345448">
              <a:lnSpc>
                <a:spcPts val="4864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Play Bold"/>
              </a:rPr>
              <a:t>Подход к г. Тайшету </a:t>
            </a:r>
          </a:p>
          <a:p>
            <a:pPr marL="690895" lvl="1" indent="-345448">
              <a:lnSpc>
                <a:spcPts val="4864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Play Bold"/>
              </a:rPr>
              <a:t>Братск - Усть-Илимск </a:t>
            </a:r>
          </a:p>
          <a:p>
            <a:pPr marL="690895" lvl="1" indent="-345448">
              <a:lnSpc>
                <a:spcPts val="4864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Play Bold"/>
              </a:rPr>
              <a:t>Баяндай - Еланцы - Хужир </a:t>
            </a:r>
          </a:p>
          <a:p>
            <a:pPr marL="690895" lvl="1" indent="-345448">
              <a:lnSpc>
                <a:spcPts val="4864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Play Bold"/>
              </a:rPr>
              <a:t>Черемхово-Голуметь-Онот </a:t>
            </a:r>
          </a:p>
          <a:p>
            <a:pPr marL="690895" lvl="1" indent="-345448">
              <a:lnSpc>
                <a:spcPts val="4864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Play Bold"/>
              </a:rPr>
              <a:t>Черемхово-Свирск 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-378141" y="8245884"/>
            <a:ext cx="2813682" cy="2809180"/>
            <a:chOff x="0" y="0"/>
            <a:chExt cx="6350000" cy="63398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2279DF"/>
            </a:solidFill>
          </p:spPr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61086"/>
            <a:ext cx="16230600" cy="1998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80"/>
              </a:lnSpc>
            </a:pPr>
            <a:r>
              <a:rPr lang="en-US" sz="4400" spc="-44" dirty="0">
                <a:solidFill>
                  <a:srgbClr val="2279DF"/>
                </a:solidFill>
                <a:latin typeface="Play Bold"/>
              </a:rPr>
              <a:t>В 2022 </a:t>
            </a:r>
            <a:r>
              <a:rPr lang="en-US" sz="4400" spc="-44" dirty="0" err="1">
                <a:solidFill>
                  <a:srgbClr val="2279DF"/>
                </a:solidFill>
                <a:latin typeface="Play Bold"/>
              </a:rPr>
              <a:t>году</a:t>
            </a:r>
            <a:r>
              <a:rPr lang="en-US" sz="4400" spc="-44" dirty="0">
                <a:solidFill>
                  <a:srgbClr val="2279DF"/>
                </a:solidFill>
                <a:latin typeface="Play Bold"/>
              </a:rPr>
              <a:t> </a:t>
            </a:r>
            <a:r>
              <a:rPr lang="en-US" sz="4400" spc="-44" dirty="0" err="1">
                <a:solidFill>
                  <a:srgbClr val="2279DF"/>
                </a:solidFill>
                <a:latin typeface="Play Bold"/>
              </a:rPr>
              <a:t>будет</a:t>
            </a:r>
            <a:r>
              <a:rPr lang="en-US" sz="4400" spc="-44" dirty="0">
                <a:solidFill>
                  <a:srgbClr val="2279DF"/>
                </a:solidFill>
                <a:latin typeface="Play Bold"/>
              </a:rPr>
              <a:t> </a:t>
            </a:r>
            <a:r>
              <a:rPr lang="en-US" sz="4400" spc="-44" dirty="0" err="1">
                <a:solidFill>
                  <a:srgbClr val="2279DF"/>
                </a:solidFill>
                <a:latin typeface="Play Bold"/>
              </a:rPr>
              <a:t>сформирована</a:t>
            </a:r>
            <a:r>
              <a:rPr lang="en-US" sz="4400" spc="-44" dirty="0">
                <a:solidFill>
                  <a:srgbClr val="2279DF"/>
                </a:solidFill>
                <a:latin typeface="Play Bold"/>
              </a:rPr>
              <a:t> </a:t>
            </a:r>
            <a:r>
              <a:rPr lang="en-US" sz="4400" spc="-44" dirty="0" err="1">
                <a:solidFill>
                  <a:srgbClr val="2279DF"/>
                </a:solidFill>
                <a:latin typeface="Play Bold"/>
              </a:rPr>
              <a:t>опорная</a:t>
            </a:r>
            <a:r>
              <a:rPr lang="en-US" sz="4400" spc="-44" dirty="0">
                <a:solidFill>
                  <a:srgbClr val="2279DF"/>
                </a:solidFill>
                <a:latin typeface="Play Bold"/>
              </a:rPr>
              <a:t> </a:t>
            </a:r>
            <a:r>
              <a:rPr lang="en-US" sz="4400" spc="-44" dirty="0" err="1">
                <a:solidFill>
                  <a:srgbClr val="2279DF"/>
                </a:solidFill>
                <a:latin typeface="Play Bold"/>
              </a:rPr>
              <a:t>сеть</a:t>
            </a:r>
            <a:r>
              <a:rPr lang="en-US" sz="4400" spc="-44" dirty="0">
                <a:solidFill>
                  <a:srgbClr val="2279DF"/>
                </a:solidFill>
                <a:latin typeface="Play Bold"/>
              </a:rPr>
              <a:t> </a:t>
            </a:r>
            <a:r>
              <a:rPr lang="en-US" sz="4400" spc="-44" dirty="0" err="1">
                <a:solidFill>
                  <a:srgbClr val="2279DF"/>
                </a:solidFill>
                <a:latin typeface="Play Bold"/>
              </a:rPr>
              <a:t>автомобильных</a:t>
            </a:r>
            <a:r>
              <a:rPr lang="en-US" sz="4400" spc="-44" dirty="0">
                <a:solidFill>
                  <a:srgbClr val="2279DF"/>
                </a:solidFill>
                <a:latin typeface="Play Bold"/>
              </a:rPr>
              <a:t> </a:t>
            </a:r>
            <a:r>
              <a:rPr lang="en-US" sz="4400" spc="-44" dirty="0" err="1">
                <a:solidFill>
                  <a:srgbClr val="2279DF"/>
                </a:solidFill>
                <a:latin typeface="Play Bold"/>
              </a:rPr>
              <a:t>дорог</a:t>
            </a:r>
            <a:r>
              <a:rPr lang="en-US" sz="4400" spc="-44" dirty="0">
                <a:solidFill>
                  <a:srgbClr val="2279DF"/>
                </a:solidFill>
                <a:latin typeface="Play Bold"/>
              </a:rPr>
              <a:t> </a:t>
            </a:r>
            <a:r>
              <a:rPr lang="en-US" sz="4400" spc="-44" dirty="0" err="1">
                <a:solidFill>
                  <a:srgbClr val="2279DF"/>
                </a:solidFill>
                <a:latin typeface="Play Bold"/>
              </a:rPr>
              <a:t>муниципальных</a:t>
            </a:r>
            <a:r>
              <a:rPr lang="en-US" sz="4400" spc="-44" dirty="0">
                <a:solidFill>
                  <a:srgbClr val="2279DF"/>
                </a:solidFill>
                <a:latin typeface="Play Bold"/>
              </a:rPr>
              <a:t> </a:t>
            </a:r>
            <a:r>
              <a:rPr lang="en-US" sz="4400" spc="-44" dirty="0" err="1">
                <a:solidFill>
                  <a:srgbClr val="2279DF"/>
                </a:solidFill>
                <a:latin typeface="Play Bold"/>
              </a:rPr>
              <a:t>образований</a:t>
            </a:r>
            <a:r>
              <a:rPr lang="en-US" sz="4400" spc="-44" dirty="0">
                <a:solidFill>
                  <a:srgbClr val="2279DF"/>
                </a:solidFill>
                <a:latin typeface="Play Bold"/>
              </a:rPr>
              <a:t> </a:t>
            </a:r>
            <a:r>
              <a:rPr lang="en-US" sz="4400" spc="-44" dirty="0" err="1">
                <a:solidFill>
                  <a:srgbClr val="2279DF"/>
                </a:solidFill>
                <a:latin typeface="Play Bold"/>
              </a:rPr>
              <a:t>Иркутской</a:t>
            </a:r>
            <a:r>
              <a:rPr lang="en-US" sz="4400" spc="-44" dirty="0">
                <a:solidFill>
                  <a:srgbClr val="2279DF"/>
                </a:solidFill>
                <a:latin typeface="Play Bold"/>
              </a:rPr>
              <a:t> </a:t>
            </a:r>
            <a:r>
              <a:rPr lang="en-US" sz="4400" spc="-44" dirty="0" err="1">
                <a:solidFill>
                  <a:srgbClr val="2279DF"/>
                </a:solidFill>
                <a:latin typeface="Play Bold"/>
              </a:rPr>
              <a:t>области</a:t>
            </a:r>
            <a:endParaRPr lang="en-US" sz="4400" spc="-44" dirty="0">
              <a:solidFill>
                <a:srgbClr val="2279DF"/>
              </a:solidFill>
              <a:latin typeface="Play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3715484"/>
            <a:ext cx="1512570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509"/>
              </a:lnSpc>
            </a:pPr>
            <a:r>
              <a:rPr lang="ru-RU" sz="2924" dirty="0">
                <a:latin typeface="Play Bold"/>
              </a:rPr>
              <a:t>45</a:t>
            </a:r>
            <a:r>
              <a:rPr lang="en-US" sz="2924" dirty="0">
                <a:latin typeface="Play Bold"/>
              </a:rPr>
              <a:t> </a:t>
            </a:r>
            <a:r>
              <a:rPr lang="ru-RU" sz="2924" dirty="0">
                <a:latin typeface="Play Bold"/>
              </a:rPr>
              <a:t>населенных пунктов: </a:t>
            </a:r>
            <a:endParaRPr lang="ru-RU" sz="2924" dirty="0">
              <a:latin typeface="Play"/>
            </a:endParaRPr>
          </a:p>
          <a:p>
            <a:pPr marL="0" lvl="0" indent="0">
              <a:lnSpc>
                <a:spcPts val="3509"/>
              </a:lnSpc>
            </a:pPr>
            <a:r>
              <a:rPr lang="ru-RU" sz="2924" dirty="0">
                <a:latin typeface="Play"/>
              </a:rPr>
              <a:t>городские округа, а</a:t>
            </a:r>
            <a:r>
              <a:rPr lang="en-US" sz="2924" dirty="0" err="1">
                <a:latin typeface="Play"/>
              </a:rPr>
              <a:t>дминистративны</a:t>
            </a:r>
            <a:r>
              <a:rPr lang="ru-RU" sz="2924" dirty="0">
                <a:latin typeface="Play"/>
              </a:rPr>
              <a:t>е</a:t>
            </a:r>
            <a:r>
              <a:rPr lang="en-US" sz="2924" dirty="0">
                <a:latin typeface="Play"/>
              </a:rPr>
              <a:t> </a:t>
            </a:r>
            <a:r>
              <a:rPr lang="en-US" sz="2924" dirty="0" err="1">
                <a:latin typeface="Play"/>
              </a:rPr>
              <a:t>центр</a:t>
            </a:r>
            <a:r>
              <a:rPr lang="ru-RU" sz="2924" dirty="0">
                <a:latin typeface="Play"/>
              </a:rPr>
              <a:t>ы</a:t>
            </a:r>
            <a:r>
              <a:rPr lang="en-US" sz="2924" dirty="0">
                <a:latin typeface="Play"/>
              </a:rPr>
              <a:t> </a:t>
            </a:r>
            <a:r>
              <a:rPr lang="en-US" sz="2924" dirty="0" err="1">
                <a:latin typeface="Play"/>
              </a:rPr>
              <a:t>районов</a:t>
            </a:r>
            <a:r>
              <a:rPr lang="ru-RU" sz="2924" dirty="0">
                <a:latin typeface="Play"/>
              </a:rPr>
              <a:t>, </a:t>
            </a:r>
            <a:r>
              <a:rPr lang="en-US" sz="2924" dirty="0" err="1">
                <a:latin typeface="Play"/>
              </a:rPr>
              <a:t>поселени</a:t>
            </a:r>
            <a:r>
              <a:rPr lang="ru-RU" sz="2924" dirty="0">
                <a:latin typeface="Play"/>
              </a:rPr>
              <a:t>я</a:t>
            </a:r>
            <a:r>
              <a:rPr lang="en-US" sz="2924" dirty="0">
                <a:latin typeface="Play"/>
              </a:rPr>
              <a:t> </a:t>
            </a:r>
            <a:r>
              <a:rPr lang="en-US" sz="2924" dirty="0" err="1">
                <a:latin typeface="Play"/>
              </a:rPr>
              <a:t>численностью</a:t>
            </a:r>
            <a:r>
              <a:rPr lang="ru-RU" sz="2924" dirty="0">
                <a:latin typeface="Play"/>
              </a:rPr>
              <a:t> свыше 6 тыс. человек</a:t>
            </a:r>
            <a:endParaRPr lang="en-US" sz="2924" dirty="0">
              <a:latin typeface="Play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7705725"/>
            <a:ext cx="14876098" cy="1409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69"/>
              </a:lnSpc>
            </a:pPr>
            <a:r>
              <a:rPr lang="en-US" sz="2899" dirty="0">
                <a:solidFill>
                  <a:srgbClr val="000000"/>
                </a:solidFill>
                <a:latin typeface="Play Bold"/>
              </a:rPr>
              <a:t>С 2023</a:t>
            </a:r>
            <a:r>
              <a:rPr lang="en-US" sz="2899" dirty="0">
                <a:solidFill>
                  <a:srgbClr val="000000"/>
                </a:solidFill>
                <a:latin typeface="Play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Play Bold"/>
              </a:rPr>
              <a:t>года</a:t>
            </a:r>
            <a:r>
              <a:rPr lang="en-US" sz="2899" dirty="0">
                <a:solidFill>
                  <a:srgbClr val="000000"/>
                </a:solidFill>
                <a:latin typeface="Play Bold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Play Bold"/>
              </a:rPr>
              <a:t>будут</a:t>
            </a:r>
            <a:r>
              <a:rPr lang="en-US" sz="2899" dirty="0">
                <a:solidFill>
                  <a:srgbClr val="000000"/>
                </a:solidFill>
                <a:latin typeface="Play Bold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Play Bold"/>
              </a:rPr>
              <a:t>заложены</a:t>
            </a:r>
            <a:r>
              <a:rPr lang="en-US" sz="2899" dirty="0">
                <a:solidFill>
                  <a:srgbClr val="000000"/>
                </a:solidFill>
                <a:latin typeface="Play Bold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Play Bold"/>
              </a:rPr>
              <a:t>средства</a:t>
            </a:r>
            <a:r>
              <a:rPr lang="en-US" sz="2899" dirty="0">
                <a:solidFill>
                  <a:srgbClr val="000000"/>
                </a:solidFill>
                <a:latin typeface="Play Bold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Play Bold"/>
              </a:rPr>
              <a:t>на</a:t>
            </a:r>
            <a:r>
              <a:rPr lang="en-US" sz="2899" dirty="0">
                <a:solidFill>
                  <a:srgbClr val="000000"/>
                </a:solidFill>
                <a:latin typeface="Play Bold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Play Bold"/>
              </a:rPr>
              <a:t>приведение</a:t>
            </a:r>
            <a:r>
              <a:rPr lang="en-US" sz="2899" dirty="0">
                <a:solidFill>
                  <a:srgbClr val="000000"/>
                </a:solidFill>
                <a:latin typeface="Play Bold"/>
              </a:rPr>
              <a:t> в </a:t>
            </a:r>
            <a:r>
              <a:rPr lang="en-US" sz="2899" dirty="0" err="1">
                <a:solidFill>
                  <a:srgbClr val="000000"/>
                </a:solidFill>
                <a:latin typeface="Play Bold"/>
              </a:rPr>
              <a:t>нормативное</a:t>
            </a:r>
            <a:r>
              <a:rPr lang="en-US" sz="2899" dirty="0">
                <a:solidFill>
                  <a:srgbClr val="000000"/>
                </a:solidFill>
                <a:latin typeface="Play Bold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Play Bold"/>
              </a:rPr>
              <a:t>состояние</a:t>
            </a:r>
            <a:r>
              <a:rPr lang="en-US" sz="2899" dirty="0">
                <a:solidFill>
                  <a:srgbClr val="000000"/>
                </a:solidFill>
                <a:latin typeface="Play Bold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Play Bold"/>
              </a:rPr>
              <a:t>автомобильных</a:t>
            </a:r>
            <a:r>
              <a:rPr lang="en-US" sz="2899" dirty="0">
                <a:solidFill>
                  <a:srgbClr val="000000"/>
                </a:solidFill>
                <a:latin typeface="Play Bold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Play Bold"/>
              </a:rPr>
              <a:t>дорог</a:t>
            </a:r>
            <a:r>
              <a:rPr lang="en-US" sz="2899" dirty="0">
                <a:solidFill>
                  <a:srgbClr val="000000"/>
                </a:solidFill>
                <a:latin typeface="Play Bold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Play Bold"/>
              </a:rPr>
              <a:t>опорной</a:t>
            </a:r>
            <a:r>
              <a:rPr lang="en-US" sz="2899" dirty="0">
                <a:solidFill>
                  <a:srgbClr val="000000"/>
                </a:solidFill>
                <a:latin typeface="Play Bold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Play Bold"/>
              </a:rPr>
              <a:t>сети</a:t>
            </a:r>
            <a:r>
              <a:rPr lang="en-US" sz="2899" dirty="0">
                <a:solidFill>
                  <a:srgbClr val="000000"/>
                </a:solidFill>
                <a:latin typeface="Play Bold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Play Bold"/>
              </a:rPr>
              <a:t>путем</a:t>
            </a:r>
            <a:r>
              <a:rPr lang="en-US" sz="2899" dirty="0">
                <a:solidFill>
                  <a:srgbClr val="000000"/>
                </a:solidFill>
                <a:latin typeface="Play Bold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Play Bold"/>
              </a:rPr>
              <a:t>содержания</a:t>
            </a:r>
            <a:r>
              <a:rPr lang="en-US" sz="2899" dirty="0">
                <a:solidFill>
                  <a:srgbClr val="000000"/>
                </a:solidFill>
                <a:latin typeface="Play Bold"/>
              </a:rPr>
              <a:t> (</a:t>
            </a:r>
            <a:r>
              <a:rPr lang="en-US" sz="2899" dirty="0" err="1">
                <a:solidFill>
                  <a:srgbClr val="000000"/>
                </a:solidFill>
                <a:latin typeface="Play Bold"/>
              </a:rPr>
              <a:t>устройство</a:t>
            </a:r>
            <a:r>
              <a:rPr lang="en-US" sz="2899" dirty="0">
                <a:solidFill>
                  <a:srgbClr val="000000"/>
                </a:solidFill>
                <a:latin typeface="Play Bold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Play Bold"/>
              </a:rPr>
              <a:t>слоев</a:t>
            </a:r>
            <a:r>
              <a:rPr lang="en-US" sz="2899" dirty="0">
                <a:solidFill>
                  <a:srgbClr val="000000"/>
                </a:solidFill>
                <a:latin typeface="Play Bold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Play Bold"/>
              </a:rPr>
              <a:t>износа</a:t>
            </a:r>
            <a:r>
              <a:rPr lang="en-US" sz="2899" dirty="0">
                <a:solidFill>
                  <a:srgbClr val="000000"/>
                </a:solidFill>
                <a:latin typeface="Play Bold"/>
              </a:rPr>
              <a:t>), </a:t>
            </a:r>
            <a:r>
              <a:rPr lang="en-US" sz="2899" dirty="0" err="1">
                <a:solidFill>
                  <a:srgbClr val="000000"/>
                </a:solidFill>
                <a:latin typeface="Play Bold"/>
              </a:rPr>
              <a:t>ремонта</a:t>
            </a:r>
            <a:r>
              <a:rPr lang="en-US" sz="2899" dirty="0">
                <a:solidFill>
                  <a:srgbClr val="000000"/>
                </a:solidFill>
                <a:latin typeface="Play Bold"/>
              </a:rPr>
              <a:t>, </a:t>
            </a:r>
            <a:r>
              <a:rPr lang="en-US" sz="2899" dirty="0" err="1">
                <a:solidFill>
                  <a:srgbClr val="000000"/>
                </a:solidFill>
                <a:latin typeface="Play Bold"/>
              </a:rPr>
              <a:t>капитального</a:t>
            </a:r>
            <a:r>
              <a:rPr lang="en-US" sz="2899" dirty="0">
                <a:solidFill>
                  <a:srgbClr val="000000"/>
                </a:solidFill>
                <a:latin typeface="Play Bold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Play Bold"/>
              </a:rPr>
              <a:t>ремонта</a:t>
            </a:r>
            <a:r>
              <a:rPr lang="en-US" sz="2899" dirty="0">
                <a:solidFill>
                  <a:srgbClr val="000000"/>
                </a:solidFill>
                <a:latin typeface="Play Bold"/>
              </a:rPr>
              <a:t> и </a:t>
            </a:r>
            <a:r>
              <a:rPr lang="en-US" sz="2899" dirty="0" err="1">
                <a:solidFill>
                  <a:srgbClr val="000000"/>
                </a:solidFill>
                <a:latin typeface="Play Bold"/>
              </a:rPr>
              <a:t>реконструкции</a:t>
            </a:r>
            <a:r>
              <a:rPr lang="en-US" sz="2899" dirty="0">
                <a:solidFill>
                  <a:srgbClr val="000000"/>
                </a:solidFill>
                <a:latin typeface="Play Bold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Play Bold"/>
              </a:rPr>
              <a:t>автомобильных</a:t>
            </a:r>
            <a:r>
              <a:rPr lang="en-US" sz="2899" dirty="0">
                <a:solidFill>
                  <a:srgbClr val="000000"/>
                </a:solidFill>
                <a:latin typeface="Play Bold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Play Bold"/>
              </a:rPr>
              <a:t>дорог</a:t>
            </a:r>
            <a:r>
              <a:rPr lang="en-US" sz="2899" dirty="0">
                <a:solidFill>
                  <a:srgbClr val="000000"/>
                </a:solidFill>
                <a:latin typeface="Play Bold"/>
              </a:rPr>
              <a:t>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5668500"/>
            <a:ext cx="15819653" cy="1303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479"/>
              </a:lnSpc>
            </a:pPr>
            <a:r>
              <a:rPr lang="en-US" sz="2899" dirty="0">
                <a:solidFill>
                  <a:srgbClr val="000000"/>
                </a:solidFill>
                <a:latin typeface="Play Bold"/>
              </a:rPr>
              <a:t>К </a:t>
            </a:r>
            <a:r>
              <a:rPr lang="en-US" sz="2899" dirty="0" err="1">
                <a:solidFill>
                  <a:srgbClr val="000000"/>
                </a:solidFill>
                <a:latin typeface="Play Bold"/>
              </a:rPr>
              <a:t>июню</a:t>
            </a:r>
            <a:r>
              <a:rPr lang="en-US" sz="2899" dirty="0">
                <a:solidFill>
                  <a:srgbClr val="000000"/>
                </a:solidFill>
                <a:latin typeface="Play Bold"/>
              </a:rPr>
              <a:t> 2022 </a:t>
            </a:r>
            <a:r>
              <a:rPr lang="en-US" sz="2899" dirty="0" err="1">
                <a:solidFill>
                  <a:srgbClr val="000000"/>
                </a:solidFill>
                <a:latin typeface="Play"/>
              </a:rPr>
              <a:t>года</a:t>
            </a:r>
            <a:r>
              <a:rPr lang="en-US" sz="2899" dirty="0">
                <a:solidFill>
                  <a:srgbClr val="000000"/>
                </a:solidFill>
                <a:latin typeface="Play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Play"/>
              </a:rPr>
              <a:t>опорная</a:t>
            </a:r>
            <a:r>
              <a:rPr lang="en-US" sz="2899" dirty="0">
                <a:solidFill>
                  <a:srgbClr val="000000"/>
                </a:solidFill>
                <a:latin typeface="Play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Play"/>
              </a:rPr>
              <a:t>сеть</a:t>
            </a:r>
            <a:r>
              <a:rPr lang="en-US" sz="2899" dirty="0">
                <a:solidFill>
                  <a:srgbClr val="000000"/>
                </a:solidFill>
                <a:latin typeface="Play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Play"/>
              </a:rPr>
              <a:t>автомобильных</a:t>
            </a:r>
            <a:r>
              <a:rPr lang="en-US" sz="2899" dirty="0">
                <a:solidFill>
                  <a:srgbClr val="000000"/>
                </a:solidFill>
                <a:latin typeface="Play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Play"/>
              </a:rPr>
              <a:t>дорог</a:t>
            </a:r>
            <a:r>
              <a:rPr lang="en-US" sz="2899" dirty="0">
                <a:solidFill>
                  <a:srgbClr val="000000"/>
                </a:solidFill>
                <a:latin typeface="Play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Play"/>
              </a:rPr>
              <a:t>муниципальных</a:t>
            </a:r>
            <a:r>
              <a:rPr lang="en-US" sz="2899" dirty="0">
                <a:solidFill>
                  <a:srgbClr val="000000"/>
                </a:solidFill>
                <a:latin typeface="Play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Play"/>
              </a:rPr>
              <a:t>образований</a:t>
            </a:r>
            <a:r>
              <a:rPr lang="en-US" sz="2899" dirty="0">
                <a:solidFill>
                  <a:srgbClr val="000000"/>
                </a:solidFill>
                <a:latin typeface="Play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Play"/>
              </a:rPr>
              <a:t>Иркутской</a:t>
            </a:r>
            <a:r>
              <a:rPr lang="en-US" sz="2899" dirty="0">
                <a:solidFill>
                  <a:srgbClr val="000000"/>
                </a:solidFill>
                <a:latin typeface="Play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Play"/>
              </a:rPr>
              <a:t>области</a:t>
            </a:r>
            <a:r>
              <a:rPr lang="en-US" sz="2899" dirty="0">
                <a:solidFill>
                  <a:srgbClr val="000000"/>
                </a:solidFill>
                <a:latin typeface="Play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Play"/>
              </a:rPr>
              <a:t>будет</a:t>
            </a:r>
            <a:r>
              <a:rPr lang="en-US" sz="2899" dirty="0">
                <a:solidFill>
                  <a:srgbClr val="000000"/>
                </a:solidFill>
                <a:latin typeface="Play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Play"/>
              </a:rPr>
              <a:t>полностью</a:t>
            </a:r>
            <a:r>
              <a:rPr lang="en-US" sz="2899" dirty="0">
                <a:solidFill>
                  <a:srgbClr val="000000"/>
                </a:solidFill>
                <a:latin typeface="Play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Play"/>
              </a:rPr>
              <a:t>сформирована</a:t>
            </a:r>
            <a:r>
              <a:rPr lang="en-US" sz="2899" dirty="0">
                <a:solidFill>
                  <a:srgbClr val="000000"/>
                </a:solidFill>
                <a:latin typeface="Play"/>
              </a:rPr>
              <a:t> и </a:t>
            </a:r>
            <a:r>
              <a:rPr lang="en-US" sz="2899" dirty="0" err="1">
                <a:solidFill>
                  <a:srgbClr val="000000"/>
                </a:solidFill>
                <a:latin typeface="Play"/>
              </a:rPr>
              <a:t>утверждена</a:t>
            </a:r>
            <a:r>
              <a:rPr lang="en-US" sz="2899" dirty="0">
                <a:solidFill>
                  <a:srgbClr val="000000"/>
                </a:solidFill>
                <a:latin typeface="Play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Play"/>
              </a:rPr>
              <a:t>распоряжением</a:t>
            </a:r>
            <a:r>
              <a:rPr lang="en-US" sz="2899" dirty="0">
                <a:solidFill>
                  <a:srgbClr val="000000"/>
                </a:solidFill>
                <a:latin typeface="Play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Play"/>
              </a:rPr>
              <a:t>Губернатора</a:t>
            </a:r>
            <a:r>
              <a:rPr lang="en-US" sz="2899" dirty="0">
                <a:solidFill>
                  <a:srgbClr val="000000"/>
                </a:solidFill>
                <a:latin typeface="Play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Play"/>
              </a:rPr>
              <a:t>Иркутской</a:t>
            </a:r>
            <a:r>
              <a:rPr lang="en-US" sz="2899" dirty="0">
                <a:solidFill>
                  <a:srgbClr val="000000"/>
                </a:solidFill>
                <a:latin typeface="Play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Play"/>
              </a:rPr>
              <a:t>области</a:t>
            </a:r>
            <a:r>
              <a:rPr lang="en-US" sz="2899" dirty="0">
                <a:solidFill>
                  <a:srgbClr val="000000"/>
                </a:solidFill>
                <a:latin typeface="Play"/>
              </a:rPr>
              <a:t>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4489969" y="5300977"/>
            <a:ext cx="5124198" cy="6247136"/>
            <a:chOff x="0" y="0"/>
            <a:chExt cx="6832265" cy="8329515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-401124" y="5553347"/>
              <a:ext cx="5295615" cy="1058967"/>
              <a:chOff x="0" y="0"/>
              <a:chExt cx="31900754" cy="637921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1900754" cy="6379210"/>
              </a:xfrm>
              <a:custGeom>
                <a:avLst/>
                <a:gdLst/>
                <a:ahLst/>
                <a:cxnLst/>
                <a:rect l="l" t="t" r="r" b="b"/>
                <a:pathLst>
                  <a:path w="31900754" h="6379210">
                    <a:moveTo>
                      <a:pt x="25204906" y="0"/>
                    </a:moveTo>
                    <a:lnTo>
                      <a:pt x="8024961" y="0"/>
                    </a:lnTo>
                    <a:lnTo>
                      <a:pt x="6736464" y="7620"/>
                    </a:lnTo>
                    <a:lnTo>
                      <a:pt x="0" y="6379210"/>
                    </a:lnTo>
                    <a:lnTo>
                      <a:pt x="25254845" y="6379210"/>
                    </a:lnTo>
                    <a:lnTo>
                      <a:pt x="31900754" y="0"/>
                    </a:lnTo>
                    <a:close/>
                  </a:path>
                </a:pathLst>
              </a:custGeom>
              <a:solidFill>
                <a:srgbClr val="1E1E1E">
                  <a:alpha val="62745"/>
                </a:srgbClr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2661632" y="4453999"/>
              <a:ext cx="4366164" cy="1058967"/>
              <a:chOff x="0" y="0"/>
              <a:chExt cx="26301750" cy="637921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6301750" cy="6379210"/>
              </a:xfrm>
              <a:custGeom>
                <a:avLst/>
                <a:gdLst/>
                <a:ahLst/>
                <a:cxnLst/>
                <a:rect l="l" t="t" r="r" b="b"/>
                <a:pathLst>
                  <a:path w="26301750" h="6379210">
                    <a:moveTo>
                      <a:pt x="19619477" y="0"/>
                    </a:moveTo>
                    <a:lnTo>
                      <a:pt x="7607643" y="0"/>
                    </a:lnTo>
                    <a:lnTo>
                      <a:pt x="6706756" y="7620"/>
                    </a:lnTo>
                    <a:lnTo>
                      <a:pt x="0" y="6379210"/>
                    </a:lnTo>
                    <a:lnTo>
                      <a:pt x="19655841" y="6379210"/>
                    </a:lnTo>
                    <a:lnTo>
                      <a:pt x="26301750" y="0"/>
                    </a:lnTo>
                    <a:close/>
                  </a:path>
                </a:pathLst>
              </a:custGeom>
              <a:solidFill>
                <a:srgbClr val="2279DF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 rot="-2700000">
              <a:off x="2731109" y="1388590"/>
              <a:ext cx="4366164" cy="1058967"/>
              <a:chOff x="0" y="0"/>
              <a:chExt cx="26301750" cy="637921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6301750" cy="6379210"/>
              </a:xfrm>
              <a:custGeom>
                <a:avLst/>
                <a:gdLst/>
                <a:ahLst/>
                <a:cxnLst/>
                <a:rect l="l" t="t" r="r" b="b"/>
                <a:pathLst>
                  <a:path w="26301750" h="6379210">
                    <a:moveTo>
                      <a:pt x="19619477" y="0"/>
                    </a:moveTo>
                    <a:lnTo>
                      <a:pt x="7607643" y="0"/>
                    </a:lnTo>
                    <a:lnTo>
                      <a:pt x="6706756" y="7620"/>
                    </a:lnTo>
                    <a:lnTo>
                      <a:pt x="0" y="6379210"/>
                    </a:lnTo>
                    <a:lnTo>
                      <a:pt x="19655841" y="6379210"/>
                    </a:lnTo>
                    <a:lnTo>
                      <a:pt x="26301750" y="0"/>
                    </a:lnTo>
                    <a:close/>
                  </a:path>
                </a:pathLst>
              </a:custGeom>
              <a:solidFill>
                <a:srgbClr val="2279DF"/>
              </a:solidFill>
            </p:spPr>
          </p:sp>
        </p:grp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389173" y="42720"/>
            <a:ext cx="1740255" cy="19719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39814" y="1134731"/>
            <a:ext cx="13135124" cy="88497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6623" t="40243" r="6998" b="4338"/>
          <a:stretch>
            <a:fillRect/>
          </a:stretch>
        </p:blipFill>
        <p:spPr>
          <a:xfrm rot="5400000">
            <a:off x="12460112" y="5185333"/>
            <a:ext cx="5031627" cy="456674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389173" y="42720"/>
            <a:ext cx="1740255" cy="197196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-533400" y="231600"/>
            <a:ext cx="12817847" cy="1638014"/>
            <a:chOff x="-8715937" y="58420"/>
            <a:chExt cx="17090462" cy="2184019"/>
          </a:xfrm>
        </p:grpSpPr>
        <p:sp>
          <p:nvSpPr>
            <p:cNvPr id="6" name="TextBox 6"/>
            <p:cNvSpPr txBox="1"/>
            <p:nvPr/>
          </p:nvSpPr>
          <p:spPr>
            <a:xfrm>
              <a:off x="-8715937" y="58420"/>
              <a:ext cx="8374525" cy="1219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199"/>
                </a:lnSpc>
              </a:pPr>
              <a:r>
                <a:rPr lang="en-US" sz="5999" dirty="0">
                  <a:solidFill>
                    <a:srgbClr val="2279DF"/>
                  </a:solidFill>
                  <a:latin typeface="Play Bold"/>
                </a:rPr>
                <a:t>г. </a:t>
              </a:r>
              <a:r>
                <a:rPr lang="en-US" sz="5999" dirty="0" err="1">
                  <a:solidFill>
                    <a:srgbClr val="2279DF"/>
                  </a:solidFill>
                  <a:latin typeface="Play Bold"/>
                </a:rPr>
                <a:t>Тайшет</a:t>
              </a:r>
              <a:endParaRPr lang="en-US" sz="5999" dirty="0">
                <a:solidFill>
                  <a:srgbClr val="2279DF"/>
                </a:solidFill>
                <a:latin typeface="Play Bold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542034"/>
              <a:ext cx="8374525" cy="700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199"/>
                </a:lnSpc>
              </a:pPr>
              <a:endParaRPr/>
            </a:p>
          </p:txBody>
        </p:sp>
      </p:grpSp>
      <p:sp>
        <p:nvSpPr>
          <p:cNvPr id="8" name="TextBox 3"/>
          <p:cNvSpPr txBox="1"/>
          <p:nvPr/>
        </p:nvSpPr>
        <p:spPr>
          <a:xfrm>
            <a:off x="7620000" y="545622"/>
            <a:ext cx="6554666" cy="4240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34"/>
              </a:lnSpc>
            </a:pP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Play"/>
              </a:rPr>
              <a:t>К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Play"/>
              </a:rPr>
              <a:t>аркас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Play"/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Play"/>
              </a:rPr>
              <a:t>города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Play"/>
              </a:rPr>
              <a:t>,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Play"/>
              </a:rPr>
              <a:t>его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Play"/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Play"/>
              </a:rPr>
              <a:t>основные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Play"/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Play"/>
              </a:rPr>
              <a:t>транспортные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Play"/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Play"/>
              </a:rPr>
              <a:t>артерии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Play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10577" y="1186695"/>
            <a:ext cx="12036375" cy="9429894"/>
            <a:chOff x="0" y="0"/>
            <a:chExt cx="16048500" cy="1257319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4101" r="14101"/>
            <a:stretch>
              <a:fillRect/>
            </a:stretch>
          </p:blipFill>
          <p:spPr>
            <a:xfrm>
              <a:off x="0" y="0"/>
              <a:ext cx="16048500" cy="12573192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 rot="2700000">
            <a:off x="-3307000" y="-7933414"/>
            <a:ext cx="25390461" cy="19275314"/>
          </a:xfrm>
          <a:prstGeom prst="rect">
            <a:avLst/>
          </a:prstGeom>
          <a:solidFill>
            <a:srgbClr val="D9D9D9"/>
          </a:solidFill>
        </p:spPr>
      </p:sp>
      <p:grpSp>
        <p:nvGrpSpPr>
          <p:cNvPr id="5" name="Group 5"/>
          <p:cNvGrpSpPr/>
          <p:nvPr/>
        </p:nvGrpSpPr>
        <p:grpSpPr>
          <a:xfrm rot="-10800000">
            <a:off x="15253696" y="0"/>
            <a:ext cx="3034304" cy="3029449"/>
            <a:chOff x="0" y="0"/>
            <a:chExt cx="6350000" cy="63398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2279D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579083" y="2924676"/>
            <a:ext cx="15836246" cy="6336423"/>
            <a:chOff x="0" y="659883"/>
            <a:chExt cx="21114994" cy="8448563"/>
          </a:xfrm>
        </p:grpSpPr>
        <p:sp>
          <p:nvSpPr>
            <p:cNvPr id="8" name="TextBox 8"/>
            <p:cNvSpPr txBox="1"/>
            <p:nvPr/>
          </p:nvSpPr>
          <p:spPr>
            <a:xfrm>
              <a:off x="0" y="8477265"/>
              <a:ext cx="20870389" cy="631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892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244605" y="659883"/>
              <a:ext cx="20870389" cy="57451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36"/>
                </a:lnSpc>
              </a:pPr>
              <a:r>
                <a:rPr lang="en-US" sz="4030" dirty="0">
                  <a:solidFill>
                    <a:srgbClr val="000000"/>
                  </a:solidFill>
                  <a:latin typeface="Play Bold"/>
                </a:rPr>
                <a:t>85 % </a:t>
              </a:r>
              <a:r>
                <a:rPr lang="en-US" sz="4030" dirty="0" err="1">
                  <a:solidFill>
                    <a:srgbClr val="000000"/>
                  </a:solidFill>
                  <a:latin typeface="Play Bold"/>
                </a:rPr>
                <a:t>автомобильных</a:t>
              </a:r>
              <a:r>
                <a:rPr lang="en-US" sz="4030" dirty="0">
                  <a:solidFill>
                    <a:srgbClr val="000000"/>
                  </a:solidFill>
                  <a:latin typeface="Play Bold"/>
                </a:rPr>
                <a:t> </a:t>
              </a:r>
              <a:r>
                <a:rPr lang="en-US" sz="4030" dirty="0" err="1">
                  <a:solidFill>
                    <a:srgbClr val="000000"/>
                  </a:solidFill>
                  <a:latin typeface="Play Bold"/>
                </a:rPr>
                <a:t>дорог</a:t>
              </a:r>
              <a:r>
                <a:rPr lang="en-US" sz="4030" dirty="0">
                  <a:solidFill>
                    <a:srgbClr val="000000"/>
                  </a:solidFill>
                  <a:latin typeface="Play Bold"/>
                </a:rPr>
                <a:t> </a:t>
              </a:r>
              <a:r>
                <a:rPr lang="en-US" sz="4030" dirty="0" err="1">
                  <a:solidFill>
                    <a:srgbClr val="000000"/>
                  </a:solidFill>
                  <a:latin typeface="Play Bold"/>
                </a:rPr>
                <a:t>регионального</a:t>
              </a:r>
              <a:r>
                <a:rPr lang="en-US" sz="4030" dirty="0">
                  <a:solidFill>
                    <a:srgbClr val="000000"/>
                  </a:solidFill>
                  <a:latin typeface="Play Bold"/>
                </a:rPr>
                <a:t> </a:t>
              </a:r>
              <a:r>
                <a:rPr lang="en-US" sz="4030" dirty="0" err="1">
                  <a:solidFill>
                    <a:srgbClr val="000000"/>
                  </a:solidFill>
                  <a:latin typeface="Play Bold"/>
                </a:rPr>
                <a:t>значения</a:t>
              </a:r>
              <a:r>
                <a:rPr lang="en-US" sz="4030" dirty="0">
                  <a:solidFill>
                    <a:srgbClr val="000000"/>
                  </a:solidFill>
                  <a:latin typeface="Play Bold"/>
                </a:rPr>
                <a:t> </a:t>
              </a:r>
            </a:p>
            <a:p>
              <a:pPr>
                <a:lnSpc>
                  <a:spcPts val="4836"/>
                </a:lnSpc>
              </a:pPr>
              <a:r>
                <a:rPr lang="en-US" sz="4030" dirty="0" err="1">
                  <a:solidFill>
                    <a:srgbClr val="000000"/>
                  </a:solidFill>
                  <a:latin typeface="Play Bold"/>
                </a:rPr>
                <a:t>Опорной</a:t>
              </a:r>
              <a:r>
                <a:rPr lang="en-US" sz="4030" dirty="0">
                  <a:solidFill>
                    <a:srgbClr val="000000"/>
                  </a:solidFill>
                  <a:latin typeface="Play Bold"/>
                </a:rPr>
                <a:t> </a:t>
              </a:r>
              <a:r>
                <a:rPr lang="en-US" sz="4030" dirty="0" err="1">
                  <a:solidFill>
                    <a:srgbClr val="000000"/>
                  </a:solidFill>
                  <a:latin typeface="Play Bold"/>
                </a:rPr>
                <a:t>сети</a:t>
              </a:r>
              <a:r>
                <a:rPr lang="en-US" sz="4030" dirty="0">
                  <a:solidFill>
                    <a:srgbClr val="000000"/>
                  </a:solidFill>
                  <a:latin typeface="Play Bold"/>
                </a:rPr>
                <a:t> </a:t>
              </a:r>
              <a:r>
                <a:rPr lang="en-US" sz="4030" dirty="0" err="1">
                  <a:solidFill>
                    <a:srgbClr val="000000"/>
                  </a:solidFill>
                  <a:latin typeface="Play Bold"/>
                </a:rPr>
                <a:t>приведут</a:t>
              </a:r>
              <a:r>
                <a:rPr lang="en-US" sz="4030" dirty="0">
                  <a:solidFill>
                    <a:srgbClr val="000000"/>
                  </a:solidFill>
                  <a:latin typeface="Play Bold"/>
                </a:rPr>
                <a:t> в </a:t>
              </a:r>
              <a:r>
                <a:rPr lang="en-US" sz="4030" dirty="0" err="1">
                  <a:solidFill>
                    <a:srgbClr val="000000"/>
                  </a:solidFill>
                  <a:latin typeface="Play Bold"/>
                </a:rPr>
                <a:t>нормативное</a:t>
              </a:r>
              <a:r>
                <a:rPr lang="en-US" sz="4030" dirty="0">
                  <a:solidFill>
                    <a:srgbClr val="000000"/>
                  </a:solidFill>
                  <a:latin typeface="Play Bold"/>
                </a:rPr>
                <a:t> </a:t>
              </a:r>
              <a:r>
                <a:rPr lang="en-US" sz="4030" dirty="0" err="1">
                  <a:solidFill>
                    <a:srgbClr val="000000"/>
                  </a:solidFill>
                  <a:latin typeface="Play Bold"/>
                </a:rPr>
                <a:t>состояние</a:t>
              </a:r>
              <a:r>
                <a:rPr lang="en-US" sz="4030" dirty="0">
                  <a:solidFill>
                    <a:srgbClr val="000000"/>
                  </a:solidFill>
                  <a:latin typeface="Play Bold"/>
                </a:rPr>
                <a:t>. </a:t>
              </a:r>
            </a:p>
            <a:p>
              <a:pPr>
                <a:lnSpc>
                  <a:spcPts val="4836"/>
                </a:lnSpc>
              </a:pPr>
              <a:r>
                <a:rPr lang="ru-RU" sz="4030" dirty="0">
                  <a:solidFill>
                    <a:srgbClr val="000000"/>
                  </a:solidFill>
                  <a:latin typeface="Arimo Bold"/>
                </a:rPr>
                <a:t>Капитальные вложения составят 40 млрд</a:t>
              </a:r>
              <a:r>
                <a:rPr lang="en-US" sz="4030" dirty="0">
                  <a:solidFill>
                    <a:srgbClr val="000000"/>
                  </a:solidFill>
                  <a:latin typeface="Arimo Bold"/>
                </a:rPr>
                <a:t>. </a:t>
              </a:r>
            </a:p>
            <a:p>
              <a:pPr>
                <a:lnSpc>
                  <a:spcPts val="4836"/>
                </a:lnSpc>
              </a:pPr>
              <a:endParaRPr lang="en-US" sz="4030" dirty="0">
                <a:solidFill>
                  <a:srgbClr val="000000"/>
                </a:solidFill>
                <a:latin typeface="Arimo Bold"/>
              </a:endParaRPr>
            </a:p>
            <a:p>
              <a:pPr>
                <a:lnSpc>
                  <a:spcPts val="4836"/>
                </a:lnSpc>
              </a:pPr>
              <a:r>
                <a:rPr lang="ru-RU" sz="4030" dirty="0">
                  <a:solidFill>
                    <a:srgbClr val="000000"/>
                  </a:solidFill>
                  <a:latin typeface="Arimo Bold"/>
                </a:rPr>
                <a:t>85</a:t>
              </a:r>
              <a:r>
                <a:rPr lang="en-US" sz="4030" dirty="0">
                  <a:solidFill>
                    <a:srgbClr val="000000"/>
                  </a:solidFill>
                  <a:latin typeface="Arimo Bold"/>
                </a:rPr>
                <a:t> % </a:t>
              </a:r>
              <a:r>
                <a:rPr lang="ru-RU" sz="4030" dirty="0">
                  <a:solidFill>
                    <a:srgbClr val="000000"/>
                  </a:solidFill>
                  <a:latin typeface="Arimo Bold"/>
                </a:rPr>
                <a:t>опорной сети </a:t>
              </a:r>
              <a:r>
                <a:rPr lang="en-US" sz="4030" dirty="0" err="1">
                  <a:solidFill>
                    <a:srgbClr val="000000"/>
                  </a:solidFill>
                  <a:latin typeface="Arimo Bold"/>
                </a:rPr>
                <a:t>автомобильных</a:t>
              </a:r>
              <a:r>
                <a:rPr lang="en-US" sz="4030" dirty="0">
                  <a:solidFill>
                    <a:srgbClr val="000000"/>
                  </a:solidFill>
                  <a:latin typeface="Arimo Bold"/>
                </a:rPr>
                <a:t> </a:t>
              </a:r>
              <a:r>
                <a:rPr lang="en-US" sz="4030" dirty="0" err="1">
                  <a:solidFill>
                    <a:srgbClr val="000000"/>
                  </a:solidFill>
                  <a:latin typeface="Arimo Bold"/>
                </a:rPr>
                <a:t>дорог</a:t>
              </a:r>
              <a:r>
                <a:rPr lang="en-US" sz="4030" dirty="0">
                  <a:solidFill>
                    <a:srgbClr val="000000"/>
                  </a:solidFill>
                  <a:latin typeface="Arimo Bold"/>
                </a:rPr>
                <a:t> </a:t>
              </a:r>
              <a:r>
                <a:rPr lang="en-US" sz="4030" dirty="0" err="1">
                  <a:solidFill>
                    <a:srgbClr val="000000"/>
                  </a:solidFill>
                  <a:latin typeface="Arimo Bold"/>
                </a:rPr>
                <a:t>общего</a:t>
              </a:r>
              <a:r>
                <a:rPr lang="en-US" sz="4030" dirty="0">
                  <a:solidFill>
                    <a:srgbClr val="000000"/>
                  </a:solidFill>
                  <a:latin typeface="Arimo Bold"/>
                </a:rPr>
                <a:t> </a:t>
              </a:r>
              <a:r>
                <a:rPr lang="en-US" sz="4030" dirty="0" err="1">
                  <a:solidFill>
                    <a:srgbClr val="000000"/>
                  </a:solidFill>
                  <a:latin typeface="Arimo Bold"/>
                </a:rPr>
                <a:t>пользования</a:t>
              </a:r>
              <a:r>
                <a:rPr lang="en-US" sz="4030" dirty="0">
                  <a:solidFill>
                    <a:srgbClr val="000000"/>
                  </a:solidFill>
                  <a:latin typeface="Arimo Bold"/>
                </a:rPr>
                <a:t> </a:t>
              </a:r>
              <a:r>
                <a:rPr lang="en-US" sz="4030" dirty="0" err="1">
                  <a:solidFill>
                    <a:srgbClr val="000000"/>
                  </a:solidFill>
                  <a:latin typeface="Arimo Bold"/>
                </a:rPr>
                <a:t>местного</a:t>
              </a:r>
              <a:r>
                <a:rPr lang="en-US" sz="4030" dirty="0">
                  <a:solidFill>
                    <a:srgbClr val="000000"/>
                  </a:solidFill>
                  <a:latin typeface="Arimo Bold"/>
                </a:rPr>
                <a:t> </a:t>
              </a:r>
              <a:r>
                <a:rPr lang="en-US" sz="4030" dirty="0" err="1">
                  <a:solidFill>
                    <a:srgbClr val="000000"/>
                  </a:solidFill>
                  <a:latin typeface="Arimo Bold"/>
                </a:rPr>
                <a:t>значения</a:t>
              </a:r>
              <a:r>
                <a:rPr lang="en-US" sz="4030" dirty="0">
                  <a:solidFill>
                    <a:srgbClr val="000000"/>
                  </a:solidFill>
                  <a:latin typeface="Arimo Bold"/>
                </a:rPr>
                <a:t> </a:t>
              </a:r>
              <a:r>
                <a:rPr lang="en-US" sz="4030" dirty="0" err="1">
                  <a:solidFill>
                    <a:srgbClr val="000000"/>
                  </a:solidFill>
                  <a:latin typeface="Arimo Bold"/>
                </a:rPr>
                <a:t>приведут</a:t>
              </a:r>
              <a:r>
                <a:rPr lang="en-US" sz="4030" dirty="0">
                  <a:solidFill>
                    <a:srgbClr val="000000"/>
                  </a:solidFill>
                  <a:latin typeface="Arimo Bold"/>
                </a:rPr>
                <a:t> в </a:t>
              </a:r>
              <a:endParaRPr lang="ru-RU" sz="4030" dirty="0">
                <a:solidFill>
                  <a:srgbClr val="000000"/>
                </a:solidFill>
                <a:latin typeface="Arimo Bold"/>
              </a:endParaRPr>
            </a:p>
            <a:p>
              <a:pPr>
                <a:lnSpc>
                  <a:spcPts val="4836"/>
                </a:lnSpc>
              </a:pPr>
              <a:r>
                <a:rPr lang="en-US" sz="4030" dirty="0" err="1">
                  <a:solidFill>
                    <a:srgbClr val="000000"/>
                  </a:solidFill>
                  <a:latin typeface="Arimo Bold"/>
                </a:rPr>
                <a:t>нормативное</a:t>
              </a:r>
              <a:r>
                <a:rPr lang="en-US" sz="4030" dirty="0">
                  <a:solidFill>
                    <a:srgbClr val="000000"/>
                  </a:solidFill>
                  <a:latin typeface="Arimo Bold"/>
                </a:rPr>
                <a:t> </a:t>
              </a:r>
              <a:r>
                <a:rPr lang="en-US" sz="4030" dirty="0" err="1">
                  <a:solidFill>
                    <a:srgbClr val="000000"/>
                  </a:solidFill>
                  <a:latin typeface="Arimo Bold"/>
                </a:rPr>
                <a:t>состояние</a:t>
              </a:r>
              <a:r>
                <a:rPr lang="en-US" sz="4030" dirty="0">
                  <a:solidFill>
                    <a:srgbClr val="000000"/>
                  </a:solidFill>
                  <a:latin typeface="Arimo Bold"/>
                </a:rPr>
                <a:t>.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389173" y="42720"/>
            <a:ext cx="1740255" cy="1971960"/>
          </a:xfrm>
          <a:prstGeom prst="rect">
            <a:avLst/>
          </a:prstGeom>
        </p:spPr>
      </p:pic>
      <p:sp>
        <p:nvSpPr>
          <p:cNvPr id="11" name="TextBox 9"/>
          <p:cNvSpPr txBox="1"/>
          <p:nvPr/>
        </p:nvSpPr>
        <p:spPr>
          <a:xfrm>
            <a:off x="1748468" y="1642041"/>
            <a:ext cx="15652792" cy="672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36"/>
              </a:lnSpc>
            </a:pPr>
            <a:r>
              <a:rPr lang="ru-RU" sz="7200" dirty="0">
                <a:solidFill>
                  <a:srgbClr val="000000"/>
                </a:solidFill>
                <a:latin typeface="Play Bold"/>
              </a:rPr>
              <a:t>2030 год</a:t>
            </a:r>
            <a:endParaRPr lang="en-US" sz="7200" dirty="0">
              <a:solidFill>
                <a:srgbClr val="000000"/>
              </a:solidFill>
              <a:latin typeface="Arimo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342</Words>
  <Application>Microsoft Office PowerPoint</Application>
  <PresentationFormat>Произвольный</PresentationFormat>
  <Paragraphs>50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состоянию на 1 января 2025 г.</dc:title>
  <cp:lastModifiedBy>татаринова екатерина</cp:lastModifiedBy>
  <cp:revision>7</cp:revision>
  <dcterms:created xsi:type="dcterms:W3CDTF">2006-08-16T00:00:00Z</dcterms:created>
  <dcterms:modified xsi:type="dcterms:W3CDTF">2022-02-01T02:24:11Z</dcterms:modified>
  <dc:identifier>DAE3AxuJC1s</dc:identifier>
</cp:coreProperties>
</file>