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311" r:id="rId4"/>
    <p:sldId id="314" r:id="rId5"/>
    <p:sldId id="313" r:id="rId6"/>
    <p:sldId id="315" r:id="rId7"/>
    <p:sldId id="316" r:id="rId8"/>
    <p:sldId id="317" r:id="rId9"/>
    <p:sldId id="319" r:id="rId10"/>
    <p:sldId id="291" r:id="rId11"/>
    <p:sldId id="294" r:id="rId12"/>
    <p:sldId id="320" r:id="rId13"/>
    <p:sldId id="285" r:id="rId14"/>
    <p:sldId id="321" r:id="rId15"/>
    <p:sldId id="323" r:id="rId16"/>
    <p:sldId id="324" r:id="rId17"/>
    <p:sldId id="322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6404" autoAdjust="0"/>
  </p:normalViewPr>
  <p:slideViewPr>
    <p:cSldViewPr snapToGrid="0">
      <p:cViewPr varScale="1">
        <p:scale>
          <a:sx n="111" d="100"/>
          <a:sy n="111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b\Desktop\&#1040;&#1053;&#1040;&#1051;&#1048;&#1058;&#1048;&#1050;&#1040;\2021\&#1044;&#1080;&#1072;&#1075;&#1088;&#1072;&#1084;&#1084;&#109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Рис2!$B$3</c:f>
              <c:strCache>
                <c:ptCount val="1"/>
                <c:pt idx="0">
                  <c:v>2 мес.2022 г.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Рис2!$A$4:$A$10</c:f>
              <c:strCache>
                <c:ptCount val="7"/>
                <c:pt idx="0">
                  <c:v>Болезни органов пищеварения</c:v>
                </c:pt>
                <c:pt idx="1">
                  <c:v>Симптомы, признаки и отклонения от нормы</c:v>
                </c:pt>
                <c:pt idx="2">
                  <c:v>Болезни органов дыхания</c:v>
                </c:pt>
                <c:pt idx="3">
                  <c:v>Внешние причины, травмы, отравления</c:v>
                </c:pt>
                <c:pt idx="4">
                  <c:v>Новообразования</c:v>
                </c:pt>
                <c:pt idx="5">
                  <c:v>COVID-19</c:v>
                </c:pt>
                <c:pt idx="6">
                  <c:v>Болезни системы кровообращения</c:v>
                </c:pt>
              </c:strCache>
            </c:strRef>
          </c:cat>
          <c:val>
            <c:numRef>
              <c:f>Рис2!$B$4:$B$10</c:f>
              <c:numCache>
                <c:formatCode>General</c:formatCode>
                <c:ptCount val="7"/>
                <c:pt idx="0">
                  <c:v>4.4000000000000004</c:v>
                </c:pt>
                <c:pt idx="1">
                  <c:v>2.6</c:v>
                </c:pt>
                <c:pt idx="2">
                  <c:v>7.8</c:v>
                </c:pt>
                <c:pt idx="3">
                  <c:v>7.6</c:v>
                </c:pt>
                <c:pt idx="4">
                  <c:v>11.4</c:v>
                </c:pt>
                <c:pt idx="5">
                  <c:v>17.100000000000001</c:v>
                </c:pt>
                <c:pt idx="6">
                  <c:v>43.1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2-43C3-BA0A-2B0BA5461E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33425520"/>
        <c:axId val="1433426352"/>
      </c:barChart>
      <c:catAx>
        <c:axId val="143342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3426352"/>
        <c:crosses val="autoZero"/>
        <c:auto val="1"/>
        <c:lblAlgn val="ctr"/>
        <c:lblOffset val="100"/>
        <c:noMultiLvlLbl val="0"/>
      </c:catAx>
      <c:valAx>
        <c:axId val="1433426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342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D4B5C-2711-4B8B-B64A-666FC11B3EBE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3CA7D-C90B-481B-A328-5EE559095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477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 на предпринимаемые меры по снижению смертности, в 2021 г в области в сравнении с предыдущими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годами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сохранилась ее прежняя структура лишь по первой ранговой позиции: болезни системы кровообращения, от которых в 2021 году умерло 16 725 человек (40,1% от общего числа умерших, 2 мес. 2022 – 43,1%)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связи со сложной эпидемиологической ситуацией в области по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-19 в 2021 году в Иркутской области, где данная причина смерти установлена у 8 128 жителей, по структуре смертности данная причина занимает второе ранговое место (19,5% от общего числа умерших, за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мес. 2022 17,1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%).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третьем месте - новообразования, доля умерших от которых составила 12,0% (за 2 мес. 2022г. 11,4%).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Четвертое место в структуре смертности занимают внешние причины, травмы и отравления - они явились причиной смерти в 7,7% случаев (за 2 мес. 2022г. 7,6%)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Пятое ранговое место занимают причины смерти от болезней органов дыхания (5,3% от общего числа умерших, за 2 мес. 2022г 7,8%).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шестом месте - в 2021 году в 4,8% случаев стали причины смерти от симптомов, признаков и отклонения от нормы (2,6% в общей структуре смертности за 2 мес. 2022году).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Седьмое в структуре причин смертности занимают болезни органов пищеварения, где доля умерших составляла 4,4% в 2021 , аналогичная доля за 2 мес. 2022г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C030A-8D2C-40D5-AE7F-300E5290BB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7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A7BB-A9B7-46C0-B292-CC9565111C7C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42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1740-2EDF-4C8B-8ED3-34792CCDB789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9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67F-11C5-402C-B2C0-04EE675A1A8E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7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4C95-7D7E-46DA-ACBC-EDAC89433584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26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E7E1-F387-4165-ABFA-508ABAE85978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5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3891-FDC7-4109-8B96-9808D70FB995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7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CBB1-B3DD-46EE-8E7E-CA1520B0DD80}" type="datetime1">
              <a:rPr lang="ru-RU" smtClean="0"/>
              <a:t>04.05.2022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93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D816-B466-43C8-9D14-4524BCB9A75B}" type="datetime1">
              <a:rPr lang="ru-RU" smtClean="0"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0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54D0-8E36-4D54-8381-1A0EDCF187FF}" type="datetime1">
              <a:rPr lang="ru-RU" smtClean="0"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32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9C18-20DA-43B4-9560-CCD41D9CAD37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363F-1FB4-4401-8624-2C76B81BB0B9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2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2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0">
              <a:schemeClr val="bg1"/>
            </a:gs>
            <a:gs pos="0">
              <a:schemeClr val="bg1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22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16C59-2E22-4F7C-956C-C9F168B3E3DB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3637-8BFE-4361-B961-6ED27AA26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82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Иркутской области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2272937"/>
            <a:ext cx="9144000" cy="29848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обеспечении населения Иркутской области лекарственными препаратами и медицинскими изделиями в условиях риска возникновения их дефицита в период введения в отношении Российской Федерации ограничительных мер экономического характера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.04.2022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40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75079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для стационарного лечения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источник)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1127040"/>
            <a:ext cx="11323322" cy="548276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распоряжения Правительства Российской Федерации от 19.11.2021 № 3261-р для Иркутской области централизованно закуплены лекарственные препараты: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Ремдесивир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количестве 10 759 упаковок.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Сотровимаб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- 27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(Поставлен, распределен по МО)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Касиривимаб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Имдевимаб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(Поставлен, распределен по МО)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Бамланивимаб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149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Этесевимаб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298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Регданвимаб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834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здравоохранения Российской Федерации Федеральным казенным учреждением «Федеральный центр планирования и организации лекарственного обеспечения граждан» централизованно закуплены лекарственные препараты: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Тиксагевимаб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Цилгавимаб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Молнупирави́р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Сотровимаб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Ремдесивир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государственным контрактам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К-02-Т/2 от 18.02.2022 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Тиксагевимаб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Цилгавимаб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(поступил 04.03.2022)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К-02-Т/4 от 04.03.2022 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Тиксагевимаб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Цилгавимаб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1184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(поступил 04.04.2022)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К-02-Т/5 от 05.03.2022 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Молнупирави́р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13 745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(поступил 18.03.2022)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К-02-Т/5-1 от 05.03.2022 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Сотровимаб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(поступил 15.03.2022)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0873400003922000153_358372 от 14.03.2022 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Ремдесивир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4 784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(поступил 18.03.2022).</a:t>
            </a:r>
          </a:p>
        </p:txBody>
      </p:sp>
    </p:spTree>
    <p:extLst>
      <p:ext uri="{BB962C8B-B14F-4D97-AF65-F5344CB8AC3E}">
        <p14:creationId xmlns:p14="http://schemas.microsoft.com/office/powerpoint/2010/main" val="180845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059293"/>
            <a:ext cx="10729192" cy="5394043"/>
          </a:xfrm>
        </p:spPr>
        <p:txBody>
          <a:bodyPr>
            <a:normAutofit fontScale="92500" lnSpcReduction="1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Иркутской области от 16.12.2021 г. № 130-ОЗ "Об областном бюджете на 2022 год и на плановый период 2023 и 2024 годов" выделены бюджетные ассигнования для лечения пациентов в стационарных условиях в сумме 100 000 000,00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18.04.2022г. заключены государственные контракты на поставку лекарственных препаратов на общую сумму 99 991 988,65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120/ЛПК/0017-ЭА/22 от 14.02.2022г.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Олокизумаб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количестве 588 упаковок на сумму 25 225 200,00 руб.;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133/ЛПК/0023-ЭА/22 от 15.02.2022г.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Ремдесивир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количестве 4072 упаковки на сумму 33 146 080,00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№ 119/ЛПК/0140-ЭА/22 от 04.03.2022г.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Левилимаб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количестве 807 упаковок, на сумму 41 620 708,66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Лекарственные препараты поставлены в полном объеме.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для стационарного лечения НКИ</a:t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(региональный источник)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76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059293"/>
            <a:ext cx="10729192" cy="5394043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в подведомственных медицинских организациях Иркутской области по данным мониторинга «L2» *, составляет: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Тофацитиниб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1091 упаковка;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Барицитиниб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997 упаковок;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Олокизумаб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1332 упаковки;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Левилимаб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1314 упаковок;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Тоцилизумаб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86 упаковок;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Ремдесивир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2931 упаковка.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для стационарного лечения НКИ (ОМС)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29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030" y="176731"/>
            <a:ext cx="11179306" cy="73116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 препаратами на амбулаторном этапе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719" y="907899"/>
            <a:ext cx="11341617" cy="5950101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правительства Российской Федерации от 25 января 2022 года № 70-р Иркутской области выделено 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127 827 500,00 руб.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На сегодняшний день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02.03.2022 г.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заключены государственные контракты на поставку лекарственных препаратов на общую сумму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127 826 361,60 рублей: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87030" y="1988840"/>
          <a:ext cx="11179306" cy="4608510"/>
        </p:xfrm>
        <a:graphic>
          <a:graphicData uri="http://schemas.openxmlformats.org/drawingml/2006/table">
            <a:tbl>
              <a:tblPr firstRow="1" firstCol="1" bandRow="1"/>
              <a:tblGrid>
                <a:gridCol w="2604840">
                  <a:extLst>
                    <a:ext uri="{9D8B030D-6E8A-4147-A177-3AD203B41FA5}">
                      <a16:colId xmlns:a16="http://schemas.microsoft.com/office/drawing/2014/main" val="2297282835"/>
                    </a:ext>
                  </a:extLst>
                </a:gridCol>
                <a:gridCol w="4349367">
                  <a:extLst>
                    <a:ext uri="{9D8B030D-6E8A-4147-A177-3AD203B41FA5}">
                      <a16:colId xmlns:a16="http://schemas.microsoft.com/office/drawing/2014/main" val="491261710"/>
                    </a:ext>
                  </a:extLst>
                </a:gridCol>
                <a:gridCol w="1601141">
                  <a:extLst>
                    <a:ext uri="{9D8B030D-6E8A-4147-A177-3AD203B41FA5}">
                      <a16:colId xmlns:a16="http://schemas.microsoft.com/office/drawing/2014/main" val="768559719"/>
                    </a:ext>
                  </a:extLst>
                </a:gridCol>
                <a:gridCol w="2623958">
                  <a:extLst>
                    <a:ext uri="{9D8B030D-6E8A-4147-A177-3AD203B41FA5}">
                      <a16:colId xmlns:a16="http://schemas.microsoft.com/office/drawing/2014/main" val="2446251820"/>
                    </a:ext>
                  </a:extLst>
                </a:gridCol>
              </a:tblGrid>
              <a:tr h="37366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Остатки ЛС в аптеках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66823"/>
                  </a:ext>
                </a:extLst>
              </a:tr>
              <a:tr h="30248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виду льготы: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Ковид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046426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7615174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Апиксабан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пленочной оболочкой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2 223,53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2 461 064,37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6065281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Барицитиниб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оболочкой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39,50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1 944 735,10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0652169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Будесонид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порошок для ингаляций дозированный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5 359,00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2 062 247,00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6587683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Интерферон альфа-2b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капли назальные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6 577,00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1 902 973,40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149826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Парацетамол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482,50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4 959,10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4549012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Ривароксабан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пленочной оболочкой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2 392,93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7 416 564,02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1588995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Тофацитиниб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пленочной оболочкой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1 282,48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98 908 689,51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974608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Умифеновир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капсула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8,00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3 606,40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747429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Умифеновир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капсулы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2 829,00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1 210 665,60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56562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Умифеновир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пленочной оболочкой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15,51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4 911,98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358818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Фавипиравир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таблетки покрытые пленочной оболочкой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7 015,90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20 809 602,00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783143"/>
                  </a:ext>
                </a:extLst>
              </a:tr>
              <a:tr h="302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28 225,35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136 730 018,48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564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117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059293"/>
            <a:ext cx="10729192" cy="5394043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Аторвастатин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(10мг,20мг) заключен ГК № № 79/ОНЛП/6860/2144-ЭА/22 от 15.02.22 г отгрузка в квартальную разнарядку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16632"/>
            <a:ext cx="8778241" cy="11722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БСК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9064879-F0CC-474C-AC09-5BE91769BD27}"/>
              </a:ext>
            </a:extLst>
          </p:cNvPr>
          <p:cNvSpPr txBox="1">
            <a:spLocks/>
          </p:cNvSpPr>
          <p:nvPr/>
        </p:nvSpPr>
        <p:spPr>
          <a:xfrm>
            <a:off x="1676399" y="2655181"/>
            <a:ext cx="8778241" cy="11722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Муковисцидоз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6A75AC05-3EF0-43A7-87F6-AD0DFEA20E2C}"/>
              </a:ext>
            </a:extLst>
          </p:cNvPr>
          <p:cNvSpPr txBox="1">
            <a:spLocks/>
          </p:cNvSpPr>
          <p:nvPr/>
        </p:nvSpPr>
        <p:spPr>
          <a:xfrm>
            <a:off x="518562" y="3867813"/>
            <a:ext cx="10729192" cy="213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Бронхитол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маннитол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заключен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325/ОНЛП/С/54-___гк/22 от письмо об отгрузке направлено на склад 15.04.2022г.</a:t>
            </a:r>
          </a:p>
        </p:txBody>
      </p:sp>
    </p:spTree>
    <p:extLst>
      <p:ext uri="{BB962C8B-B14F-4D97-AF65-F5344CB8AC3E}">
        <p14:creationId xmlns:p14="http://schemas.microsoft.com/office/powerpoint/2010/main" val="458469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059293"/>
            <a:ext cx="10729192" cy="5394043"/>
          </a:xfrm>
        </p:spPr>
        <p:txBody>
          <a:bodyPr>
            <a:norm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аукцион Дазатиниб 100 мг на сумму 5 556 918,60 рублей ГК № 327/ОНЛП/Т/0930-ЭА/22 от  11.04.2022г, отгрузили в аптечные организации.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аукцион Дазатиниб 70 мг на сумму 10 557 216,00рублей окончание подачи заявок 13.04.2022 в настоящее время стадия – подписания контракта поставщиком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16632"/>
            <a:ext cx="8778241" cy="11722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Онкология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744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059293"/>
            <a:ext cx="10729192" cy="5394043"/>
          </a:xfrm>
        </p:spPr>
        <p:txBody>
          <a:bodyPr>
            <a:noAutofit/>
          </a:bodyPr>
          <a:lstStyle/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аспарт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заключен ГК № 11/ОНЛП/6380/1909-ЭА/22 от 21.01.2022г на сумму 14 616 685,05, поставлен, отгрузка 9.02.2022 года.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деглудек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аспарт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100 ЕД –  заключен ГК № 12/ОНЛП/6378/1910-ЭА/22 от 24.01.2022г, отгрузка 22.02.2022г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гларгин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300 ЕД/мл заключен ГК № 218/ОНЛП/С/0441-ЭА/22 от 28.03.2022 года на сумму 60 130 084,80 рублей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гларгин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100 ЕД/мл заключен ГК № 23/ОНЛП/6705/1907-ЭА/22 от 31.01.2022 г на сумму 12 568 743,00 рублей, отгрузка 21.02.22г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глулизин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100 ЕД/мл заключен ГК № 64/ОНЛП/С/6745/1948-ЭА/22 от 03.02.2022 г на сумму 15 072 150,00 рублей, отгрузка 8.02.2022 года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детемир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100 ЕД/мл заключен ГК № 62/ОНЛП/С/6748/2092-ЭА/22 от 4.02.2022 г. на сумму 30 942 720,00 рублей, 5.02.2022 года.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лизпро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двухфазный суспензия 100 ЕД/мл ГК № 71/ОНЛП/С/6855/2213-ЭА/22 от 4.02.2021 года на сумму 1 859 649,00 рублей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лизпро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р-р 100 ЕД/мл заключен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№ 63/ОНЛП/С/6803/2135–ЭА/22 от 4.02.2022г, отгрузка в аптечные организации 27.01.2022 года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Инсулин-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изофан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суспензия 100 МЕ/мл ЭА на сумму 10 956 750,00 рублей не состоялся 26.01.2022 года.</a:t>
            </a:r>
          </a:p>
          <a:p>
            <a:pPr algn="just"/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Инсулин-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изофан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суспензия 100 МЕ/мл (повторный аукцион) – ЭА на сумму 13 175 648,40 рублей на подписании поставщиком, поставка 20 апреля 2022 года.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аспарт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двухфазный суспензия 100 МЕ/мл заключен ГК № 68/ОНЛП/С/6717/2073-ЭА/22 от 2.02.2022 года на сумму 9 163 270,20 рублей.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растворимый р-р для инъекций 100 ЕД/мл заключен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99/ОНЛП/С/6830/2097-ЭА/22 от 02.02.2022г отгрузка 21.02.2022 года.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деглудек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рас-р 100 ЕД/мл ГК заключен   № 261/ОНЛП/С/0533-ЭА/22 от 31.03.2022г на сумму 5 276 587,50 рублей,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Тест-полоски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Gmate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аукцион на сумму 21 696 000,00 рублей, ГК заключен, ориентировочный срок поставки 20.04.2022г</a:t>
            </a:r>
          </a:p>
          <a:p>
            <a:pPr algn="just"/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Тест-полоски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-чек актив не состоялся аукцион, окончание подачи заявок 27.04.2022г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Тест-полоски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TOUCH SELECT PLUS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217/ОНЛП/С/0387-ЭА/22 от 23.023.22г на сумму 13 104 150,00 рублей, отгрузка после 20.04.2022г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полоски ONE TOUCH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verio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206/ОНЛП/С/0259-ЭА/22 от 17.03.2022г, поставка 10 рабочих дней, отгрузка в аптечные организации после 20.04.2022г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16632"/>
            <a:ext cx="8778241" cy="11722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46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отсутствие препарата в наличии;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логистики (в особенности при незарегистрированном на территории РФ лекарственном препарате);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 по торговому наименованию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выход поставщика на аукцион (отсутствие препарата, неудовлетворяющая поставщика начальная максимальная цена)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 возникающие при централизованной закупке лекарственных препаратов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68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2193" y="1611086"/>
            <a:ext cx="5860869" cy="4842250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593 постановление Правительства Российской Федерации от 5.04.22. при невозможности проведения лабораторной экспертизы -   проведение экспертизы качества с использованием средств дистанционного взаимодействия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разрешения на временное обращение серии (партии) лекарств, которые не зарегистрированы в России, но имеют зарегистрированные в РФ аналоги и разрешены в иностранных государствах;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ввоза и обращения зарегистрированных в России препаратов в упаковках, предназначенных для обращения за границей.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434" y="116632"/>
            <a:ext cx="10136778" cy="117223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Решения: процедура регистрации лекарственного препарата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873BBF1-69B0-4234-B19A-B4E2520227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286" t="13468" r="35928" b="5912"/>
          <a:stretch/>
        </p:blipFill>
        <p:spPr>
          <a:xfrm>
            <a:off x="1410789" y="1338708"/>
            <a:ext cx="3579222" cy="531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113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5" y="116632"/>
            <a:ext cx="9091749" cy="117223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процедура закупки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2A052D0-514F-4C99-B839-9FBEE9FDA2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29" t="13333" r="34428" b="7301"/>
          <a:stretch/>
        </p:blipFill>
        <p:spPr>
          <a:xfrm>
            <a:off x="1306285" y="1088571"/>
            <a:ext cx="3857899" cy="544285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BB6958B-A177-4BB6-B988-A2FFD911F8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428" t="10794" r="34286" b="6793"/>
          <a:stretch/>
        </p:blipFill>
        <p:spPr>
          <a:xfrm>
            <a:off x="6096000" y="1084218"/>
            <a:ext cx="3936276" cy="565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8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2695625-5708-4B0E-ABEB-3146B53F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181" y="61626"/>
            <a:ext cx="6684748" cy="1039641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основных причин смертности населения Иркутской области                                   в 2022 г., %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Иркутскстата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A025E120-BE22-479E-9233-566F350A2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071" y="1241659"/>
            <a:ext cx="8937858" cy="5428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3" descr="E:\Data\Публикации\Коллегии\2014-06-23\Минздрав Лого.png">
            <a:extLst>
              <a:ext uri="{FF2B5EF4-FFF2-40B4-BE49-F238E27FC236}">
                <a16:creationId xmlns:a16="http://schemas.microsoft.com/office/drawing/2014/main" id="{DDD08913-10D7-49D0-8473-A9E8BD62F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7072" y="51837"/>
            <a:ext cx="775633" cy="80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1C22CE-A6B4-4FBA-BC50-B2B4104D904C}"/>
              </a:ext>
            </a:extLst>
          </p:cNvPr>
          <p:cNvSpPr/>
          <p:nvPr/>
        </p:nvSpPr>
        <p:spPr>
          <a:xfrm>
            <a:off x="2402705" y="61626"/>
            <a:ext cx="1477477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 здравоохранения Иркутской области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1627071" y="1271587"/>
          <a:ext cx="8937858" cy="53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0276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08.03.2022 Федеральным законом Российской Федерации от 08.03.2022 № 46 «О внесении изменений в отдельные законодательные акты Российской Федерации» (далее – Закон № 46-ФЗ) установлены новые случаи осуществления закупок у единственного поставщика (подрядчика, исполнителя) в соответствии с Законом № 44-ФЗ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339 постановление Правительства РФ – 46 ФЗ по статья 15 часть 1 возможность закупки у единственного поставщика за счет средств резервного фонда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Иркутской области от 18.03.2022 № 199-пп: в случае признания конкурентной закупки несостоявшейся, когда по окончании срока подачи заявок на участие в закупке не подано ни одной заявки на участие в закупке, на условиях, предусмотренных извещением об осуществлении такой закупки, и увеличения цены контракта не более чем на пятьдесят процентов от начальной (максимальной) цены контракта такой несостоявшейся закупки, извещением о которой предусмотрен срок окончания подачи заявок после 24 февраля 2022 года.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процедура закупки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59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Иркутской области от 18.03.2022 № 199-пп: электронный магазин – прямая закупка у поставщика на сумму до 5 млн. рублей, без аукционных процедур (ускорение процедуры), при условии что поставщик относится к категории субъекта малого предпринимательства  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инструменты закупки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25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Отечественные производители подтвердили готовность продолжать работу на Российском рынке и продолжение поставок лекарственных препаратов по территориям Российской Федерации. </a:t>
            </a:r>
          </a:p>
          <a:p>
            <a:pPr algn="just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Креон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производство Германия – альтернатива Вера-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(лечение муковисцидоза)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928648" cy="1172237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производители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78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главного внештатного специалиста для изменения схемы лечения, включая при необходимости госпитализацию пациента;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лекарственного препарата по торговому наименованию  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111684" cy="1172237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клинические решения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71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противоопухолевое лечение в 35-40% случаев (ежегодно порядка 9000 госпитализаций) требует применение дорогостоящих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препаратов, в остальных случаях (порядка 16000 госпитализаций в год) используются стандартные схемы химиотерапии.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Лекарственные препараты, применяемые в стандартных схемах химиотерапии, на рынке предлагают несколько производителей, в том числе отечественные, поэтому их поставка не зависит от экономических санкций.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Дорогостоящие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препараты, к которым относятся ингибиторы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протеинкиназ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антитела в некоторых случаях могут быть заменены на отечественные аналоги, например,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трастузумаб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бевацизумаб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сорафениб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сунитиниб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111684" cy="1172237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лечение онкологических больных на стационарном этапе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63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376" y="1611086"/>
            <a:ext cx="10729192" cy="4842250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палбоциклиб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абемациклиб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рак молочной железы – замена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рибоциклиб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производство локализовано в РФ.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Панитумумаб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колоректальный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рак - замена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бевацизумаб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Пазопаниб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почечноклеточный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рак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сорафениб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Авелумаб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почечно-клеточный рак - заменена на ингибиторы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протеинкиназ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сунитиниб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пазопаниб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бевацизумаб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эверолимус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энзалутамид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рак предстательной железы - замена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абиратерон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58BD978-166A-4B51-A532-F1519ECD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" y="116632"/>
            <a:ext cx="11111684" cy="117223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ФГБУ «Национальный медицинский исследовательский центр радиологии» от 22.03.2022 №01-12-730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15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Федерального закона от 17 июля 1999 года № 178-ФЗ – ОНЛП – В НАЛИЧИИ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аптечных организациях, принимающих участие в реализации программы ОНЛП: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684 наименования с учетом лекарственных форм (277  международных непатентованных наименований)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300 408 упаковок на общую сумму 159 794,42 тыс.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аптечном складе логистического оператора: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379 наименования с учетом лекарственных форм, дозировок и фасовок (197 МНН)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593 567 упаковок, на общую сумму 439 987,25 тыс. руб.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9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Федерального закона от 17 июля 1999 года № 178-ФЗ – ОНЛП – РАСХОД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 лекарственных препаратов 83 млн. руб. в месяц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лекарственных препаратов - на 7,17 месяца.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отпущено лекарственных препаратов по 226 134 льготным рецептам на сумму 250 931,29 тыс.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стоимость рецепта составила – 1 109,65 руб.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49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Федерального закона от 17 июля 1999 года № 178-ФЗ – ОНЛП – ЗАКУПКА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1 005 762 500,00 руб., в том числе на лекарственные препараты 871 405 200,00 рублей: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19.04.2022г.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законтрактовано – 658 005 856,98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заявках – 205 117 282,42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остаток – 8 282 060,60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освоения с учетом заявок 99,05%.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4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В НАЛИЧИИ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аптечных организациях: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336 наименований с учетом лекарственных форм, дозировок и фасовок (148  МНН)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332 285 упаковок на общую сумму 233 205,4 тыс.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аптечном складе логистического оператора: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213 наименований с учетом лекарственных форм, дозировок и фасовок (126 МНН)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230 215 упаковок, на общую сумму 356 513,9 тыс. руб.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5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РАСХОД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составляет 97 млн. руб. в месяц, запаса лекарственных препаратов хватит на 4,12 месяцев.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отпущено лекарственных препаратов по 187 875 льготным рецептам на сумму 400 298,45	рублей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стоимость рецепта составила – 2 130,66 рубля.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67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ЗАКУПКА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1 137 796 900,00 руб., в том числе на лекарственные препараты и медицинские изделия 1 060 391 200,00 рублей.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Лекарственные препараты - 671 344 300,00 руб.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законтрактовано – 457 945 058,99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заявках – 177 009 576,55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остаток – 36 389 664,46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освоения с учетом заявок 94,57%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заболевания – 253 835 400,00 руб.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законтрактовано – 125 844 964,37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заявках – 108 610 265,97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остаток – 19 380 169,66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освоения с учетом заявок 92,36%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изделия – 135 211 500,00 руб.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законтрактовано – 90 632 655,00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заявках – 43 618 021,00 руб.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остаток – 960 824,00 руб.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освоения с учетом заявок 99,29%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6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76B5-DEB1-470A-9ED9-FEBC5F21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при онкологических заболеваниях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DEF41-2011-4652-B214-443AD031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Дазатиниб,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Нилотиниб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Анастразол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Бикалутамид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Бусерелин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Золедроновая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кислота,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Нинтеданиб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Тамоксифен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- 11 020 упаковок на сумму 16 599 441,89 рублей.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- 23 247 упаковок на сумму 57 750 605,56 рублей.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86F552E-5E64-4B8C-AEA6-5EEC3D83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637-8BFE-4361-B961-6ED27AA2683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46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24012</TotalTime>
  <Words>2502</Words>
  <Application>Microsoft Office PowerPoint</Application>
  <PresentationFormat>Широкоэкранный</PresentationFormat>
  <Paragraphs>233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Министерство здравоохранения Иркутской области</vt:lpstr>
      <vt:lpstr>Структура основных причин смертности населения Иркутской области                                   в 2022 г., %  (по данным Иркутскстата)</vt:lpstr>
      <vt:lpstr>Реализация Федерального закона от 17 июля 1999 года № 178-ФЗ – ОНЛП – В НАЛИЧИИ</vt:lpstr>
      <vt:lpstr>Реализация Федерального закона от 17 июля 1999 года № 178-ФЗ – ОНЛП – РАСХОД</vt:lpstr>
      <vt:lpstr>Реализация Федерального закона от 17 июля 1999 года № 178-ФЗ – ОНЛП – ЗАКУПКА</vt:lpstr>
      <vt:lpstr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В НАЛИЧИИ</vt:lpstr>
      <vt:lpstr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РАСХОД</vt:lpstr>
      <vt:lpstr>Реализация Закона Иркутской области от 17 декабря 2008 года № 106-оз «О социальной поддержке отдельных групп населения в оказании медицинской помощи в Иркутской области» - ЗАКУПКА</vt:lpstr>
      <vt:lpstr>Обеспечения при онкологических заболеваниях</vt:lpstr>
      <vt:lpstr>Препараты для стационарного лечения НКИ (федеральный источник)</vt:lpstr>
      <vt:lpstr>Препараты для стационарного лечения НКИ (региональный источник)</vt:lpstr>
      <vt:lpstr>Препараты для стационарного лечения НКИ (ОМС)</vt:lpstr>
      <vt:lpstr>Лекарственное обеспечение препаратами на амбулаторном этапе</vt:lpstr>
      <vt:lpstr>БСК</vt:lpstr>
      <vt:lpstr>Онкология</vt:lpstr>
      <vt:lpstr>Сахарный диабет</vt:lpstr>
      <vt:lpstr>Проблемы,  возникающие при централизованной закупке лекарственных препаратов </vt:lpstr>
      <vt:lpstr>Решения: процедура регистрации лекарственного препарата </vt:lpstr>
      <vt:lpstr>Решение: процедура закупки</vt:lpstr>
      <vt:lpstr>Решение: процедура закупки</vt:lpstr>
      <vt:lpstr>Решение: инструменты закупки</vt:lpstr>
      <vt:lpstr>Решение: производители</vt:lpstr>
      <vt:lpstr>Решение: клинические решения</vt:lpstr>
      <vt:lpstr>Решение: лечение онкологических больных на стационарном этапе</vt:lpstr>
      <vt:lpstr>ФГБУ «Национальный медицинский исследовательский центр радиологии» от 22.03.2022 №01-12-730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здравоохранения Иркутской области</dc:title>
  <dc:creator>Елена В. Бобкова</dc:creator>
  <cp:lastModifiedBy>Мазница Евгения Александровна</cp:lastModifiedBy>
  <cp:revision>1531</cp:revision>
  <dcterms:created xsi:type="dcterms:W3CDTF">2021-07-15T00:44:41Z</dcterms:created>
  <dcterms:modified xsi:type="dcterms:W3CDTF">2022-05-04T05:13:44Z</dcterms:modified>
</cp:coreProperties>
</file>