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2" r:id="rId1"/>
  </p:sldMasterIdLst>
  <p:notesMasterIdLst>
    <p:notesMasterId r:id="rId15"/>
  </p:notesMasterIdLst>
  <p:sldIdLst>
    <p:sldId id="394" r:id="rId2"/>
    <p:sldId id="422" r:id="rId3"/>
    <p:sldId id="390" r:id="rId4"/>
    <p:sldId id="411" r:id="rId5"/>
    <p:sldId id="412" r:id="rId6"/>
    <p:sldId id="425" r:id="rId7"/>
    <p:sldId id="426" r:id="rId8"/>
    <p:sldId id="414" r:id="rId9"/>
    <p:sldId id="427" r:id="rId10"/>
    <p:sldId id="417" r:id="rId11"/>
    <p:sldId id="429" r:id="rId12"/>
    <p:sldId id="428" r:id="rId13"/>
    <p:sldId id="430" r:id="rId14"/>
  </p:sldIdLst>
  <p:sldSz cx="9904413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щая информация" id="{81D28894-6B2C-4BD1-AEBD-14A1B086309B}">
          <p14:sldIdLst>
            <p14:sldId id="394"/>
            <p14:sldId id="422"/>
            <p14:sldId id="390"/>
            <p14:sldId id="411"/>
            <p14:sldId id="412"/>
            <p14:sldId id="425"/>
            <p14:sldId id="426"/>
            <p14:sldId id="414"/>
            <p14:sldId id="427"/>
            <p14:sldId id="417"/>
            <p14:sldId id="429"/>
            <p14:sldId id="428"/>
          </p14:sldIdLst>
        </p14:section>
        <p14:section name="Мониторинг" id="{100D46E0-DDC5-4E50-802A-7BA9997DC65E}">
          <p14:sldIdLst>
            <p14:sldId id="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рина В. Вихрова" initials="ИВ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F22"/>
    <a:srgbClr val="F6BB00"/>
    <a:srgbClr val="B96C11"/>
    <a:srgbClr val="D49802"/>
    <a:srgbClr val="E98915"/>
    <a:srgbClr val="FFFF00"/>
    <a:srgbClr val="E19805"/>
    <a:srgbClr val="EBEB93"/>
    <a:srgbClr val="C9DC12"/>
    <a:srgbClr val="B0B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0" autoAdjust="0"/>
    <p:restoredTop sz="96305" autoAdjust="0"/>
  </p:normalViewPr>
  <p:slideViewPr>
    <p:cSldViewPr>
      <p:cViewPr varScale="1">
        <p:scale>
          <a:sx n="77" d="100"/>
          <a:sy n="77" d="100"/>
        </p:scale>
        <p:origin x="1050" y="90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B60FE-1301-4744-9DF5-8473A4D290B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0FBD8-F868-41E1-BD1B-FFDD652EF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6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0FBD8-F868-41E1-BD1B-FFDD652EFB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79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Проекта МПА – от принятия</a:t>
            </a:r>
            <a:r>
              <a:rPr lang="ru-RU" baseline="0" dirty="0" smtClean="0"/>
              <a:t> МПА в работу, до его окончательного принятия на заседании Совета</a:t>
            </a:r>
            <a:endParaRPr lang="ru-RU" dirty="0" smtClean="0"/>
          </a:p>
          <a:p>
            <a:endParaRPr lang="ru-RU" dirty="0" smtClean="0"/>
          </a:p>
          <a:p>
            <a:pPr lvl="3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Проектов МПА  и истории  их прохождения</a:t>
            </a:r>
          </a:p>
          <a:p>
            <a:pPr lvl="3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проекта повестки заседаний</a:t>
            </a:r>
          </a:p>
          <a:p>
            <a:pPr lvl="3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результатов рассмотрения вопросов на заседаниях</a:t>
            </a:r>
          </a:p>
          <a:p>
            <a:endParaRPr lang="ru-RU" dirty="0" smtClean="0"/>
          </a:p>
          <a:p>
            <a:r>
              <a:rPr lang="ru-RU" dirty="0" smtClean="0"/>
              <a:t>Автоматическая публикация на официальном сайте проекта повестки заседаний (и ПК и Совета депутатов)</a:t>
            </a:r>
          </a:p>
          <a:p>
            <a:endParaRPr lang="ru-RU" dirty="0" smtClean="0"/>
          </a:p>
          <a:p>
            <a:r>
              <a:rPr lang="ru-RU" dirty="0" smtClean="0"/>
              <a:t>Сопровождение заседаний в электронном виде – фактически отказ от распечатки материалов к заседаниям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0FBD8-F868-41E1-BD1B-FFDD652EFB4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71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 режима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Создание РК Заседание в единой базе документов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Учет депутатов принявших участие в заседании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0FBD8-F868-41E1-BD1B-FFDD652EFB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7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0FBD8-F868-41E1-BD1B-FFDD652EFB4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Работать с Документами</a:t>
            </a:r>
            <a:r>
              <a:rPr lang="ru-RU" baseline="0" dirty="0" smtClean="0"/>
              <a:t> могут все депутаты как на заседании так и перед ним</a:t>
            </a:r>
          </a:p>
          <a:p>
            <a:r>
              <a:rPr lang="ru-RU" baseline="0" dirty="0" smtClean="0"/>
              <a:t>Кроме того документы могут быть доступны всем пользователям через официальный сайт.</a:t>
            </a:r>
          </a:p>
          <a:p>
            <a:r>
              <a:rPr lang="ru-RU" baseline="0" dirty="0" smtClean="0"/>
              <a:t>Пример про проведение внеочередных заседаний ПК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0FBD8-F868-41E1-BD1B-FFDD652EFB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25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Работать с Документами</a:t>
            </a:r>
            <a:r>
              <a:rPr lang="ru-RU" baseline="0" dirty="0" smtClean="0"/>
              <a:t> могут все депутаты как на заседании так и перед ним</a:t>
            </a:r>
          </a:p>
          <a:p>
            <a:r>
              <a:rPr lang="ru-RU" baseline="0" dirty="0" smtClean="0"/>
              <a:t>Кроме того документы могут быть доступны всем пользователям через официальный сайт.</a:t>
            </a:r>
          </a:p>
          <a:p>
            <a:r>
              <a:rPr lang="ru-RU" baseline="0" dirty="0" smtClean="0"/>
              <a:t>Пример про проведение внеочередных заседаний ПК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0FBD8-F868-41E1-BD1B-FFDD652EFB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02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Работать с Документами</a:t>
            </a:r>
            <a:r>
              <a:rPr lang="ru-RU" baseline="0" dirty="0" smtClean="0"/>
              <a:t> могут все депутаты как на заседании так и перед ним</a:t>
            </a:r>
          </a:p>
          <a:p>
            <a:r>
              <a:rPr lang="ru-RU" baseline="0" dirty="0" smtClean="0"/>
              <a:t>Кроме того документы могут быть доступны всем пользователям через официальный сайт.</a:t>
            </a:r>
          </a:p>
          <a:p>
            <a:r>
              <a:rPr lang="ru-RU" baseline="0" dirty="0" smtClean="0"/>
              <a:t>Пример про проведение внеочередных заседаний ПК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0FBD8-F868-41E1-BD1B-FFDD652EFB4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5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Работать с Документами</a:t>
            </a:r>
            <a:r>
              <a:rPr lang="ru-RU" baseline="0" dirty="0" smtClean="0"/>
              <a:t> могут все депутаты как на заседании так и перед ним</a:t>
            </a:r>
          </a:p>
          <a:p>
            <a:r>
              <a:rPr lang="ru-RU" baseline="0" dirty="0" smtClean="0"/>
              <a:t>Кроме того документы могут быть доступны всем пользователям через официальный сайт.</a:t>
            </a:r>
          </a:p>
          <a:p>
            <a:r>
              <a:rPr lang="ru-RU" baseline="0" dirty="0" smtClean="0"/>
              <a:t>Пример про проведение внеочередных заседаний ПК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0FBD8-F868-41E1-BD1B-FFDD652EFB4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40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Проекта МПА – от принятия</a:t>
            </a:r>
            <a:r>
              <a:rPr lang="ru-RU" baseline="0" dirty="0" smtClean="0"/>
              <a:t> МПА в работу, до его окончательного принятия на заседании Совета</a:t>
            </a:r>
            <a:endParaRPr lang="ru-RU" dirty="0" smtClean="0"/>
          </a:p>
          <a:p>
            <a:endParaRPr lang="ru-RU" dirty="0" smtClean="0"/>
          </a:p>
          <a:p>
            <a:pPr lvl="3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Проектов МПА  и истории  их прохождения</a:t>
            </a:r>
          </a:p>
          <a:p>
            <a:pPr lvl="3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проекта повестки заседаний</a:t>
            </a:r>
          </a:p>
          <a:p>
            <a:pPr lvl="3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результатов рассмотрения вопросов на заседаниях</a:t>
            </a:r>
          </a:p>
          <a:p>
            <a:endParaRPr lang="ru-RU" dirty="0" smtClean="0"/>
          </a:p>
          <a:p>
            <a:r>
              <a:rPr lang="ru-RU" dirty="0" smtClean="0"/>
              <a:t>Автоматическая публикация на официальном сайте проекта повестки заседаний (и ПК и Совета депутатов)</a:t>
            </a:r>
          </a:p>
          <a:p>
            <a:endParaRPr lang="ru-RU" dirty="0" smtClean="0"/>
          </a:p>
          <a:p>
            <a:r>
              <a:rPr lang="ru-RU" dirty="0" smtClean="0"/>
              <a:t>Сопровождение заседаний в электронном виде – фактически отказ от распечатки материалов к заседаниям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0FBD8-F868-41E1-BD1B-FFDD652EFB4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97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Проекта МПА – от принятия</a:t>
            </a:r>
            <a:r>
              <a:rPr lang="ru-RU" baseline="0" dirty="0" smtClean="0"/>
              <a:t> МПА в работу, до его окончательного принятия на заседании Совета</a:t>
            </a:r>
            <a:endParaRPr lang="ru-RU" dirty="0" smtClean="0"/>
          </a:p>
          <a:p>
            <a:endParaRPr lang="ru-RU" dirty="0" smtClean="0"/>
          </a:p>
          <a:p>
            <a:pPr lvl="3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Проектов МПА  и истории  их прохождения</a:t>
            </a:r>
          </a:p>
          <a:p>
            <a:pPr lvl="3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проекта повестки заседаний</a:t>
            </a:r>
          </a:p>
          <a:p>
            <a:pPr lvl="3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результатов рассмотрения вопросов на заседаниях</a:t>
            </a:r>
          </a:p>
          <a:p>
            <a:endParaRPr lang="ru-RU" dirty="0" smtClean="0"/>
          </a:p>
          <a:p>
            <a:r>
              <a:rPr lang="ru-RU" dirty="0" smtClean="0"/>
              <a:t>Автоматическая публикация на официальном сайте проекта повестки заседаний (и ПК и Совета депутатов)</a:t>
            </a:r>
          </a:p>
          <a:p>
            <a:endParaRPr lang="ru-RU" dirty="0" smtClean="0"/>
          </a:p>
          <a:p>
            <a:r>
              <a:rPr lang="ru-RU" dirty="0" smtClean="0"/>
              <a:t>Сопровождение заседаний в электронном виде – фактически отказ от распечатки материалов к заседаниям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0FBD8-F868-41E1-BD1B-FFDD652EFB4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5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0098" y="1"/>
            <a:ext cx="4092448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4344" y="914401"/>
            <a:ext cx="7524849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7418" y="4402667"/>
            <a:ext cx="6241776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4983" y="6117337"/>
            <a:ext cx="92878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5082" y="6117337"/>
            <a:ext cx="390959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3494" y="6117337"/>
            <a:ext cx="445699" cy="365125"/>
          </a:xfrm>
        </p:spPr>
        <p:txBody>
          <a:bodyPr/>
          <a:lstStyle/>
          <a:p>
            <a:fld id="{979E4A25-3074-494F-9F8F-8666BDCAA3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20098" y="3771900"/>
            <a:ext cx="3920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606990" y="3867150"/>
            <a:ext cx="67062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0958137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124" y="4732865"/>
            <a:ext cx="8141019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38830" y="932112"/>
            <a:ext cx="6684249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124" y="5299603"/>
            <a:ext cx="8141019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D334-6EA6-4DE3-AC41-A18BBE7D4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9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125" y="685800"/>
            <a:ext cx="8141019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125" y="4343400"/>
            <a:ext cx="8141020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D334-6EA6-4DE3-AC41-A18BBE7D4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5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50038" y="863023"/>
            <a:ext cx="49535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1795" y="2819399"/>
            <a:ext cx="49535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389" y="685801"/>
            <a:ext cx="7554081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1144" y="3428999"/>
            <a:ext cx="718257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124" y="4343400"/>
            <a:ext cx="8141019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D334-6EA6-4DE3-AC41-A18BBE7D4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2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126" y="3308581"/>
            <a:ext cx="8141017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124" y="4777381"/>
            <a:ext cx="814101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D334-6EA6-4DE3-AC41-A18BBE7D4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7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50038" y="863023"/>
            <a:ext cx="49535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1795" y="2819399"/>
            <a:ext cx="49535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389" y="685801"/>
            <a:ext cx="7554081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6126" y="3886200"/>
            <a:ext cx="8141018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124" y="4775200"/>
            <a:ext cx="8141018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D334-6EA6-4DE3-AC41-A18BBE7D4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4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126" y="685802"/>
            <a:ext cx="8141019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6125" y="3505200"/>
            <a:ext cx="814102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125" y="4343400"/>
            <a:ext cx="814102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D334-6EA6-4DE3-AC41-A18BBE7D4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2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ED77-CA5D-4D3D-8968-511824CE39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2564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8576" y="685800"/>
            <a:ext cx="14385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125" y="685800"/>
            <a:ext cx="651669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BA7D-CDF3-43EF-B96E-797E4B949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7240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808" y="457201"/>
            <a:ext cx="8345385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808" y="2667000"/>
            <a:ext cx="8345385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5082" y="6108174"/>
            <a:ext cx="92878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6692" y="6108174"/>
            <a:ext cx="575647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5782" y="6108174"/>
            <a:ext cx="463411" cy="365125"/>
          </a:xfrm>
        </p:spPr>
        <p:txBody>
          <a:bodyPr/>
          <a:lstStyle/>
          <a:p>
            <a:fld id="{2D3041D4-72CB-4CAC-BB24-EADB620DD2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19835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234" y="2666999"/>
            <a:ext cx="7256959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2236" y="5027070"/>
            <a:ext cx="7256956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1325" y="6116071"/>
            <a:ext cx="447868" cy="365125"/>
          </a:xfrm>
        </p:spPr>
        <p:txBody>
          <a:bodyPr/>
          <a:lstStyle/>
          <a:p>
            <a:fld id="{0CAC7CA1-2A59-453D-8A15-87D9D7BA52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5267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808" y="685802"/>
            <a:ext cx="8345385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3807" y="2667000"/>
            <a:ext cx="4050905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8287" y="2667000"/>
            <a:ext cx="4050905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696-B704-4047-806E-26DEC27A7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5791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41" y="2658533"/>
            <a:ext cx="374371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123" y="3335337"/>
            <a:ext cx="3977631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0957" y="2667000"/>
            <a:ext cx="3756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69511" y="3335337"/>
            <a:ext cx="3977631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A606-F514-4F62-B31B-3EDB966D1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34599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FEE7-4E22-4578-AE99-78577E53C7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4204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1A39-B988-49B6-87C9-61A3AADD3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723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124" y="1600200"/>
            <a:ext cx="2883950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831" y="685801"/>
            <a:ext cx="5071313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124" y="2971800"/>
            <a:ext cx="2883950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400F-93F5-4E30-B34E-B2A58921FA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2352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834" y="1752599"/>
            <a:ext cx="440919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71298" y="914400"/>
            <a:ext cx="2666058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4834" y="3124199"/>
            <a:ext cx="440919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E57A-2664-4D01-A6F7-59FA1459F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73580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"/>
            <a:ext cx="2309311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3808" y="457201"/>
            <a:ext cx="8345385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3808" y="2667001"/>
            <a:ext cx="8345384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0626" y="6116071"/>
            <a:ext cx="928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2236" y="6116071"/>
            <a:ext cx="5756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1325" y="6116071"/>
            <a:ext cx="447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FFD334-6EA6-4DE3-AC41-A18BBE7D4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0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30910" y="278650"/>
            <a:ext cx="6601816" cy="1134126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accent1">
                <a:lumMod val="75000"/>
              </a:schemeClr>
            </a:solidFill>
          </a:ln>
          <a:effectLst/>
        </p:spPr>
        <p:txBody>
          <a:bodyPr anchor="t" anchorCtr="0">
            <a:noAutofit/>
          </a:bodyPr>
          <a:lstStyle/>
          <a:p>
            <a:pPr marL="182880" indent="0" algn="ctr">
              <a:buNone/>
            </a:pPr>
            <a:r>
              <a:rPr lang="ru-RU" sz="5400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</a:t>
            </a:r>
            <a:endParaRPr lang="ru-RU" sz="5400" b="1" spc="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72086" y="449669"/>
            <a:ext cx="5472608" cy="79208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Законодательное Собрание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Иркутской области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855862" y="2132856"/>
            <a:ext cx="76734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эффективности использования системы автоматизации законотворческого документооборота   «Электронный парламент» в Законодательном Собрании  Иркутской области и возможности ее применения в представительных органах муниципальных образований Иркутской области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2901" y="6021288"/>
            <a:ext cx="49498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Яковишин Юрий Викторович</a:t>
            </a:r>
          </a:p>
          <a:p>
            <a:pPr algn="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02.12.2021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0592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296" y="116632"/>
            <a:ext cx="8345385" cy="936104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Варианты интеграции </a:t>
            </a:r>
            <a:endParaRPr lang="ru-RU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5782" y="1268760"/>
            <a:ext cx="8768631" cy="5904656"/>
          </a:xfrm>
        </p:spPr>
        <p:txBody>
          <a:bodyPr anchor="t" anchorCtr="0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/>
              <a:t>Прямая работа органа власти на портале посредством </a:t>
            </a:r>
            <a:r>
              <a:rPr lang="en-US" sz="2400" dirty="0" smtClean="0"/>
              <a:t>web-</a:t>
            </a:r>
            <a:r>
              <a:rPr lang="ru-RU" sz="2400" dirty="0" smtClean="0"/>
              <a:t>интерфейса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/>
              <a:t>При использовании в органе власти СЭД «ДЕЛО» - установка модуля для автоматического размещения информации на портале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/>
              <a:t>Предоставление Законодательным Собранием облачной СЭД «ДЕЛО» для ведения документооборота представительного органа муниципальной власти и автоматического размещения информации на портале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37207740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296" y="116632"/>
            <a:ext cx="8345385" cy="936104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Работа с порталом через </a:t>
            </a:r>
            <a:r>
              <a:rPr lang="en-US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web</a:t>
            </a:r>
            <a:endParaRPr lang="ru-RU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918" y="804196"/>
            <a:ext cx="7025763" cy="58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4600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742" y="116632"/>
            <a:ext cx="9001000" cy="936104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Эффект от внедрения </a:t>
            </a: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в думах МОВ</a:t>
            </a:r>
            <a:endParaRPr lang="ru-RU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806" y="836712"/>
            <a:ext cx="8768631" cy="5904656"/>
          </a:xfrm>
        </p:spPr>
        <p:txBody>
          <a:bodyPr anchor="t" anchorCtr="0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Построение единого информационного пространства всех документопотоков включая НПА и МПА</a:t>
            </a:r>
          </a:p>
          <a:p>
            <a:pPr lvl="2">
              <a:spcBef>
                <a:spcPts val="0"/>
              </a:spcBef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ru-RU" dirty="0"/>
              <a:t>и</a:t>
            </a:r>
            <a:r>
              <a:rPr lang="ru-RU" dirty="0" smtClean="0"/>
              <a:t>сключение создания дубликатов документов</a:t>
            </a:r>
          </a:p>
          <a:p>
            <a:pPr lvl="2">
              <a:spcBef>
                <a:spcPts val="0"/>
              </a:spcBef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документы основной деятельности </a:t>
            </a:r>
            <a:r>
              <a:rPr lang="ru-RU" dirty="0" smtClean="0"/>
              <a:t>представительных органов власти </a:t>
            </a:r>
            <a:r>
              <a:rPr lang="ru-RU" dirty="0" smtClean="0"/>
              <a:t>размещаются </a:t>
            </a:r>
            <a:r>
              <a:rPr lang="ru-RU" dirty="0" smtClean="0"/>
              <a:t>в единой базе </a:t>
            </a:r>
            <a:r>
              <a:rPr lang="ru-RU" dirty="0" smtClean="0"/>
              <a:t>документов</a:t>
            </a:r>
            <a:endParaRPr lang="ru-R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Повышение эффективности работы </a:t>
            </a:r>
            <a:r>
              <a:rPr lang="ru-RU" dirty="0" smtClean="0"/>
              <a:t>служащих </a:t>
            </a:r>
            <a:r>
              <a:rPr lang="ru-RU" dirty="0" smtClean="0"/>
              <a:t>за счет сокращения рутинных операций:</a:t>
            </a:r>
          </a:p>
          <a:p>
            <a:pPr lvl="2">
              <a:spcBef>
                <a:spcPts val="0"/>
              </a:spcBef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ru-RU" dirty="0"/>
              <a:t>внедрения процессов автоматизации подготовки заседаний</a:t>
            </a:r>
          </a:p>
          <a:p>
            <a:pPr lvl="2">
              <a:spcBef>
                <a:spcPts val="0"/>
              </a:spcBef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ru-RU" dirty="0"/>
              <a:t>автоматическое ведение истории работы с МПА</a:t>
            </a:r>
          </a:p>
          <a:p>
            <a:pPr lvl="2">
              <a:spcBef>
                <a:spcPts val="0"/>
              </a:spcBef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 </a:t>
            </a:r>
            <a:r>
              <a:rPr lang="ru-RU" dirty="0"/>
              <a:t>пакета документов по вопросам к заседанию</a:t>
            </a:r>
          </a:p>
          <a:p>
            <a:pPr lvl="2">
              <a:spcBef>
                <a:spcPts val="0"/>
              </a:spcBef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получения </a:t>
            </a:r>
            <a:r>
              <a:rPr lang="ru-RU" dirty="0" smtClean="0"/>
              <a:t>отчетности результатов нормотворческой </a:t>
            </a:r>
            <a:r>
              <a:rPr lang="ru-RU" dirty="0" smtClean="0"/>
              <a:t>деятельности</a:t>
            </a:r>
          </a:p>
          <a:p>
            <a:pPr lvl="2">
              <a:spcBef>
                <a:spcPts val="0"/>
              </a:spcBef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ru-RU" dirty="0"/>
              <a:t>автоматическое формирование печатных форм повестки и протоколов</a:t>
            </a:r>
          </a:p>
          <a:p>
            <a:pPr lvl="2">
              <a:spcBef>
                <a:spcPts val="0"/>
              </a:spcBef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ru-RU" dirty="0"/>
              <a:t>автоматическая публикация на официальном </a:t>
            </a:r>
            <a:r>
              <a:rPr lang="ru-RU" dirty="0" smtClean="0"/>
              <a:t>сайте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Оперативное освещение граждан, организаций и органов власти с актуальной информацией о деятельности органа власти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Рост </a:t>
            </a:r>
            <a:r>
              <a:rPr lang="ru-RU" dirty="0" smtClean="0"/>
              <a:t>интереса </a:t>
            </a:r>
            <a:r>
              <a:rPr lang="ru-RU" dirty="0" smtClean="0"/>
              <a:t>граждан к </a:t>
            </a:r>
            <a:r>
              <a:rPr lang="ru-RU" dirty="0" smtClean="0"/>
              <a:t>деятельности органа </a:t>
            </a:r>
            <a:r>
              <a:rPr lang="ru-RU" dirty="0" smtClean="0"/>
              <a:t>власти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0033678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742" y="1700808"/>
            <a:ext cx="8345385" cy="33328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373641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9755" y="-26604"/>
            <a:ext cx="8989055" cy="595535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Функциональные </a:t>
            </a:r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возможности</a:t>
            </a:r>
            <a:endParaRPr lang="ru-RU" sz="3600" b="1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423814" y="1052736"/>
            <a:ext cx="8129361" cy="5184576"/>
          </a:xfrm>
        </p:spPr>
        <p:txBody>
          <a:bodyPr anchor="t" anchorCtr="0">
            <a:normAutofit fontScale="85000" lnSpcReduction="2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Систематизация и унификация работы с проектами документов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Автоматизированная подготовка повестки.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Добавление списка вопросов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Автоматический пересчет времени рассмотрения вопросов в повестке при изменении порядка и длительности рассмотрения вопросов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Ведение списка докладчиков, содокладчиков, приглашенных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Внесение результатов рассмотрения вопросов на каждом этапе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Формирование печатных форм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проект повестки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аннотированная повестка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протокол </a:t>
            </a:r>
            <a:r>
              <a:rPr lang="ru-RU" dirty="0" smtClean="0"/>
              <a:t>заседания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Учет участия депутатов в заседаниях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Ведение истории работы с проектами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Формирование пакета документов, поступивших на каждом этапе работы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История рассмотрения вопросов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Мониторинг </a:t>
            </a:r>
            <a:r>
              <a:rPr lang="ru-RU" dirty="0" smtClean="0"/>
              <a:t>заседаний органа власти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Автоматическая публикация принятых документов на сайте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Автоматическое получение отчетов законотворческой/нормотворческой деятельности органа власти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ru-RU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33892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766" y="0"/>
            <a:ext cx="8345385" cy="792088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Главная страница</a:t>
            </a:r>
            <a:endParaRPr lang="ru-RU" sz="3600" b="1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822" y="791638"/>
            <a:ext cx="8241344" cy="544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0653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766" y="0"/>
            <a:ext cx="8345385" cy="792088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Заседания органа власти</a:t>
            </a:r>
            <a:endParaRPr lang="ru-RU" sz="3600" b="1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924" y="874687"/>
            <a:ext cx="8329810" cy="52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4257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766" y="0"/>
            <a:ext cx="8345385" cy="792088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Повестка заседаний</a:t>
            </a:r>
            <a:endParaRPr lang="ru-RU" sz="3600" b="1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564" y="831249"/>
            <a:ext cx="8114162" cy="53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1100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766" y="0"/>
            <a:ext cx="8345385" cy="792088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Паспорт проекта закона</a:t>
            </a:r>
            <a:endParaRPr lang="ru-RU" sz="3600" b="1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859" y="620688"/>
            <a:ext cx="6100846" cy="61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28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766" y="0"/>
            <a:ext cx="8345385" cy="792088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Отчеты и статистика</a:t>
            </a:r>
            <a:endParaRPr lang="ru-RU" sz="3600" b="1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495" y="764704"/>
            <a:ext cx="8174239" cy="542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846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775841" y="13142"/>
            <a:ext cx="8928992" cy="78836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Выбор органа власти на портале</a:t>
            </a:r>
            <a:endParaRPr lang="ru-RU" sz="3600" b="1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74" y="1400497"/>
            <a:ext cx="8641059" cy="44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3153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975421" y="44624"/>
            <a:ext cx="8928992" cy="78836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Гибкость настроек под </a:t>
            </a:r>
            <a:r>
              <a:rPr lang="ru-RU" sz="36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нормотворчесский</a:t>
            </a:r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процесс муниципального органа власти</a:t>
            </a:r>
            <a:endParaRPr lang="ru-RU" sz="3600" b="1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74" y="1700808"/>
            <a:ext cx="8641059" cy="417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8548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48552</TotalTime>
  <Words>634</Words>
  <Application>Microsoft Office PowerPoint</Application>
  <PresentationFormat>Произвольный</PresentationFormat>
  <Paragraphs>102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Verdana</vt:lpstr>
      <vt:lpstr>Параллакс</vt:lpstr>
      <vt:lpstr>   </vt:lpstr>
      <vt:lpstr>Функциональные возможности</vt:lpstr>
      <vt:lpstr>Главная страница</vt:lpstr>
      <vt:lpstr>Заседания органа власти</vt:lpstr>
      <vt:lpstr>Повестка заседаний</vt:lpstr>
      <vt:lpstr>Паспорт проекта закона</vt:lpstr>
      <vt:lpstr>Отчеты и статистика</vt:lpstr>
      <vt:lpstr>Презентация PowerPoint</vt:lpstr>
      <vt:lpstr>Презентация PowerPoint</vt:lpstr>
      <vt:lpstr>Варианты интеграции </vt:lpstr>
      <vt:lpstr>Работа с порталом через web</vt:lpstr>
      <vt:lpstr>Эффект от внедрения  в думах МОВ</vt:lpstr>
      <vt:lpstr>Презентация PowerPoint</vt:lpstr>
    </vt:vector>
  </TitlesOfParts>
  <Company>ООО ДиЛеММа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АСОЗВ</dc:title>
  <dc:creator>yukos</dc:creator>
  <cp:lastModifiedBy>Яковишин Юрий Викторович</cp:lastModifiedBy>
  <cp:revision>602</cp:revision>
  <dcterms:created xsi:type="dcterms:W3CDTF">2005-12-05T07:35:53Z</dcterms:created>
  <dcterms:modified xsi:type="dcterms:W3CDTF">2021-12-02T03:47:09Z</dcterms:modified>
</cp:coreProperties>
</file>