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sldIdLst>
    <p:sldId id="379" r:id="rId2"/>
    <p:sldId id="368" r:id="rId3"/>
    <p:sldId id="375" r:id="rId4"/>
    <p:sldId id="363" r:id="rId5"/>
    <p:sldId id="376" r:id="rId6"/>
    <p:sldId id="377" r:id="rId7"/>
    <p:sldId id="378" r:id="rId8"/>
    <p:sldId id="380" r:id="rId9"/>
    <p:sldId id="381" r:id="rId10"/>
    <p:sldId id="382" r:id="rId11"/>
    <p:sldId id="383" r:id="rId12"/>
    <p:sldId id="384" r:id="rId13"/>
    <p:sldId id="385" r:id="rId14"/>
    <p:sldId id="394" r:id="rId15"/>
    <p:sldId id="387" r:id="rId16"/>
    <p:sldId id="388" r:id="rId17"/>
    <p:sldId id="389" r:id="rId18"/>
    <p:sldId id="390" r:id="rId19"/>
    <p:sldId id="391" r:id="rId20"/>
    <p:sldId id="392" r:id="rId21"/>
    <p:sldId id="400" r:id="rId22"/>
    <p:sldId id="395" r:id="rId23"/>
    <p:sldId id="396" r:id="rId24"/>
    <p:sldId id="397" r:id="rId25"/>
    <p:sldId id="399" r:id="rId26"/>
    <p:sldId id="401" r:id="rId27"/>
    <p:sldId id="408" r:id="rId28"/>
    <p:sldId id="403" r:id="rId29"/>
    <p:sldId id="404" r:id="rId30"/>
    <p:sldId id="407" r:id="rId31"/>
    <p:sldId id="406" r:id="rId32"/>
    <p:sldId id="418" r:id="rId33"/>
    <p:sldId id="410" r:id="rId34"/>
    <p:sldId id="411" r:id="rId35"/>
    <p:sldId id="413" r:id="rId36"/>
    <p:sldId id="415" r:id="rId37"/>
    <p:sldId id="417" r:id="rId38"/>
    <p:sldId id="427" r:id="rId39"/>
    <p:sldId id="428" r:id="rId40"/>
    <p:sldId id="429" r:id="rId41"/>
    <p:sldId id="430" r:id="rId42"/>
    <p:sldId id="431" r:id="rId43"/>
    <p:sldId id="432" r:id="rId44"/>
    <p:sldId id="425" r:id="rId45"/>
    <p:sldId id="420" r:id="rId46"/>
    <p:sldId id="421" r:id="rId47"/>
    <p:sldId id="422" r:id="rId48"/>
    <p:sldId id="423" r:id="rId49"/>
    <p:sldId id="424" r:id="rId50"/>
    <p:sldId id="426" r:id="rId51"/>
    <p:sldId id="433" r:id="rId52"/>
    <p:sldId id="434" r:id="rId53"/>
    <p:sldId id="435" r:id="rId54"/>
    <p:sldId id="439" r:id="rId5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52C"/>
    <a:srgbClr val="45B97C"/>
    <a:srgbClr val="00B050"/>
    <a:srgbClr val="FF00FF"/>
    <a:srgbClr val="90C36D"/>
    <a:srgbClr val="454F5E"/>
    <a:srgbClr val="2E2183"/>
    <a:srgbClr val="002060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1" autoAdjust="0"/>
    <p:restoredTop sz="86421" autoAdjust="0"/>
  </p:normalViewPr>
  <p:slideViewPr>
    <p:cSldViewPr>
      <p:cViewPr varScale="1">
        <p:scale>
          <a:sx n="97" d="100"/>
          <a:sy n="97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План на 2022 г.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Производительность труда и </c:v>
                </c:pt>
                <c:pt idx="1">
                  <c:v>Цифровая экономика</c:v>
                </c:pt>
                <c:pt idx="2">
                  <c:v>Международная </c:v>
                </c:pt>
                <c:pt idx="3">
                  <c:v>Культура</c:v>
                </c:pt>
                <c:pt idx="4">
                  <c:v>Малое и среднее предпринимательство</c:v>
                </c:pt>
                <c:pt idx="5">
                  <c:v>Туризм и индустрия гостеприимства</c:v>
                </c:pt>
                <c:pt idx="6">
                  <c:v>Образование</c:v>
                </c:pt>
                <c:pt idx="7">
                  <c:v>Здравоохранение</c:v>
                </c:pt>
                <c:pt idx="8">
                  <c:v>Экология</c:v>
                </c:pt>
                <c:pt idx="9">
                  <c:v>Демография</c:v>
                </c:pt>
                <c:pt idx="10">
                  <c:v>Жилье и городская среда</c:v>
                </c:pt>
                <c:pt idx="11">
                  <c:v>Безопасные качественные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37.380199999999995</c:v>
                </c:pt>
                <c:pt idx="1">
                  <c:v>56.493900000000004</c:v>
                </c:pt>
                <c:pt idx="2">
                  <c:v>59.140160000000002</c:v>
                </c:pt>
                <c:pt idx="3">
                  <c:v>354.87049999999999</c:v>
                </c:pt>
                <c:pt idx="4">
                  <c:v>435.60359999999997</c:v>
                </c:pt>
                <c:pt idx="5">
                  <c:v>640.57940000000008</c:v>
                </c:pt>
                <c:pt idx="6">
                  <c:v>3072.0166400000003</c:v>
                </c:pt>
                <c:pt idx="7">
                  <c:v>3790.4649199999999</c:v>
                </c:pt>
                <c:pt idx="8">
                  <c:v>4037.7786000000001</c:v>
                </c:pt>
                <c:pt idx="9">
                  <c:v>7618.8222999999998</c:v>
                </c:pt>
                <c:pt idx="10">
                  <c:v>11039.613799999999</c:v>
                </c:pt>
                <c:pt idx="11">
                  <c:v>11752.315699999999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2581912"/>
        <c:axId val="502577992"/>
      </c:barChart>
      <c:catAx>
        <c:axId val="502581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577992"/>
        <c:crosses val="autoZero"/>
        <c:auto val="1"/>
        <c:lblAlgn val="ctr"/>
        <c:lblOffset val="10"/>
        <c:tickLblSkip val="1"/>
        <c:noMultiLvlLbl val="0"/>
      </c:catAx>
      <c:valAx>
        <c:axId val="502577992"/>
        <c:scaling>
          <c:orientation val="minMax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50258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07601007295488"/>
          <c:y val="0.24221382809317482"/>
          <c:w val="0.53692325114633976"/>
          <c:h val="0.15159278598674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80784489140402"/>
          <c:y val="0.10321103580227134"/>
          <c:w val="0.47549709373578952"/>
          <c:h val="0.89187415296904904"/>
        </c:manualLayout>
      </c:layout>
      <c:pi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C7-944C-BDF2-293607FBF4A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C7-944C-BDF2-293607FBF4AC}"/>
              </c:ext>
            </c:extLst>
          </c:dPt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ФБ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11.6</c:v>
                </c:pt>
                <c:pt idx="1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C7-944C-BDF2-293607FBF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4-8E49-99B3-098496766A04}"/>
              </c:ext>
            </c:extLst>
          </c:dPt>
          <c:dPt>
            <c:idx val="1"/>
            <c:bubble3D val="0"/>
            <c:spPr>
              <a:solidFill>
                <a:srgbClr val="2E218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33-BC41-B710-CB7D94C26B0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33-BC41-B710-CB7D94C26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2FD28C4-8FEE-4820-AC3F-5AC06CBED421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7612"/>
            <a:ext cx="5438775" cy="3907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5F1A1B9-6B0E-4161-811A-26EE9466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1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9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8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2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0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1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6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9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18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7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5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92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9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69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36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5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62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0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9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7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1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4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3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0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5" b="0" i="0">
                <a:solidFill>
                  <a:srgbClr val="4140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4649" y="6362249"/>
            <a:ext cx="2922022" cy="3420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6566" y="6362249"/>
            <a:ext cx="2100203" cy="34205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74549" y="6362249"/>
            <a:ext cx="2100203" cy="3420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71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BD66-29E5-4727-B20C-899B1133C5E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176" y="2455724"/>
            <a:ext cx="8571442" cy="1897553"/>
          </a:xfrm>
          <a:prstGeom prst="rect">
            <a:avLst/>
          </a:prstGeom>
        </p:spPr>
        <p:txBody>
          <a:bodyPr vert="horz" wrap="square" lIns="0" tIns="7221" rIns="0" bIns="0" rtlCol="0">
            <a:spAutoFit/>
          </a:bodyPr>
          <a:lstStyle/>
          <a:p>
            <a:pPr marL="5777" algn="ctr">
              <a:spcBef>
                <a:spcPts val="57"/>
              </a:spcBef>
            </a:pPr>
            <a:endParaRPr lang="ru-RU" sz="1400" b="1" spc="93" dirty="0">
              <a:solidFill>
                <a:srgbClr val="002060"/>
              </a:solidFill>
              <a:latin typeface="Trebuchet MS"/>
              <a:ea typeface="+mj-ea"/>
              <a:cs typeface="Trebuchet MS"/>
            </a:endParaRPr>
          </a:p>
          <a:p>
            <a:pPr marL="5777" algn="ctr">
              <a:spcBef>
                <a:spcPts val="57"/>
              </a:spcBef>
            </a:pPr>
            <a:r>
              <a:rPr lang="ru-RU" sz="3600" b="1" spc="93" dirty="0" smtClean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РЕАЛИЗАЦИЯ </a:t>
            </a:r>
            <a:r>
              <a:rPr lang="ru-RU" sz="3600" b="1" spc="93" dirty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МЕРОПРИЯТИЙ НАЦИОНАЛЬНЫХ ПРОЕКТОВ </a:t>
            </a:r>
            <a:r>
              <a:rPr lang="ru-RU" sz="3600" b="1" spc="93" dirty="0" smtClean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НА </a:t>
            </a:r>
            <a:r>
              <a:rPr lang="ru-RU" sz="3600" b="1" spc="93" dirty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ТЕРРИТОРИИ ИРКУТСКОЙ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3619" y="5733256"/>
            <a:ext cx="4713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63619" y="5877925"/>
            <a:ext cx="4570556" cy="316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77" algn="ctr">
              <a:spcBef>
                <a:spcPts val="57"/>
              </a:spcBef>
            </a:pPr>
            <a:r>
              <a:rPr lang="en-US" sz="1455" b="1" spc="-91" dirty="0" smtClean="0">
                <a:solidFill>
                  <a:srgbClr val="002060"/>
                </a:solidFill>
                <a:latin typeface="Trebuchet MS"/>
              </a:rPr>
              <a:t>1</a:t>
            </a:r>
            <a:r>
              <a:rPr lang="ru-RU" sz="1455" b="1" spc="-91" dirty="0" smtClean="0">
                <a:solidFill>
                  <a:srgbClr val="002060"/>
                </a:solidFill>
                <a:latin typeface="Trebuchet MS"/>
              </a:rPr>
              <a:t>9 октября 2022 года</a:t>
            </a:r>
            <a:endParaRPr lang="ru-RU" sz="1455" spc="-9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397"/>
            <a:ext cx="2121412" cy="1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230094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-27384"/>
            <a:ext cx="1126268" cy="1126268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86813" y="1278790"/>
            <a:ext cx="8512598" cy="1541455"/>
            <a:chOff x="387350" y="1269227"/>
            <a:chExt cx="8524421" cy="154359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87350" y="1269227"/>
              <a:ext cx="8524421" cy="1543596"/>
              <a:chOff x="387350" y="1116827"/>
              <a:chExt cx="8524421" cy="154359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87350" y="1116827"/>
                <a:ext cx="3276600" cy="1144888"/>
                <a:chOff x="234950" y="1122184"/>
                <a:chExt cx="3276600" cy="1144888"/>
              </a:xfrm>
            </p:grpSpPr>
            <p:sp>
              <p:nvSpPr>
                <p:cNvPr id="10" name="object 16"/>
                <p:cNvSpPr txBox="1"/>
                <p:nvPr/>
              </p:nvSpPr>
              <p:spPr>
                <a:xfrm>
                  <a:off x="344042" y="1122184"/>
                  <a:ext cx="2971800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7"/>
                <p:cNvSpPr txBox="1"/>
                <p:nvPr/>
              </p:nvSpPr>
              <p:spPr>
                <a:xfrm>
                  <a:off x="234950" y="1615167"/>
                  <a:ext cx="3276600" cy="651905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Приобретение жилых помещений и возмещение за изымаемые жилые помещения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4349749" y="1267460"/>
                <a:ext cx="1917393" cy="1094245"/>
                <a:chOff x="3646895" y="1523289"/>
                <a:chExt cx="1917393" cy="109424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3646896" y="1523289"/>
                  <a:ext cx="1917392" cy="408445"/>
                  <a:chOff x="3646896" y="1523289"/>
                  <a:chExt cx="1917392" cy="408445"/>
                </a:xfrm>
              </p:grpSpPr>
              <p:sp>
                <p:nvSpPr>
                  <p:cNvPr id="12" name="object 22"/>
                  <p:cNvSpPr txBox="1"/>
                  <p:nvPr/>
                </p:nvSpPr>
                <p:spPr>
                  <a:xfrm>
                    <a:off x="3646896" y="1523289"/>
                    <a:ext cx="63525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116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" name="object 24"/>
                  <p:cNvSpPr txBox="1"/>
                  <p:nvPr/>
                </p:nvSpPr>
                <p:spPr>
                  <a:xfrm>
                    <a:off x="4192688" y="1658615"/>
                    <a:ext cx="13716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жилых помещений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3646896" y="1867459"/>
                  <a:ext cx="1388654" cy="417830"/>
                  <a:chOff x="3646896" y="1867459"/>
                  <a:chExt cx="1388654" cy="417830"/>
                </a:xfrm>
              </p:grpSpPr>
              <p:sp>
                <p:nvSpPr>
                  <p:cNvPr id="16" name="object 22"/>
                  <p:cNvSpPr txBox="1"/>
                  <p:nvPr/>
                </p:nvSpPr>
                <p:spPr>
                  <a:xfrm>
                    <a:off x="3646896" y="1867459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340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" name="object 24"/>
                  <p:cNvSpPr txBox="1"/>
                  <p:nvPr/>
                </p:nvSpPr>
                <p:spPr>
                  <a:xfrm>
                    <a:off x="4210050" y="2011045"/>
                    <a:ext cx="825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человек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3646895" y="2209089"/>
                  <a:ext cx="1524001" cy="408445"/>
                  <a:chOff x="3646895" y="2209089"/>
                  <a:chExt cx="1524001" cy="408445"/>
                </a:xfrm>
              </p:grpSpPr>
              <p:sp>
                <p:nvSpPr>
                  <p:cNvPr id="18" name="object 22"/>
                  <p:cNvSpPr txBox="1"/>
                  <p:nvPr/>
                </p:nvSpPr>
                <p:spPr>
                  <a:xfrm>
                    <a:off x="3646895" y="2209089"/>
                    <a:ext cx="1183525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6 111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" name="object 24"/>
                  <p:cNvSpPr txBox="1"/>
                  <p:nvPr/>
                </p:nvSpPr>
                <p:spPr>
                  <a:xfrm>
                    <a:off x="4485096" y="2352675"/>
                    <a:ext cx="6858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 м.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21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5" name="object 22"/>
              <p:cNvSpPr txBox="1"/>
              <p:nvPr/>
            </p:nvSpPr>
            <p:spPr>
              <a:xfrm>
                <a:off x="513858" y="2251978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573,3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>
              <a:xfrm>
                <a:off x="1329871" y="2276475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(Фонд ЖКХ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547,3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22 МБ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>
            <a:xfrm>
              <a:off x="6813616" y="2135102"/>
              <a:ext cx="16509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заключение контрактов не требуется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20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86813" y="3068960"/>
            <a:ext cx="8512598" cy="1310228"/>
            <a:chOff x="387350" y="1148551"/>
            <a:chExt cx="8524421" cy="131204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50" y="1148551"/>
              <a:ext cx="3276600" cy="907979"/>
              <a:chOff x="234950" y="1153908"/>
              <a:chExt cx="3276600" cy="907979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153908"/>
                <a:ext cx="3091308" cy="47384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50" y="1615167"/>
                <a:ext cx="3276600" cy="4467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Благоустройство общественных и дворовых территорий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103370" y="1386425"/>
              <a:ext cx="2213247" cy="785533"/>
              <a:chOff x="3400516" y="1642254"/>
              <a:chExt cx="2213247" cy="785533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3401242" y="1642254"/>
                <a:ext cx="2212521" cy="417830"/>
                <a:chOff x="3401242" y="1642254"/>
                <a:chExt cx="2212521" cy="417830"/>
              </a:xfrm>
            </p:grpSpPr>
            <p:sp>
              <p:nvSpPr>
                <p:cNvPr id="43" name="object 22"/>
                <p:cNvSpPr txBox="1"/>
                <p:nvPr/>
              </p:nvSpPr>
              <p:spPr>
                <a:xfrm>
                  <a:off x="3401242" y="1642254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1</a:t>
                  </a:r>
                  <a:r>
                    <a:rPr lang="ru-RU" sz="2546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3723096" y="1801042"/>
                  <a:ext cx="1890667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общественное пространство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3400516" y="2009957"/>
                <a:ext cx="1830745" cy="417830"/>
                <a:chOff x="3400516" y="2009957"/>
                <a:chExt cx="1830745" cy="417830"/>
              </a:xfrm>
            </p:grpSpPr>
            <p:sp>
              <p:nvSpPr>
                <p:cNvPr id="41" name="object 22"/>
                <p:cNvSpPr txBox="1"/>
                <p:nvPr/>
              </p:nvSpPr>
              <p:spPr>
                <a:xfrm>
                  <a:off x="3400516" y="2009957"/>
                  <a:ext cx="932180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12</a:t>
                  </a:r>
                  <a:endParaRPr sz="2546" b="1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object 24"/>
                <p:cNvSpPr txBox="1"/>
                <p:nvPr/>
              </p:nvSpPr>
              <p:spPr>
                <a:xfrm>
                  <a:off x="3813215" y="2142426"/>
                  <a:ext cx="1418046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дворовых территорий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6562271" y="1393799"/>
              <a:ext cx="2349500" cy="569309"/>
              <a:chOff x="5996214" y="1500094"/>
              <a:chExt cx="2349500" cy="569309"/>
            </a:xfrm>
          </p:grpSpPr>
          <p:sp>
            <p:nvSpPr>
              <p:cNvPr id="34" name="object 24"/>
              <p:cNvSpPr txBox="1"/>
              <p:nvPr/>
            </p:nvSpPr>
            <p:spPr>
              <a:xfrm>
                <a:off x="5996214" y="1500094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Работы завершены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996214" y="1660958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15.10.2022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2"/>
            <p:cNvSpPr txBox="1"/>
            <p:nvPr/>
          </p:nvSpPr>
          <p:spPr>
            <a:xfrm>
              <a:off x="513858" y="205215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40,73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367979" y="207959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31,74 ОБ 8,09 МБ 0,9)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52" name="object 2"/>
          <p:cNvSpPr txBox="1">
            <a:spLocks/>
          </p:cNvSpPr>
          <p:nvPr/>
        </p:nvSpPr>
        <p:spPr>
          <a:xfrm>
            <a:off x="1648763" y="4640946"/>
            <a:ext cx="6759605" cy="396886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проект «Экология»</a:t>
            </a:r>
            <a:endParaRPr lang="ru-RU" sz="3245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395536" y="5215116"/>
            <a:ext cx="5530350" cy="1310228"/>
            <a:chOff x="387350" y="1148551"/>
            <a:chExt cx="5538031" cy="1312048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387350" y="1148551"/>
              <a:ext cx="5538031" cy="908549"/>
              <a:chOff x="234950" y="1153908"/>
              <a:chExt cx="5538031" cy="908549"/>
            </a:xfrm>
          </p:grpSpPr>
          <p:sp>
            <p:nvSpPr>
              <p:cNvPr id="69" name="object 16"/>
              <p:cNvSpPr txBox="1"/>
              <p:nvPr/>
            </p:nvSpPr>
            <p:spPr>
              <a:xfrm>
                <a:off x="234950" y="1153908"/>
                <a:ext cx="4539109" cy="320130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«Комплексная система обращения с твердыми коммунальными отходами»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90C36D"/>
                    </a:solidFill>
                    <a:latin typeface="Calibri"/>
                    <a:cs typeface="Calibri"/>
                  </a:rPr>
                  <a:t>Министерство </a:t>
                </a:r>
                <a:r>
                  <a:rPr lang="ru-RU" sz="999" spc="10" dirty="0" smtClean="0">
                    <a:solidFill>
                      <a:srgbClr val="90C36D"/>
                    </a:solidFill>
                    <a:latin typeface="Calibri"/>
                    <a:cs typeface="Calibri"/>
                  </a:rPr>
                  <a:t>природных ресурсов и экологии Иркутской области</a:t>
                </a:r>
                <a:endParaRPr sz="999" dirty="0">
                  <a:solidFill>
                    <a:srgbClr val="90C36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0" name="object 17"/>
              <p:cNvSpPr txBox="1"/>
              <p:nvPr/>
            </p:nvSpPr>
            <p:spPr>
              <a:xfrm>
                <a:off x="234950" y="1615167"/>
                <a:ext cx="5538031" cy="447290"/>
              </a:xfrm>
              <a:prstGeom prst="rect">
                <a:avLst/>
              </a:prstGeom>
              <a:solidFill>
                <a:srgbClr val="90C36D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Осуществление закупки контейнеров для раздельного накопления твердых коммунальных отходов 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67" name="object 22"/>
            <p:cNvSpPr txBox="1"/>
            <p:nvPr/>
          </p:nvSpPr>
          <p:spPr>
            <a:xfrm>
              <a:off x="4104096" y="1386425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59" name="object 22"/>
            <p:cNvSpPr txBox="1"/>
            <p:nvPr/>
          </p:nvSpPr>
          <p:spPr>
            <a:xfrm>
              <a:off x="513858" y="205215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90C36D"/>
                  </a:solidFill>
                  <a:latin typeface="Arial"/>
                  <a:cs typeface="Arial"/>
                </a:rPr>
                <a:t>12,47</a:t>
              </a:r>
              <a:endParaRPr sz="2546" dirty="0">
                <a:solidFill>
                  <a:srgbClr val="90C36D"/>
                </a:solidFill>
                <a:latin typeface="Arial"/>
                <a:cs typeface="Arial"/>
              </a:endParaRPr>
            </a:p>
          </p:txBody>
        </p:sp>
        <p:sp>
          <p:nvSpPr>
            <p:cNvPr id="60" name="object 24"/>
            <p:cNvSpPr txBox="1"/>
            <p:nvPr/>
          </p:nvSpPr>
          <p:spPr>
            <a:xfrm>
              <a:off x="1367979" y="207959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11,93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0,50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0,05)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71" name="object 24"/>
          <p:cNvSpPr txBox="1"/>
          <p:nvPr/>
        </p:nvSpPr>
        <p:spPr>
          <a:xfrm>
            <a:off x="6516216" y="5515507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6516216" y="5676148"/>
            <a:ext cx="2346241" cy="40787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90C36D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90C36D"/>
              </a:solidFill>
              <a:latin typeface="Arial"/>
              <a:cs typeface="Arial"/>
            </a:endParaRPr>
          </a:p>
        </p:txBody>
      </p:sp>
      <p:sp>
        <p:nvSpPr>
          <p:cNvPr id="73" name="object 24"/>
          <p:cNvSpPr txBox="1"/>
          <p:nvPr/>
        </p:nvSpPr>
        <p:spPr>
          <a:xfrm>
            <a:off x="6767212" y="6084026"/>
            <a:ext cx="1943610" cy="36931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заключено соглашение с МО 18.10.2022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7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5B9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82043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9" y="4466962"/>
            <a:ext cx="887774" cy="7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16632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7" name="Группа 6"/>
          <p:cNvGrpSpPr/>
          <p:nvPr/>
        </p:nvGrpSpPr>
        <p:grpSpPr>
          <a:xfrm>
            <a:off x="386812" y="990384"/>
            <a:ext cx="8497909" cy="1762408"/>
            <a:chOff x="387349" y="1423116"/>
            <a:chExt cx="8509712" cy="158464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87349" y="1423116"/>
              <a:ext cx="8509712" cy="1584645"/>
              <a:chOff x="387349" y="1270716"/>
              <a:chExt cx="8509712" cy="1584645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87349" y="1270716"/>
                <a:ext cx="4419601" cy="1295431"/>
                <a:chOff x="234949" y="1276073"/>
                <a:chExt cx="4419601" cy="1295431"/>
              </a:xfrm>
            </p:grpSpPr>
            <p:sp>
              <p:nvSpPr>
                <p:cNvPr id="10" name="object 16"/>
                <p:cNvSpPr txBox="1"/>
                <p:nvPr/>
              </p:nvSpPr>
              <p:spPr>
                <a:xfrm>
                  <a:off x="344042" y="1276073"/>
                  <a:ext cx="2971800" cy="28705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«Цифровая образовательная среда»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образования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7"/>
                <p:cNvSpPr txBox="1"/>
                <p:nvPr/>
              </p:nvSpPr>
              <p:spPr>
                <a:xfrm>
                  <a:off x="234949" y="1615167"/>
                  <a:ext cx="4419601" cy="956337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 комплектов оборудования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в МБОУ «СОШ №16»,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МБОУ «Гимназия № 9»,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МБОУ «Гимназия № 1»,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МБОУ «СОШ № 13»</a:t>
                  </a:r>
                  <a:endParaRPr lang="ru-RU" sz="1598" dirty="0">
                    <a:cs typeface="Calibri"/>
                  </a:endParaRPr>
                </a:p>
              </p:txBody>
            </p:sp>
          </p:grpSp>
          <p:sp>
            <p:nvSpPr>
              <p:cNvPr id="21" name="object 24"/>
              <p:cNvSpPr txBox="1"/>
              <p:nvPr/>
            </p:nvSpPr>
            <p:spPr>
              <a:xfrm>
                <a:off x="6547561" y="1650504"/>
                <a:ext cx="2349500" cy="3320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Мероприятие реализовано частично</a:t>
                </a:r>
                <a:r>
                  <a:rPr lang="ru-RU" sz="114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, идет доп. поставка МФУ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25" name="object 22"/>
              <p:cNvSpPr txBox="1"/>
              <p:nvPr/>
            </p:nvSpPr>
            <p:spPr>
              <a:xfrm>
                <a:off x="472085" y="2489198"/>
                <a:ext cx="1001323" cy="36616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7,29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>
              <a:xfrm>
                <a:off x="1145466" y="2528493"/>
                <a:ext cx="2257879" cy="30185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7 ОБ 0,29)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>
            <a:xfrm>
              <a:off x="6813616" y="2440564"/>
              <a:ext cx="1422334" cy="173006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20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457962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42778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386812" y="3103907"/>
            <a:ext cx="8512599" cy="1266430"/>
            <a:chOff x="387350" y="3555151"/>
            <a:chExt cx="8524422" cy="101196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87350" y="3555151"/>
              <a:ext cx="8524421" cy="1011963"/>
              <a:chOff x="387350" y="1453275"/>
              <a:chExt cx="8524421" cy="1011963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387350" y="1453275"/>
                <a:ext cx="5732054" cy="640206"/>
                <a:chOff x="234950" y="1458632"/>
                <a:chExt cx="5732054" cy="640206"/>
              </a:xfrm>
            </p:grpSpPr>
            <p:sp>
              <p:nvSpPr>
                <p:cNvPr id="60" name="object 16"/>
                <p:cNvSpPr txBox="1"/>
                <p:nvPr/>
              </p:nvSpPr>
              <p:spPr>
                <a:xfrm>
                  <a:off x="344041" y="1458632"/>
                  <a:ext cx="3624709" cy="255314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«Патриотическое воспитание граждан»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по молодежной политике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" name="object 17"/>
                <p:cNvSpPr txBox="1"/>
                <p:nvPr/>
              </p:nvSpPr>
              <p:spPr>
                <a:xfrm>
                  <a:off x="234950" y="1740122"/>
                  <a:ext cx="5732054" cy="358716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Проведение мероприятий по патриотическому воспитанию молодежи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6547563" y="1622399"/>
                <a:ext cx="2364208" cy="370352"/>
                <a:chOff x="5981506" y="1728694"/>
                <a:chExt cx="2364208" cy="370352"/>
              </a:xfrm>
            </p:grpSpPr>
            <p:sp>
              <p:nvSpPr>
                <p:cNvPr id="58" name="object 24"/>
                <p:cNvSpPr txBox="1"/>
                <p:nvPr/>
              </p:nvSpPr>
              <p:spPr>
                <a:xfrm>
                  <a:off x="5996214" y="1728694"/>
                  <a:ext cx="2349500" cy="15375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9" name="object 22"/>
                <p:cNvSpPr txBox="1"/>
                <p:nvPr/>
              </p:nvSpPr>
              <p:spPr>
                <a:xfrm>
                  <a:off x="5981506" y="1840321"/>
                  <a:ext cx="2349500" cy="25872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000" b="1" spc="-25" dirty="0" smtClean="0">
                      <a:solidFill>
                        <a:srgbClr val="64BDE1"/>
                      </a:solidFill>
                      <a:latin typeface="Arial"/>
                      <a:cs typeface="Arial"/>
                    </a:rPr>
                    <a:t>в течение года</a:t>
                  </a:r>
                  <a:endParaRPr sz="2000" dirty="0">
                    <a:solidFill>
                      <a:srgbClr val="64BDE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6" name="object 22"/>
              <p:cNvSpPr txBox="1"/>
              <p:nvPr/>
            </p:nvSpPr>
            <p:spPr>
              <a:xfrm>
                <a:off x="513858" y="2139315"/>
                <a:ext cx="1001323" cy="32592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0,154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object 24"/>
              <p:cNvSpPr txBox="1"/>
              <p:nvPr/>
            </p:nvSpPr>
            <p:spPr>
              <a:xfrm>
                <a:off x="1362945" y="2150114"/>
                <a:ext cx="2257879" cy="26825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1,75 ОБ 0,07)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24"/>
            <p:cNvSpPr txBox="1"/>
            <p:nvPr/>
          </p:nvSpPr>
          <p:spPr>
            <a:xfrm>
              <a:off x="6813617" y="4110041"/>
              <a:ext cx="2098155" cy="15375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5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21" y="4123043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2472" y="1305644"/>
            <a:ext cx="546186" cy="484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6" b="1" dirty="0">
                <a:solidFill>
                  <a:srgbClr val="64BDE1"/>
                </a:solidFill>
                <a:latin typeface="Arial"/>
                <a:cs typeface="Arial"/>
              </a:rPr>
              <a:t>84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259" y="1476954"/>
            <a:ext cx="736657" cy="295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37" y="1826548"/>
            <a:ext cx="480958" cy="31657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100890" y="1668342"/>
            <a:ext cx="365299" cy="484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6" b="1" dirty="0">
                <a:solidFill>
                  <a:srgbClr val="64BDE1"/>
                </a:solidFill>
                <a:latin typeface="Arial"/>
                <a:cs typeface="Arial"/>
              </a:rPr>
              <a:t>1</a:t>
            </a:r>
          </a:p>
        </p:txBody>
      </p:sp>
      <p:pic>
        <p:nvPicPr>
          <p:cNvPr id="35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7" y="4684711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144215" y="4599739"/>
            <a:ext cx="6018931" cy="4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2996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2996" kern="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79512" y="5182013"/>
            <a:ext cx="8705352" cy="1487347"/>
            <a:chOff x="179761" y="465124"/>
            <a:chExt cx="8717442" cy="148941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68951" y="465124"/>
              <a:ext cx="4153370" cy="1087758"/>
              <a:chOff x="316551" y="470481"/>
              <a:chExt cx="4153370" cy="1087758"/>
            </a:xfrm>
          </p:grpSpPr>
          <p:sp>
            <p:nvSpPr>
              <p:cNvPr id="44" name="object 16"/>
              <p:cNvSpPr txBox="1"/>
              <p:nvPr/>
            </p:nvSpPr>
            <p:spPr>
              <a:xfrm>
                <a:off x="993403" y="470481"/>
                <a:ext cx="347651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«Культурная среда»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Министерство культуры </a:t>
                </a:r>
                <a:r>
                  <a:rPr lang="ru-RU" sz="999" spc="10" dirty="0" smtClean="0">
                    <a:solidFill>
                      <a:srgbClr val="7C6EB0"/>
                    </a:solidFill>
                    <a:latin typeface="Calibri"/>
                    <a:cs typeface="Calibri"/>
                  </a:rPr>
                  <a:t>Иркутской </a:t>
                </a:r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области</a:t>
                </a:r>
                <a:endParaRPr sz="999" dirty="0">
                  <a:solidFill>
                    <a:srgbClr val="7C6EB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object 17"/>
              <p:cNvSpPr txBox="1"/>
              <p:nvPr/>
            </p:nvSpPr>
            <p:spPr>
              <a:xfrm>
                <a:off x="316551" y="906334"/>
                <a:ext cx="3575999" cy="651905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Техническое оснащение МБУК "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Усольский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историко-краеведческий музей"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477579" y="798148"/>
              <a:ext cx="2419624" cy="742378"/>
              <a:chOff x="5911522" y="904443"/>
              <a:chExt cx="2419624" cy="742378"/>
            </a:xfrm>
          </p:grpSpPr>
          <p:sp>
            <p:nvSpPr>
              <p:cNvPr id="42" name="object 24"/>
              <p:cNvSpPr txBox="1"/>
              <p:nvPr/>
            </p:nvSpPr>
            <p:spPr>
              <a:xfrm>
                <a:off x="5911522" y="904443"/>
                <a:ext cx="2349500" cy="36982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Торжественное открытие состоялось 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43" name="object 22"/>
              <p:cNvSpPr txBox="1"/>
              <p:nvPr/>
            </p:nvSpPr>
            <p:spPr>
              <a:xfrm>
                <a:off x="5981646" y="1261459"/>
                <a:ext cx="2349500" cy="385362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397" b="1" spc="-25" dirty="0" smtClean="0">
                    <a:solidFill>
                      <a:srgbClr val="7C6EB0"/>
                    </a:solidFill>
                    <a:latin typeface="Arial"/>
                    <a:cs typeface="Arial"/>
                  </a:rPr>
                  <a:t>30.08.2022</a:t>
                </a:r>
                <a:endParaRPr sz="2397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0" name="object 22"/>
            <p:cNvSpPr txBox="1"/>
            <p:nvPr/>
          </p:nvSpPr>
          <p:spPr>
            <a:xfrm>
              <a:off x="179761" y="1546092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7C6EB0"/>
                  </a:solidFill>
                  <a:latin typeface="Arial"/>
                  <a:cs typeface="Arial"/>
                </a:rPr>
                <a:t>   </a:t>
              </a:r>
              <a:r>
                <a:rPr lang="ru-RU" sz="2546" b="1" spc="-25" dirty="0" smtClean="0">
                  <a:solidFill>
                    <a:srgbClr val="7C6EB0"/>
                  </a:solidFill>
                  <a:latin typeface="Arial"/>
                  <a:cs typeface="Arial"/>
                </a:rPr>
                <a:t>7,09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4"/>
            <p:cNvSpPr txBox="1"/>
            <p:nvPr/>
          </p:nvSpPr>
          <p:spPr>
            <a:xfrm>
              <a:off x="1097069" y="160547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6,07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0,32 МБ 0,70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301791" y="5529701"/>
            <a:ext cx="1891562" cy="101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999" spc="10" dirty="0">
                <a:solidFill>
                  <a:srgbClr val="404041"/>
                </a:solidFill>
                <a:latin typeface="Calibri"/>
                <a:cs typeface="Calibri"/>
              </a:rPr>
              <a:t>Приобретение компьютеров, ноутбуков, интерактивного, демонстрационного, музыкального оборудования, мебели, приобретение программного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3620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1663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92726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52271" y="2461064"/>
            <a:ext cx="8723727" cy="1183960"/>
            <a:chOff x="352760" y="1423116"/>
            <a:chExt cx="8735843" cy="118560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52760" y="1423116"/>
              <a:ext cx="8559011" cy="1185604"/>
              <a:chOff x="352760" y="1270716"/>
              <a:chExt cx="8559011" cy="1185604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52760" y="1270716"/>
                <a:ext cx="5732055" cy="786757"/>
                <a:chOff x="200360" y="1276073"/>
                <a:chExt cx="5732055" cy="786757"/>
              </a:xfrm>
            </p:grpSpPr>
            <p:sp>
              <p:nvSpPr>
                <p:cNvPr id="10" name="object 16"/>
                <p:cNvSpPr txBox="1"/>
                <p:nvPr/>
              </p:nvSpPr>
              <p:spPr>
                <a:xfrm>
                  <a:off x="344042" y="1276073"/>
                  <a:ext cx="40057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«Модернизация первичного звена здравоохранения»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D9124A"/>
                      </a:solidFill>
                      <a:latin typeface="Calibri"/>
                      <a:cs typeface="Calibri"/>
                    </a:rPr>
                    <a:t>Министерство здравоохранения Иркутской области</a:t>
                  </a:r>
                  <a:endParaRPr sz="999" dirty="0">
                    <a:solidFill>
                      <a:srgbClr val="D9124A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7"/>
                <p:cNvSpPr txBox="1"/>
                <p:nvPr/>
              </p:nvSpPr>
              <p:spPr>
                <a:xfrm>
                  <a:off x="200360" y="1616110"/>
                  <a:ext cx="5732055" cy="446720"/>
                </a:xfrm>
                <a:prstGeom prst="rect">
                  <a:avLst/>
                </a:prstGeom>
                <a:solidFill>
                  <a:srgbClr val="D9124A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Комплексный капремонт ОГБУЗ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Усольская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городская больница</a:t>
                  </a:r>
                  <a:endPara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6562271" y="1382514"/>
                <a:ext cx="2349500" cy="544847"/>
                <a:chOff x="5996214" y="1488809"/>
                <a:chExt cx="2349500" cy="544847"/>
              </a:xfrm>
            </p:grpSpPr>
            <p:sp>
              <p:nvSpPr>
                <p:cNvPr id="21" name="object 24"/>
                <p:cNvSpPr txBox="1"/>
                <p:nvPr/>
              </p:nvSpPr>
              <p:spPr>
                <a:xfrm>
                  <a:off x="5996214" y="1488809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object 22"/>
                <p:cNvSpPr txBox="1"/>
                <p:nvPr/>
              </p:nvSpPr>
              <p:spPr>
                <a:xfrm>
                  <a:off x="5996214" y="1625211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5" name="object 22"/>
              <p:cNvSpPr txBox="1"/>
              <p:nvPr/>
            </p:nvSpPr>
            <p:spPr>
              <a:xfrm>
                <a:off x="513858" y="204787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31,37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>
              <a:xfrm>
                <a:off x="1329870" y="2090743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29,74 ОБ 1,64)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>
            <a:xfrm>
              <a:off x="6828069" y="2108916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 dirty="0">
                <a:latin typeface="Arial"/>
                <a:cs typeface="Arial"/>
              </a:endParaRPr>
            </a:p>
          </p:txBody>
        </p:sp>
      </p:grpSp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7</a:t>
            </a:r>
            <a:endParaRPr sz="799" dirty="0">
              <a:latin typeface="Arial"/>
              <a:cs typeface="Arial"/>
            </a:endParaRPr>
          </a:p>
        </p:txBody>
      </p:sp>
      <p:pic>
        <p:nvPicPr>
          <p:cNvPr id="4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70" y="3177242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95536" y="3771180"/>
            <a:ext cx="8752950" cy="1314004"/>
            <a:chOff x="395536" y="4477288"/>
            <a:chExt cx="8752950" cy="131400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95536" y="4477288"/>
              <a:ext cx="8535065" cy="1183960"/>
              <a:chOff x="387349" y="1270716"/>
              <a:chExt cx="8546919" cy="1185604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387349" y="1270716"/>
                <a:ext cx="5732055" cy="788636"/>
                <a:chOff x="234949" y="1276073"/>
                <a:chExt cx="5732055" cy="788636"/>
              </a:xfrm>
            </p:grpSpPr>
            <p:sp>
              <p:nvSpPr>
                <p:cNvPr id="67" name="object 16"/>
                <p:cNvSpPr txBox="1"/>
                <p:nvPr/>
              </p:nvSpPr>
              <p:spPr>
                <a:xfrm>
                  <a:off x="344042" y="1276073"/>
                  <a:ext cx="40057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«Борьба с сердечно-сосудистыми заболеваниями»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D9124A"/>
                      </a:solidFill>
                      <a:latin typeface="Calibri"/>
                      <a:cs typeface="Calibri"/>
                    </a:rPr>
                    <a:t>Министерство здравоохранения Иркутской области</a:t>
                  </a:r>
                  <a:endParaRPr sz="999" dirty="0">
                    <a:solidFill>
                      <a:srgbClr val="D9124A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bject 17"/>
                <p:cNvSpPr txBox="1"/>
                <p:nvPr/>
              </p:nvSpPr>
              <p:spPr>
                <a:xfrm>
                  <a:off x="234949" y="1615167"/>
                  <a:ext cx="5732055" cy="449542"/>
                </a:xfrm>
                <a:prstGeom prst="rect">
                  <a:avLst/>
                </a:prstGeom>
                <a:solidFill>
                  <a:srgbClr val="D9124A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 </a:t>
                  </a:r>
                  <a:r>
                    <a:rPr lang="ru-RU" sz="1598" spc="-5" dirty="0" smtClean="0">
                      <a:solidFill>
                        <a:srgbClr val="FFFFFF"/>
                      </a:solidFill>
                      <a:cs typeface="Calibri"/>
                    </a:rPr>
                    <a:t>14 ед. медицинского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оборудования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для медицинских организаций</a:t>
                  </a:r>
                  <a:endPara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>
                <a:off x="6553535" y="1448868"/>
                <a:ext cx="2380733" cy="870366"/>
                <a:chOff x="5987478" y="1555163"/>
                <a:chExt cx="2380733" cy="870366"/>
              </a:xfrm>
            </p:grpSpPr>
            <p:sp>
              <p:nvSpPr>
                <p:cNvPr id="65" name="object 24"/>
                <p:cNvSpPr txBox="1"/>
                <p:nvPr/>
              </p:nvSpPr>
              <p:spPr>
                <a:xfrm>
                  <a:off x="5987478" y="1555163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b="1" spc="-35" dirty="0" smtClean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Поставлено 12 ед. оборудования</a:t>
                  </a:r>
                  <a:endParaRPr sz="1148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object 22"/>
                <p:cNvSpPr txBox="1"/>
                <p:nvPr/>
              </p:nvSpPr>
              <p:spPr>
                <a:xfrm>
                  <a:off x="6018711" y="2017084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3" name="object 22"/>
              <p:cNvSpPr txBox="1"/>
              <p:nvPr/>
            </p:nvSpPr>
            <p:spPr>
              <a:xfrm>
                <a:off x="513858" y="204787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D9124A"/>
                    </a:solidFill>
                    <a:latin typeface="Arial"/>
                    <a:cs typeface="Arial"/>
                  </a:rPr>
                  <a:t>40,9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4" name="object 24"/>
              <p:cNvSpPr txBox="1"/>
              <p:nvPr/>
            </p:nvSpPr>
            <p:spPr>
              <a:xfrm>
                <a:off x="1515181" y="2079429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40,9)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69" name="object 24"/>
            <p:cNvSpPr txBox="1"/>
            <p:nvPr/>
          </p:nvSpPr>
          <p:spPr>
            <a:xfrm>
              <a:off x="6891087" y="5589240"/>
              <a:ext cx="2257399" cy="19273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7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438" y="5611542"/>
              <a:ext cx="183019" cy="17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bject 24"/>
            <p:cNvSpPr txBox="1"/>
            <p:nvPr/>
          </p:nvSpPr>
          <p:spPr>
            <a:xfrm>
              <a:off x="6580066" y="4955218"/>
              <a:ext cx="2346241" cy="19273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Срок реализации</a:t>
              </a:r>
              <a:endParaRPr sz="1148" dirty="0">
                <a:latin typeface="Arial"/>
                <a:cs typeface="Arial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23528" y="1357461"/>
            <a:ext cx="8547140" cy="991419"/>
            <a:chOff x="352760" y="1270716"/>
            <a:chExt cx="8559011" cy="992796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352760" y="1270716"/>
              <a:ext cx="5732055" cy="992796"/>
              <a:chOff x="200360" y="1276073"/>
              <a:chExt cx="5732055" cy="992796"/>
            </a:xfrm>
          </p:grpSpPr>
          <p:sp>
            <p:nvSpPr>
              <p:cNvPr id="82" name="object 16"/>
              <p:cNvSpPr txBox="1"/>
              <p:nvPr/>
            </p:nvSpPr>
            <p:spPr>
              <a:xfrm>
                <a:off x="344042" y="1276073"/>
                <a:ext cx="40057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«Цифровой контур здравоохранения (ЕГИСЗ)»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3" name="object 17"/>
              <p:cNvSpPr txBox="1"/>
              <p:nvPr/>
            </p:nvSpPr>
            <p:spPr>
              <a:xfrm>
                <a:off x="200360" y="1616110"/>
                <a:ext cx="5732055" cy="652759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600" spc="-5" dirty="0">
                    <a:solidFill>
                      <a:srgbClr val="FFFFFF"/>
                    </a:solidFill>
                    <a:cs typeface="Calibri"/>
                  </a:rPr>
                  <a:t>Закупка </a:t>
                </a:r>
                <a:r>
                  <a:rPr lang="ru-RU" sz="1600" spc="-5" dirty="0" smtClean="0">
                    <a:solidFill>
                      <a:srgbClr val="FFFFFF"/>
                    </a:solidFill>
                    <a:cs typeface="Calibri"/>
                  </a:rPr>
                  <a:t>компьютерного </a:t>
                </a:r>
                <a:r>
                  <a:rPr lang="ru-RU" sz="1600" spc="-5" dirty="0">
                    <a:solidFill>
                      <a:srgbClr val="FFFFFF"/>
                    </a:solidFill>
                    <a:cs typeface="Calibri"/>
                  </a:rPr>
                  <a:t>оборудования и </a:t>
                </a:r>
                <a:r>
                  <a:rPr lang="ru-RU" sz="1600" spc="-5" dirty="0" smtClean="0">
                    <a:solidFill>
                      <a:srgbClr val="FFFFFF"/>
                    </a:solidFill>
                    <a:cs typeface="Calibri"/>
                  </a:rPr>
                  <a:t>программного обеспечения </a:t>
                </a:r>
                <a:r>
                  <a:rPr lang="ru-RU" sz="1600" spc="-5" dirty="0">
                    <a:solidFill>
                      <a:srgbClr val="FFFFFF"/>
                    </a:solidFill>
                    <a:cs typeface="Calibri"/>
                  </a:rPr>
                  <a:t>по модернизации РМИС, </a:t>
                </a:r>
                <a:r>
                  <a:rPr lang="ru-RU" sz="1600" spc="-5" dirty="0" smtClean="0">
                    <a:solidFill>
                      <a:srgbClr val="FFFFFF"/>
                    </a:solidFill>
                    <a:cs typeface="Calibri"/>
                  </a:rPr>
                  <a:t>системы криптографической </a:t>
                </a:r>
                <a:r>
                  <a:rPr lang="ru-RU" sz="1600" spc="-5" dirty="0">
                    <a:solidFill>
                      <a:srgbClr val="FFFFFF"/>
                    </a:solidFill>
                    <a:cs typeface="Calibri"/>
                  </a:rPr>
                  <a:t>защиты информации </a:t>
                </a:r>
                <a:endParaRPr lang="ru-RU" sz="1600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0" name="object 24"/>
            <p:cNvSpPr txBox="1"/>
            <p:nvPr/>
          </p:nvSpPr>
          <p:spPr>
            <a:xfrm>
              <a:off x="6562271" y="1542432"/>
              <a:ext cx="2349500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Срок реализации</a:t>
              </a:r>
              <a:endParaRPr sz="1148" dirty="0">
                <a:latin typeface="Arial"/>
                <a:cs typeface="Arial"/>
              </a:endParaRPr>
            </a:p>
          </p:txBody>
        </p:sp>
      </p:grpSp>
      <p:sp>
        <p:nvSpPr>
          <p:cNvPr id="84" name="object 22"/>
          <p:cNvSpPr txBox="1"/>
          <p:nvPr/>
        </p:nvSpPr>
        <p:spPr>
          <a:xfrm>
            <a:off x="6494284" y="1796985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9124A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D9124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0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62" name="Группа 61"/>
          <p:cNvGrpSpPr/>
          <p:nvPr/>
        </p:nvGrpSpPr>
        <p:grpSpPr>
          <a:xfrm>
            <a:off x="299674" y="265791"/>
            <a:ext cx="8599330" cy="928421"/>
            <a:chOff x="476140" y="796062"/>
            <a:chExt cx="8611274" cy="92971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6140" y="796062"/>
              <a:ext cx="8394288" cy="929710"/>
              <a:chOff x="476140" y="643662"/>
              <a:chExt cx="8394288" cy="929710"/>
            </a:xfrm>
          </p:grpSpPr>
          <p:sp>
            <p:nvSpPr>
              <p:cNvPr id="72" name="object 16"/>
              <p:cNvSpPr txBox="1"/>
              <p:nvPr/>
            </p:nvSpPr>
            <p:spPr>
              <a:xfrm>
                <a:off x="476140" y="1126249"/>
                <a:ext cx="4005708" cy="166071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67" name="Группа 66"/>
              <p:cNvGrpSpPr/>
              <p:nvPr/>
            </p:nvGrpSpPr>
            <p:grpSpPr>
              <a:xfrm>
                <a:off x="6490264" y="643662"/>
                <a:ext cx="2380164" cy="580529"/>
                <a:chOff x="5924207" y="749957"/>
                <a:chExt cx="2380164" cy="580529"/>
              </a:xfrm>
            </p:grpSpPr>
            <p:sp>
              <p:nvSpPr>
                <p:cNvPr id="70" name="object 24"/>
                <p:cNvSpPr txBox="1"/>
                <p:nvPr/>
              </p:nvSpPr>
              <p:spPr>
                <a:xfrm>
                  <a:off x="5924207" y="749957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1" name="object 22"/>
                <p:cNvSpPr txBox="1"/>
                <p:nvPr/>
              </p:nvSpPr>
              <p:spPr>
                <a:xfrm>
                  <a:off x="5954871" y="922041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8" name="object 22"/>
              <p:cNvSpPr txBox="1"/>
              <p:nvPr/>
            </p:nvSpPr>
            <p:spPr>
              <a:xfrm>
                <a:off x="476140" y="1164927"/>
                <a:ext cx="527724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object 24"/>
              <p:cNvSpPr txBox="1"/>
              <p:nvPr/>
            </p:nvSpPr>
            <p:spPr>
              <a:xfrm>
                <a:off x="915799" y="1204610"/>
                <a:ext cx="2257879" cy="15452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65" name="object 24"/>
            <p:cNvSpPr txBox="1"/>
            <p:nvPr/>
          </p:nvSpPr>
          <p:spPr>
            <a:xfrm>
              <a:off x="6826880" y="1374472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endParaRPr sz="1148" dirty="0">
                <a:latin typeface="Arial"/>
                <a:cs typeface="Arial"/>
              </a:endParaRPr>
            </a:p>
          </p:txBody>
        </p:sp>
      </p:grpSp>
      <p:sp>
        <p:nvSpPr>
          <p:cNvPr id="44" name="object 2"/>
          <p:cNvSpPr txBox="1">
            <a:spLocks noGrp="1"/>
          </p:cNvSpPr>
          <p:nvPr>
            <p:ph type="title"/>
          </p:nvPr>
        </p:nvSpPr>
        <p:spPr>
          <a:xfrm>
            <a:off x="1632982" y="239013"/>
            <a:ext cx="7511018" cy="781607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</a:t>
            </a:r>
            <a:r>
              <a:rPr lang="ru-RU" sz="3245" spc="-30" dirty="0">
                <a:solidFill>
                  <a:srgbClr val="57585B"/>
                </a:solidFill>
              </a:rPr>
              <a:t>Дорожная сеть»</a:t>
            </a:r>
            <a:r>
              <a:rPr lang="ru-RU" sz="3245" dirty="0"/>
              <a:t/>
            </a:r>
            <a:br>
              <a:rPr lang="ru-RU" sz="3245" dirty="0"/>
            </a:br>
            <a:endParaRPr sz="3245" dirty="0"/>
          </a:p>
        </p:txBody>
      </p:sp>
      <p:pic>
        <p:nvPicPr>
          <p:cNvPr id="5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2" y="116632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386812" y="742350"/>
            <a:ext cx="9025446" cy="3370509"/>
            <a:chOff x="539750" y="3443264"/>
            <a:chExt cx="9037980" cy="92256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539750" y="3443264"/>
              <a:ext cx="6498457" cy="351267"/>
              <a:chOff x="387349" y="1374886"/>
              <a:chExt cx="6498457" cy="279469"/>
            </a:xfrm>
          </p:grpSpPr>
          <p:sp>
            <p:nvSpPr>
              <p:cNvPr id="59" name="object 16"/>
              <p:cNvSpPr txBox="1"/>
              <p:nvPr/>
            </p:nvSpPr>
            <p:spPr>
              <a:xfrm>
                <a:off x="506629" y="1374886"/>
                <a:ext cx="4310508" cy="111467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no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«Дорожная сеть»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CAA44"/>
                    </a:solidFill>
                    <a:latin typeface="Calibri"/>
                    <a:cs typeface="Calibri"/>
                  </a:rPr>
                  <a:t>Министерство транспорта и дорожного хозяйства Иркутской области</a:t>
                </a:r>
                <a:endParaRPr sz="999" dirty="0">
                  <a:solidFill>
                    <a:srgbClr val="DCAA44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0" name="object 17"/>
              <p:cNvSpPr txBox="1"/>
              <p:nvPr/>
            </p:nvSpPr>
            <p:spPr>
              <a:xfrm>
                <a:off x="387349" y="1467718"/>
                <a:ext cx="6498457" cy="186637"/>
              </a:xfrm>
              <a:prstGeom prst="rect">
                <a:avLst/>
              </a:prstGeom>
              <a:solidFill>
                <a:srgbClr val="DCAA44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 defTabSz="359496">
                  <a:lnSpc>
                    <a:spcPts val="1598"/>
                  </a:lnSpc>
                  <a:tabLst>
                    <a:tab pos="35950" algn="l"/>
                  </a:tabLst>
                </a:pPr>
                <a:r>
                  <a:rPr lang="ru-RU" sz="1598" spc="-5" dirty="0">
                    <a:cs typeface="Calibri"/>
                  </a:rPr>
                  <a:t>Ремонт 5 автомобильных дорог:</a:t>
                </a:r>
              </a:p>
              <a:p>
                <a:pPr marL="400758" marR="369687" indent="-285350" defTabSz="359496">
                  <a:lnSpc>
                    <a:spcPts val="1598"/>
                  </a:lnSpc>
                  <a:buFont typeface="Wingdings" panose="05000000000000000000" pitchFamily="2" charset="2"/>
                  <a:buChar char="§"/>
                  <a:tabLst>
                    <a:tab pos="35950" algn="l"/>
                  </a:tabLst>
                </a:pPr>
                <a:r>
                  <a:rPr lang="ru-RU" sz="1598" spc="-5" dirty="0">
                    <a:cs typeface="Calibri"/>
                  </a:rPr>
                  <a:t>от дома № 10 по проспекту Красных Партизан до дороги по ул. Луначарского (район жилого дома № 45)</a:t>
                </a:r>
                <a:r>
                  <a:rPr lang="ru-RU" sz="1598" i="1" spc="-5" dirty="0">
                    <a:cs typeface="Calibri"/>
                  </a:rPr>
                  <a:t>; </a:t>
                </a:r>
                <a:endParaRPr lang="ru-RU" sz="1598" i="1" spc="-5" dirty="0" smtClean="0">
                  <a:cs typeface="Calibri"/>
                </a:endParaRPr>
              </a:p>
              <a:p>
                <a:pPr marL="400758" marR="369687" indent="-285350" defTabSz="359496">
                  <a:lnSpc>
                    <a:spcPts val="1598"/>
                  </a:lnSpc>
                  <a:buFont typeface="Wingdings" panose="05000000000000000000" pitchFamily="2" charset="2"/>
                  <a:buChar char="§"/>
                  <a:tabLst>
                    <a:tab pos="35950" algn="l"/>
                  </a:tabLst>
                </a:pPr>
                <a:r>
                  <a:rPr lang="ru-RU" sz="1598" spc="-5" dirty="0" smtClean="0">
                    <a:cs typeface="Calibri"/>
                  </a:rPr>
                  <a:t>от </a:t>
                </a:r>
                <a:r>
                  <a:rPr lang="ru-RU" sz="1598" spc="-5" dirty="0">
                    <a:cs typeface="Calibri"/>
                  </a:rPr>
                  <a:t>дома № 5 по ул. Луначарского до проспекта Красных Партизан</a:t>
                </a:r>
                <a:r>
                  <a:rPr lang="ru-RU" sz="1598" i="1" spc="-5" dirty="0">
                    <a:cs typeface="Calibri"/>
                  </a:rPr>
                  <a:t>; </a:t>
                </a:r>
                <a:endParaRPr lang="ru-RU" sz="1598" spc="-5" dirty="0">
                  <a:cs typeface="Calibri"/>
                </a:endParaRPr>
              </a:p>
            </p:txBody>
          </p:sp>
        </p:grpSp>
        <p:sp>
          <p:nvSpPr>
            <p:cNvPr id="53" name="object 22"/>
            <p:cNvSpPr txBox="1"/>
            <p:nvPr/>
          </p:nvSpPr>
          <p:spPr>
            <a:xfrm>
              <a:off x="7280079" y="3857737"/>
              <a:ext cx="2209800" cy="8543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797" b="1" spc="-25" dirty="0">
                  <a:solidFill>
                    <a:srgbClr val="FF0000"/>
                  </a:solidFill>
                  <a:latin typeface="Arial"/>
                  <a:cs typeface="Arial"/>
                </a:rPr>
                <a:t>до 1.09.2022</a:t>
              </a:r>
              <a:endParaRPr sz="1797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54" name="object 22"/>
            <p:cNvSpPr txBox="1"/>
            <p:nvPr/>
          </p:nvSpPr>
          <p:spPr>
            <a:xfrm>
              <a:off x="729242" y="4215978"/>
              <a:ext cx="1171700" cy="14985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>
                  <a:solidFill>
                    <a:srgbClr val="DCAA44"/>
                  </a:solidFill>
                  <a:latin typeface="Arial"/>
                  <a:cs typeface="Arial"/>
                </a:rPr>
                <a:t>333,12</a:t>
              </a:r>
              <a:endParaRPr sz="2546" b="1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55" name="object 24"/>
            <p:cNvSpPr txBox="1"/>
            <p:nvPr/>
          </p:nvSpPr>
          <p:spPr>
            <a:xfrm>
              <a:off x="1800796" y="4220470"/>
              <a:ext cx="2103233" cy="12350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299,81 МБ 33,31)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56" name="object 24"/>
            <p:cNvSpPr txBox="1"/>
            <p:nvPr/>
          </p:nvSpPr>
          <p:spPr>
            <a:xfrm>
              <a:off x="7280079" y="3945965"/>
              <a:ext cx="2235321" cy="5626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FF0000"/>
                  </a:solidFill>
                  <a:latin typeface="Arial"/>
                  <a:cs typeface="Arial"/>
                </a:rPr>
                <a:t>Отставание от графика</a:t>
              </a:r>
              <a:endParaRPr sz="1148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object 24"/>
            <p:cNvSpPr txBox="1"/>
            <p:nvPr/>
          </p:nvSpPr>
          <p:spPr>
            <a:xfrm>
              <a:off x="7247146" y="3804159"/>
              <a:ext cx="2330584" cy="70809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Срок завершения работ</a:t>
              </a:r>
              <a:endParaRPr sz="1148" dirty="0">
                <a:latin typeface="Arial"/>
                <a:cs typeface="Arial"/>
              </a:endParaRPr>
            </a:p>
          </p:txBody>
        </p:sp>
      </p:grpSp>
      <p:sp>
        <p:nvSpPr>
          <p:cNvPr id="61" name="object 17"/>
          <p:cNvSpPr txBox="1"/>
          <p:nvPr/>
        </p:nvSpPr>
        <p:spPr>
          <a:xfrm>
            <a:off x="386810" y="2924944"/>
            <a:ext cx="6489447" cy="651854"/>
          </a:xfrm>
          <a:prstGeom prst="rect">
            <a:avLst/>
          </a:prstGeom>
          <a:solidFill>
            <a:srgbClr val="DCAA44"/>
          </a:solidFill>
        </p:spPr>
        <p:txBody>
          <a:bodyPr vert="horz" wrap="square" lIns="0" tIns="35950" rIns="0" bIns="0" rtlCol="0">
            <a:spAutoFit/>
          </a:bodyPr>
          <a:lstStyle/>
          <a:p>
            <a:pPr marL="400758" marR="369687" indent="-285350" defTabSz="359496">
              <a:lnSpc>
                <a:spcPts val="1598"/>
              </a:lnSpc>
              <a:buFont typeface="Wingdings" panose="05000000000000000000" pitchFamily="2" charset="2"/>
              <a:buChar char="§"/>
              <a:tabLst>
                <a:tab pos="35950" algn="l"/>
              </a:tabLst>
            </a:pPr>
            <a:r>
              <a:rPr lang="ru-RU" sz="1598" spc="-5" dirty="0">
                <a:cs typeface="Calibri"/>
              </a:rPr>
              <a:t>по ул. Розы Люксембург</a:t>
            </a:r>
            <a:r>
              <a:rPr lang="ru-RU" sz="1598" i="1" spc="-5" dirty="0">
                <a:cs typeface="Calibri"/>
              </a:rPr>
              <a:t>; </a:t>
            </a:r>
            <a:endParaRPr lang="ru-RU" sz="1598" spc="-5" dirty="0">
              <a:cs typeface="Calibri"/>
            </a:endParaRPr>
          </a:p>
          <a:p>
            <a:pPr marL="400758" marR="369687" indent="-285350" defTabSz="359496">
              <a:lnSpc>
                <a:spcPts val="1598"/>
              </a:lnSpc>
              <a:buFont typeface="Wingdings" panose="05000000000000000000" pitchFamily="2" charset="2"/>
              <a:buChar char="§"/>
              <a:tabLst>
                <a:tab pos="35950" algn="l"/>
              </a:tabLst>
            </a:pPr>
            <a:r>
              <a:rPr lang="ru-RU" sz="1598" spc="-5" dirty="0">
                <a:cs typeface="Calibri"/>
              </a:rPr>
              <a:t>Комсомольский </a:t>
            </a:r>
            <a:r>
              <a:rPr lang="ru-RU" sz="1598" spc="-5" dirty="0" smtClean="0">
                <a:cs typeface="Calibri"/>
              </a:rPr>
              <a:t>проспект</a:t>
            </a:r>
            <a:endParaRPr lang="ru-RU" sz="1598" i="1" spc="-5" dirty="0" smtClean="0">
              <a:cs typeface="Calibri"/>
            </a:endParaRPr>
          </a:p>
          <a:p>
            <a:pPr marL="115408" marR="369687" defTabSz="359496">
              <a:lnSpc>
                <a:spcPts val="1598"/>
              </a:lnSpc>
              <a:tabLst>
                <a:tab pos="35950" algn="l"/>
              </a:tabLst>
            </a:pPr>
            <a:endParaRPr lang="ru-RU" sz="1598" i="1" spc="-5" dirty="0" smtClean="0">
              <a:cs typeface="Calibri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7112908" y="3136376"/>
            <a:ext cx="2206735" cy="29262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797" b="1" spc="-25" dirty="0" smtClean="0">
                <a:solidFill>
                  <a:srgbClr val="DCAA44"/>
                </a:solidFill>
                <a:latin typeface="Arial"/>
                <a:cs typeface="Arial"/>
              </a:rPr>
              <a:t>30.10.2023</a:t>
            </a:r>
            <a:endParaRPr sz="1797" dirty="0">
              <a:solidFill>
                <a:srgbClr val="DCAA44"/>
              </a:solidFill>
              <a:latin typeface="Arial"/>
              <a:cs typeface="Arial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7308331" y="3428091"/>
            <a:ext cx="2232221" cy="192733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контракты заключены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7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CAA4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21" y="3460513"/>
            <a:ext cx="183019" cy="1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bject 24"/>
          <p:cNvSpPr txBox="1"/>
          <p:nvPr/>
        </p:nvSpPr>
        <p:spPr>
          <a:xfrm>
            <a:off x="7112908" y="2924944"/>
            <a:ext cx="2327352" cy="192733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завершения работ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80" name="object 17"/>
          <p:cNvSpPr txBox="1"/>
          <p:nvPr/>
        </p:nvSpPr>
        <p:spPr>
          <a:xfrm>
            <a:off x="386811" y="2132856"/>
            <a:ext cx="6489446" cy="651854"/>
          </a:xfrm>
          <a:prstGeom prst="rect">
            <a:avLst/>
          </a:prstGeom>
          <a:solidFill>
            <a:srgbClr val="DCAA44"/>
          </a:solidFill>
        </p:spPr>
        <p:txBody>
          <a:bodyPr vert="horz" wrap="square" lIns="0" tIns="35950" rIns="0" bIns="0" rtlCol="0">
            <a:spAutoFit/>
          </a:bodyPr>
          <a:lstStyle/>
          <a:p>
            <a:pPr marL="400758" marR="369687" indent="-285350" defTabSz="359496">
              <a:lnSpc>
                <a:spcPts val="1598"/>
              </a:lnSpc>
              <a:buFont typeface="Wingdings" panose="05000000000000000000" pitchFamily="2" charset="2"/>
              <a:buChar char="§"/>
              <a:tabLst>
                <a:tab pos="35950" algn="l"/>
              </a:tabLst>
            </a:pPr>
            <a:r>
              <a:rPr lang="ru-RU" sz="1598" spc="-5" dirty="0" smtClean="0">
                <a:cs typeface="Calibri"/>
              </a:rPr>
              <a:t>по </a:t>
            </a:r>
            <a:r>
              <a:rPr lang="ru-RU" sz="1598" spc="-5" dirty="0">
                <a:cs typeface="Calibri"/>
              </a:rPr>
              <a:t>ул. Дзержинского</a:t>
            </a:r>
            <a:r>
              <a:rPr lang="ru-RU" sz="1598" spc="-5" dirty="0" smtClean="0">
                <a:cs typeface="Calibri"/>
              </a:rPr>
              <a:t>;</a:t>
            </a:r>
          </a:p>
          <a:p>
            <a:pPr marL="115408" marR="369687" defTabSz="359496">
              <a:lnSpc>
                <a:spcPts val="1598"/>
              </a:lnSpc>
              <a:tabLst>
                <a:tab pos="35950" algn="l"/>
              </a:tabLst>
            </a:pPr>
            <a:endParaRPr lang="ru-RU" sz="1598" spc="-5" dirty="0" smtClean="0">
              <a:cs typeface="Calibri"/>
            </a:endParaRPr>
          </a:p>
          <a:p>
            <a:pPr marL="115408" marR="369687" defTabSz="359496">
              <a:lnSpc>
                <a:spcPts val="1598"/>
              </a:lnSpc>
              <a:tabLst>
                <a:tab pos="35950" algn="l"/>
              </a:tabLst>
            </a:pPr>
            <a:endParaRPr lang="ru-RU" sz="1598" spc="-5" dirty="0">
              <a:cs typeface="Calibri"/>
            </a:endParaRPr>
          </a:p>
        </p:txBody>
      </p:sp>
      <p:sp>
        <p:nvSpPr>
          <p:cNvPr id="81" name="object 24"/>
          <p:cNvSpPr txBox="1"/>
          <p:nvPr/>
        </p:nvSpPr>
        <p:spPr>
          <a:xfrm>
            <a:off x="7082509" y="1220117"/>
            <a:ext cx="1732328" cy="19265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Работы завершены</a:t>
            </a:r>
            <a:endParaRPr sz="1148" b="1" dirty="0">
              <a:latin typeface="Arial"/>
              <a:cs typeface="Arial"/>
            </a:endParaRPr>
          </a:p>
        </p:txBody>
      </p:sp>
      <p:sp>
        <p:nvSpPr>
          <p:cNvPr id="96" name="object 2"/>
          <p:cNvSpPr txBox="1">
            <a:spLocks/>
          </p:cNvSpPr>
          <p:nvPr/>
        </p:nvSpPr>
        <p:spPr>
          <a:xfrm>
            <a:off x="1648763" y="4172743"/>
            <a:ext cx="7387733" cy="781607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</a:t>
            </a:r>
            <a:r>
              <a:rPr lang="ru-RU" sz="3245" spc="-30" dirty="0">
                <a:solidFill>
                  <a:srgbClr val="57585B"/>
                </a:solidFill>
              </a:rPr>
              <a:t>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«Международная </a:t>
            </a:r>
            <a:r>
              <a:rPr lang="ru-RU" sz="3245" spc="-30" dirty="0">
                <a:solidFill>
                  <a:srgbClr val="57585B"/>
                </a:solidFill>
              </a:rPr>
              <a:t>кооперация и </a:t>
            </a:r>
            <a:r>
              <a:rPr lang="ru-RU" sz="3245" spc="-30" dirty="0" smtClean="0">
                <a:solidFill>
                  <a:srgbClr val="57585B"/>
                </a:solidFill>
              </a:rPr>
              <a:t>экспорт»</a:t>
            </a:r>
            <a:endParaRPr lang="ru-RU" sz="3245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395536" y="4939274"/>
            <a:ext cx="5530350" cy="1802094"/>
            <a:chOff x="387350" y="1148551"/>
            <a:chExt cx="5538031" cy="1804597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387350" y="1148551"/>
              <a:ext cx="5538031" cy="1428897"/>
              <a:chOff x="234950" y="1153908"/>
              <a:chExt cx="5538031" cy="1428897"/>
            </a:xfrm>
          </p:grpSpPr>
          <p:sp>
            <p:nvSpPr>
              <p:cNvPr id="102" name="object 16"/>
              <p:cNvSpPr txBox="1"/>
              <p:nvPr/>
            </p:nvSpPr>
            <p:spPr>
              <a:xfrm>
                <a:off x="234950" y="1153908"/>
                <a:ext cx="4539109" cy="320130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«Экспорт продукции АПК»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Министерство </a:t>
                </a:r>
                <a:r>
                  <a:rPr lang="ru-RU" sz="999" spc="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 </a:t>
                </a:r>
                <a:r>
                  <a:rPr lang="ru-RU" sz="999" spc="1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сельского </a:t>
                </a:r>
                <a:r>
                  <a:rPr lang="ru-RU" sz="999" spc="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хозяйства Иркутской области</a:t>
                </a:r>
                <a:endParaRPr sz="99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3" name="object 17"/>
              <p:cNvSpPr txBox="1"/>
              <p:nvPr/>
            </p:nvSpPr>
            <p:spPr>
              <a:xfrm>
                <a:off x="234950" y="1516345"/>
                <a:ext cx="5538031" cy="1066460"/>
              </a:xfrm>
              <a:prstGeom prst="rect">
                <a:avLst/>
              </a:prstGeom>
              <a:solidFill>
                <a:srgbClr val="454F5E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Возмещение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части понесенных затрат учреждениями на создание условий для получения ветеринарными лабораториями аккредитации в национальной системе аккредитации и (или) расширения их области аккредитации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99" name="object 22"/>
            <p:cNvSpPr txBox="1"/>
            <p:nvPr/>
          </p:nvSpPr>
          <p:spPr>
            <a:xfrm>
              <a:off x="4104096" y="1386425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100" name="object 22"/>
            <p:cNvSpPr txBox="1"/>
            <p:nvPr/>
          </p:nvSpPr>
          <p:spPr>
            <a:xfrm>
              <a:off x="513858" y="2544703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454F5E"/>
                  </a:solidFill>
                  <a:latin typeface="Arial"/>
                  <a:cs typeface="Arial"/>
                </a:rPr>
                <a:t>1,33</a:t>
              </a:r>
              <a:endParaRPr sz="2546" dirty="0">
                <a:solidFill>
                  <a:srgbClr val="454F5E"/>
                </a:solidFill>
                <a:latin typeface="Arial"/>
                <a:cs typeface="Arial"/>
              </a:endParaRPr>
            </a:p>
          </p:txBody>
        </p:sp>
        <p:sp>
          <p:nvSpPr>
            <p:cNvPr id="101" name="object 24"/>
            <p:cNvSpPr txBox="1"/>
            <p:nvPr/>
          </p:nvSpPr>
          <p:spPr>
            <a:xfrm>
              <a:off x="1367979" y="257214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1,28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0,06)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104" name="object 24"/>
          <p:cNvSpPr txBox="1"/>
          <p:nvPr/>
        </p:nvSpPr>
        <p:spPr>
          <a:xfrm>
            <a:off x="6456373" y="5361326"/>
            <a:ext cx="2346241" cy="7482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</a:t>
            </a:r>
            <a:endParaRPr lang="ru-RU" sz="1148" b="1" spc="-35" dirty="0">
              <a:solidFill>
                <a:srgbClr val="57585B"/>
              </a:solidFill>
              <a:latin typeface="Arial"/>
              <a:cs typeface="Arial"/>
            </a:endParaRPr>
          </a:p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(внесено в реестр аккредитованных лиц на сайте </a:t>
            </a:r>
            <a:r>
              <a:rPr lang="ru-RU" sz="1148" spc="-35" dirty="0" err="1">
                <a:solidFill>
                  <a:srgbClr val="57585B"/>
                </a:solidFill>
                <a:latin typeface="Arial"/>
                <a:cs typeface="Arial"/>
              </a:rPr>
              <a:t>Росаккредитации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)</a:t>
            </a:r>
            <a:endParaRPr lang="ru-RU" sz="1148" dirty="0">
              <a:latin typeface="Arial"/>
              <a:cs typeface="Arial"/>
            </a:endParaRPr>
          </a:p>
          <a:p>
            <a:pPr marL="12682">
              <a:spcBef>
                <a:spcPts val="125"/>
              </a:spcBef>
            </a:pPr>
            <a:endParaRPr sz="1148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9" y="4163288"/>
            <a:ext cx="977357" cy="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УСОЛЬСКОГО РАЙОНА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6566"/>
            <a:ext cx="5222497" cy="938057"/>
            <a:chOff x="2808696" y="1337115"/>
            <a:chExt cx="5229750" cy="9393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5</a:t>
                </a:r>
                <a:endParaRPr sz="59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953323" y="1442381"/>
              <a:ext cx="3085123" cy="785471"/>
              <a:chOff x="3680057" y="1155490"/>
              <a:chExt cx="3085123" cy="785471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680057" y="1155490"/>
                <a:ext cx="2712013" cy="78547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993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572,9</a:t>
                </a:r>
                <a:endParaRPr sz="4993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335886" y="1641567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1" y="3423927"/>
            <a:ext cx="5040580" cy="692177"/>
            <a:chOff x="2808696" y="1337115"/>
            <a:chExt cx="5047581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3030821" cy="693138"/>
              <a:chOff x="3552190" y="1050224"/>
              <a:chExt cx="3030821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23436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592,7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5153717" y="1434125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745003" cy="692177"/>
            <a:chOff x="2808696" y="1337115"/>
            <a:chExt cx="4751593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734833" cy="693138"/>
              <a:chOff x="3552190" y="1050224"/>
              <a:chExt cx="2734833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81029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832,5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5067823" y="1460322"/>
                <a:ext cx="1219200" cy="18274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2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812598"/>
            <a:ext cx="1126268" cy="1126268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86813" y="2118772"/>
            <a:ext cx="8512598" cy="1541455"/>
            <a:chOff x="387350" y="1269227"/>
            <a:chExt cx="8524421" cy="154359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87350" y="1269227"/>
              <a:ext cx="8524421" cy="1543596"/>
              <a:chOff x="387350" y="1116827"/>
              <a:chExt cx="8524421" cy="154359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87350" y="1116827"/>
                <a:ext cx="3940755" cy="1144888"/>
                <a:chOff x="234950" y="1122184"/>
                <a:chExt cx="3940755" cy="1144888"/>
              </a:xfrm>
            </p:grpSpPr>
            <p:sp>
              <p:nvSpPr>
                <p:cNvPr id="10" name="object 16"/>
                <p:cNvSpPr txBox="1"/>
                <p:nvPr/>
              </p:nvSpPr>
              <p:spPr>
                <a:xfrm>
                  <a:off x="344042" y="1122184"/>
                  <a:ext cx="2971800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7"/>
                <p:cNvSpPr txBox="1"/>
                <p:nvPr/>
              </p:nvSpPr>
              <p:spPr>
                <a:xfrm>
                  <a:off x="234950" y="1615167"/>
                  <a:ext cx="3940755" cy="651905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Приобретение жилых помещений и возмещение за изымаемые жилые помещения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4256768" y="1267460"/>
                <a:ext cx="2286936" cy="1101175"/>
                <a:chOff x="3553914" y="1523289"/>
                <a:chExt cx="2286936" cy="1101175"/>
              </a:xfrm>
            </p:grpSpPr>
            <p:sp>
              <p:nvSpPr>
                <p:cNvPr id="12" name="object 22"/>
                <p:cNvSpPr txBox="1"/>
                <p:nvPr/>
              </p:nvSpPr>
              <p:spPr>
                <a:xfrm>
                  <a:off x="3646896" y="1523289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4" name="Группа 3"/>
                <p:cNvGrpSpPr/>
                <p:nvPr/>
              </p:nvGrpSpPr>
              <p:grpSpPr>
                <a:xfrm>
                  <a:off x="3646896" y="1867459"/>
                  <a:ext cx="1917409" cy="417830"/>
                  <a:chOff x="3646896" y="1867459"/>
                  <a:chExt cx="1917409" cy="417830"/>
                </a:xfrm>
              </p:grpSpPr>
              <p:sp>
                <p:nvSpPr>
                  <p:cNvPr id="16" name="object 22"/>
                  <p:cNvSpPr txBox="1"/>
                  <p:nvPr/>
                </p:nvSpPr>
                <p:spPr>
                  <a:xfrm>
                    <a:off x="3646896" y="1867459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" name="object 24"/>
                  <p:cNvSpPr txBox="1"/>
                  <p:nvPr/>
                </p:nvSpPr>
                <p:spPr>
                  <a:xfrm>
                    <a:off x="4738805" y="1979872"/>
                    <a:ext cx="825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человек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3553914" y="2206634"/>
                  <a:ext cx="2286936" cy="417830"/>
                  <a:chOff x="3553914" y="2206634"/>
                  <a:chExt cx="2286936" cy="417830"/>
                </a:xfrm>
              </p:grpSpPr>
              <p:sp>
                <p:nvSpPr>
                  <p:cNvPr id="18" name="object 22"/>
                  <p:cNvSpPr txBox="1"/>
                  <p:nvPr/>
                </p:nvSpPr>
                <p:spPr>
                  <a:xfrm>
                    <a:off x="3553914" y="2206634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" name="object 24"/>
                  <p:cNvSpPr txBox="1"/>
                  <p:nvPr/>
                </p:nvSpPr>
                <p:spPr>
                  <a:xfrm>
                    <a:off x="5155050" y="2354377"/>
                    <a:ext cx="6858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 м.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21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5" name="object 22"/>
              <p:cNvSpPr txBox="1"/>
              <p:nvPr/>
            </p:nvSpPr>
            <p:spPr>
              <a:xfrm>
                <a:off x="513858" y="2251978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114,2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>
              <a:xfrm>
                <a:off x="1327422" y="228748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106,4 ОБ 6,59 МБ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1,2)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>
            <a:xfrm>
              <a:off x="6814003" y="2205629"/>
              <a:ext cx="1650934" cy="3698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</a:t>
              </a: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аключение контрактов не требуется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20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89801" y="4147724"/>
            <a:ext cx="8702835" cy="1310228"/>
            <a:chOff x="387349" y="1148551"/>
            <a:chExt cx="8850107" cy="131204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49" y="1148551"/>
              <a:ext cx="4097585" cy="907979"/>
              <a:chOff x="234949" y="1153908"/>
              <a:chExt cx="4097585" cy="907979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153908"/>
                <a:ext cx="3091308" cy="47384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49" y="1615167"/>
                <a:ext cx="4097585" cy="4467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Благоустройство общественных и дворовых территорий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561135" y="1264684"/>
              <a:ext cx="2075026" cy="966845"/>
              <a:chOff x="3858281" y="1520513"/>
              <a:chExt cx="2075026" cy="966845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3858281" y="1520513"/>
                <a:ext cx="2075026" cy="517526"/>
                <a:chOff x="3858281" y="1520513"/>
                <a:chExt cx="2075026" cy="517526"/>
              </a:xfrm>
            </p:grpSpPr>
            <p:sp>
              <p:nvSpPr>
                <p:cNvPr id="43" name="object 22"/>
                <p:cNvSpPr txBox="1"/>
                <p:nvPr/>
              </p:nvSpPr>
              <p:spPr>
                <a:xfrm>
                  <a:off x="3858281" y="1520513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8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4294436" y="1668217"/>
                  <a:ext cx="1638871" cy="36982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общественных территорий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3976514" y="2018480"/>
                <a:ext cx="1768059" cy="468878"/>
                <a:chOff x="3976514" y="2018480"/>
                <a:chExt cx="1768059" cy="468878"/>
              </a:xfrm>
            </p:grpSpPr>
            <p:sp>
              <p:nvSpPr>
                <p:cNvPr id="41" name="object 22"/>
                <p:cNvSpPr txBox="1"/>
                <p:nvPr/>
              </p:nvSpPr>
              <p:spPr>
                <a:xfrm>
                  <a:off x="3976514" y="2018480"/>
                  <a:ext cx="332853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5</a:t>
                  </a:r>
                  <a:endParaRPr sz="2546" b="1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object 24"/>
                <p:cNvSpPr txBox="1"/>
                <p:nvPr/>
              </p:nvSpPr>
              <p:spPr>
                <a:xfrm>
                  <a:off x="4326527" y="2118026"/>
                  <a:ext cx="1418046" cy="36933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дворовых территорий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6887956" y="1348659"/>
              <a:ext cx="2349500" cy="593778"/>
              <a:chOff x="6321899" y="1454954"/>
              <a:chExt cx="2349500" cy="593778"/>
            </a:xfrm>
          </p:grpSpPr>
          <p:sp>
            <p:nvSpPr>
              <p:cNvPr id="34" name="object 24"/>
              <p:cNvSpPr txBox="1"/>
              <p:nvPr/>
            </p:nvSpPr>
            <p:spPr>
              <a:xfrm>
                <a:off x="6321899" y="1454954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Работы завершены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6321899" y="1640287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15.10.2022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2"/>
            <p:cNvSpPr txBox="1"/>
            <p:nvPr/>
          </p:nvSpPr>
          <p:spPr>
            <a:xfrm>
              <a:off x="513858" y="205215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20,63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530349" y="207665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16,19 ОБ 4,13 МБ 0,31)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52" name="object 22"/>
          <p:cNvSpPr txBox="1"/>
          <p:nvPr/>
        </p:nvSpPr>
        <p:spPr>
          <a:xfrm>
            <a:off x="4741219" y="2611047"/>
            <a:ext cx="809699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45B97C"/>
                </a:solidFill>
                <a:latin typeface="Arial"/>
                <a:cs typeface="Arial"/>
              </a:rPr>
              <a:t> </a:t>
            </a:r>
            <a:r>
              <a:rPr lang="ru-RU" sz="2546" b="1" spc="-25" dirty="0">
                <a:solidFill>
                  <a:srgbClr val="45B97C"/>
                </a:solidFill>
                <a:latin typeface="Arial"/>
                <a:cs typeface="Arial"/>
              </a:rPr>
              <a:t>279</a:t>
            </a:r>
            <a:endParaRPr lang="ru-RU"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4414955" y="3000977"/>
            <a:ext cx="1366460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45B97C"/>
                </a:solidFill>
                <a:latin typeface="Arial"/>
                <a:cs typeface="Arial"/>
              </a:rPr>
              <a:t> </a:t>
            </a:r>
            <a:r>
              <a:rPr lang="ru-RU" sz="2546" b="1" spc="-25" dirty="0">
                <a:solidFill>
                  <a:srgbClr val="45B97C"/>
                </a:solidFill>
                <a:latin typeface="Arial"/>
                <a:cs typeface="Arial"/>
              </a:rPr>
              <a:t>3 861,44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47" name="object 22"/>
          <p:cNvSpPr txBox="1"/>
          <p:nvPr/>
        </p:nvSpPr>
        <p:spPr>
          <a:xfrm>
            <a:off x="4710544" y="2277849"/>
            <a:ext cx="633125" cy="407782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45B97C"/>
                </a:solidFill>
                <a:latin typeface="Arial"/>
                <a:cs typeface="Arial"/>
              </a:rPr>
              <a:t> </a:t>
            </a:r>
            <a:r>
              <a:rPr lang="ru-RU" sz="2546" b="1" spc="-25" dirty="0" smtClean="0">
                <a:solidFill>
                  <a:srgbClr val="45B97C"/>
                </a:solidFill>
                <a:latin typeface="Arial"/>
                <a:cs typeface="Arial"/>
              </a:rPr>
              <a:t> 90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50" name="object 24"/>
          <p:cNvSpPr txBox="1"/>
          <p:nvPr/>
        </p:nvSpPr>
        <p:spPr>
          <a:xfrm>
            <a:off x="5399698" y="2302236"/>
            <a:ext cx="1097443" cy="36931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Жилых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помещений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4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7" y="993982"/>
            <a:ext cx="7121160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</a:t>
            </a:r>
            <a:br>
              <a:rPr lang="ru-RU" sz="3245" spc="-30" dirty="0">
                <a:solidFill>
                  <a:srgbClr val="57585B"/>
                </a:solidFill>
              </a:rPr>
            </a:br>
            <a:r>
              <a:rPr lang="ru-RU" sz="3245" spc="-30" dirty="0">
                <a:solidFill>
                  <a:srgbClr val="57585B"/>
                </a:solidFill>
              </a:rPr>
              <a:t>«Безопасные качественные дороги»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24" name="Группа 23"/>
          <p:cNvGrpSpPr/>
          <p:nvPr/>
        </p:nvGrpSpPr>
        <p:grpSpPr>
          <a:xfrm>
            <a:off x="302845" y="2059302"/>
            <a:ext cx="6848488" cy="1553099"/>
            <a:chOff x="234949" y="1276073"/>
            <a:chExt cx="7417047" cy="1555256"/>
          </a:xfrm>
        </p:grpSpPr>
        <p:sp>
          <p:nvSpPr>
            <p:cNvPr id="10" name="object 16"/>
            <p:cNvSpPr txBox="1"/>
            <p:nvPr/>
          </p:nvSpPr>
          <p:spPr>
            <a:xfrm>
              <a:off x="344042" y="1276073"/>
              <a:ext cx="43105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«Дорожная сеть»</a:t>
              </a:r>
            </a:p>
            <a:p>
              <a:pPr marL="12682" marR="76093"/>
              <a:r>
                <a:rPr lang="ru-RU" sz="999" spc="10" dirty="0">
                  <a:solidFill>
                    <a:srgbClr val="DCAA44"/>
                  </a:solidFill>
                  <a:latin typeface="Calibri"/>
                  <a:cs typeface="Calibri"/>
                </a:rPr>
                <a:t>Министерство транспорта и дорожного хозяйства Иркутской области</a:t>
              </a:r>
              <a:endParaRPr sz="999" dirty="0">
                <a:solidFill>
                  <a:srgbClr val="DCAA44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bject 17"/>
            <p:cNvSpPr txBox="1"/>
            <p:nvPr/>
          </p:nvSpPr>
          <p:spPr>
            <a:xfrm>
              <a:off x="234949" y="1615167"/>
              <a:ext cx="7417047" cy="1216162"/>
            </a:xfrm>
            <a:prstGeom prst="rect">
              <a:avLst/>
            </a:prstGeom>
            <a:solidFill>
              <a:srgbClr val="DCAA44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cs typeface="Calibri"/>
                </a:rPr>
                <a:t>Ремонт автомобильной дороги Ангарск-</a:t>
              </a:r>
              <a:r>
                <a:rPr lang="ru-RU" sz="1598" spc="-5" dirty="0" err="1">
                  <a:cs typeface="Calibri"/>
                </a:rPr>
                <a:t>Тальяны</a:t>
              </a:r>
              <a:r>
                <a:rPr lang="ru-RU" sz="1598" spc="-5" dirty="0">
                  <a:cs typeface="Calibri"/>
                </a:rPr>
                <a:t> на участке км 36+251 - км 51+749</a:t>
              </a:r>
            </a:p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cs typeface="Calibri"/>
                </a:rPr>
                <a:t>Капитальный ремонт автомобильной дороги Подъезд к с. Большая Елань </a:t>
              </a:r>
            </a:p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cs typeface="Calibri"/>
                </a:rPr>
                <a:t>Капитальный ремонт мостового перехода через р. </a:t>
              </a:r>
              <a:r>
                <a:rPr lang="ru-RU" sz="1598" spc="-5" dirty="0" err="1">
                  <a:cs typeface="Calibri"/>
                </a:rPr>
                <a:t>Хайтинка</a:t>
              </a:r>
              <a:r>
                <a:rPr lang="ru-RU" sz="1598" spc="-5" dirty="0">
                  <a:cs typeface="Calibri"/>
                </a:rPr>
                <a:t> на км 29+356   автомобильной дороги Усолье - Белореченск - Мишелевка - Михайловка </a:t>
              </a: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11064" y="2869695"/>
            <a:ext cx="1270167" cy="231153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398" b="1" spc="-25" dirty="0">
                <a:solidFill>
                  <a:srgbClr val="DCAA44"/>
                </a:solidFill>
                <a:latin typeface="Arial"/>
                <a:cs typeface="Arial"/>
              </a:rPr>
              <a:t>до 30.09.2023</a:t>
            </a:r>
            <a:endParaRPr sz="1398" dirty="0">
              <a:solidFill>
                <a:srgbClr val="DCAA44"/>
              </a:solidFill>
              <a:latin typeface="Arial"/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2846" y="3799056"/>
            <a:ext cx="9386976" cy="407879"/>
            <a:chOff x="6579187" y="2480577"/>
            <a:chExt cx="9400013" cy="408445"/>
          </a:xfrm>
        </p:grpSpPr>
        <p:sp>
          <p:nvSpPr>
            <p:cNvPr id="25" name="object 22"/>
            <p:cNvSpPr txBox="1"/>
            <p:nvPr/>
          </p:nvSpPr>
          <p:spPr>
            <a:xfrm>
              <a:off x="6579187" y="2480577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CAA44"/>
                  </a:solidFill>
                  <a:latin typeface="Arial"/>
                  <a:cs typeface="Arial"/>
                </a:rPr>
                <a:t>336,3</a:t>
              </a:r>
              <a:endParaRPr sz="2546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4"/>
            <p:cNvSpPr txBox="1"/>
            <p:nvPr/>
          </p:nvSpPr>
          <p:spPr>
            <a:xfrm>
              <a:off x="7425271" y="252446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150 ОБ 146,3)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48" name="object 24"/>
            <p:cNvSpPr txBox="1"/>
            <p:nvPr/>
          </p:nvSpPr>
          <p:spPr>
            <a:xfrm>
              <a:off x="13718666" y="2558704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20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CAA4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3866" y="2594800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3" y="1070077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15" name="object 22"/>
          <p:cNvSpPr txBox="1"/>
          <p:nvPr/>
        </p:nvSpPr>
        <p:spPr>
          <a:xfrm>
            <a:off x="7311064" y="2397926"/>
            <a:ext cx="1270167" cy="231153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398" b="1" spc="-25" dirty="0">
                <a:solidFill>
                  <a:srgbClr val="DCAA44"/>
                </a:solidFill>
                <a:latin typeface="Arial"/>
                <a:cs typeface="Arial"/>
              </a:rPr>
              <a:t>до 30.10.2022</a:t>
            </a:r>
            <a:endParaRPr sz="1398" dirty="0">
              <a:solidFill>
                <a:srgbClr val="DCAA44"/>
              </a:solidFill>
              <a:latin typeface="Arial"/>
              <a:cs typeface="Arial"/>
            </a:endParaRPr>
          </a:p>
        </p:txBody>
      </p:sp>
      <p:sp>
        <p:nvSpPr>
          <p:cNvPr id="16" name="object 22"/>
          <p:cNvSpPr txBox="1"/>
          <p:nvPr/>
        </p:nvSpPr>
        <p:spPr>
          <a:xfrm>
            <a:off x="7311063" y="3252483"/>
            <a:ext cx="1270167" cy="231153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398" b="1" spc="-25" dirty="0">
                <a:solidFill>
                  <a:srgbClr val="DCAA44"/>
                </a:solidFill>
                <a:latin typeface="Arial"/>
                <a:cs typeface="Arial"/>
              </a:rPr>
              <a:t>до 30.09.2023</a:t>
            </a:r>
            <a:endParaRPr sz="1398" dirty="0">
              <a:solidFill>
                <a:srgbClr val="DCAA4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3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993982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27" name="Группа 26"/>
          <p:cNvGrpSpPr/>
          <p:nvPr/>
        </p:nvGrpSpPr>
        <p:grpSpPr>
          <a:xfrm>
            <a:off x="384512" y="1754926"/>
            <a:ext cx="5726405" cy="1356651"/>
            <a:chOff x="385046" y="1270716"/>
            <a:chExt cx="5734358" cy="135853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87349" y="1270716"/>
              <a:ext cx="5732055" cy="993820"/>
              <a:chOff x="234949" y="1276073"/>
              <a:chExt cx="5732055" cy="993820"/>
            </a:xfrm>
          </p:grpSpPr>
          <p:sp>
            <p:nvSpPr>
              <p:cNvPr id="10" name="object 16"/>
              <p:cNvSpPr txBox="1"/>
              <p:nvPr/>
            </p:nvSpPr>
            <p:spPr>
              <a:xfrm>
                <a:off x="344042" y="1276073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«Современная школа»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object 17"/>
              <p:cNvSpPr txBox="1"/>
              <p:nvPr/>
            </p:nvSpPr>
            <p:spPr>
              <a:xfrm>
                <a:off x="234949" y="1615167"/>
                <a:ext cx="5732055" cy="654726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4 центров «Точка роста» на базе МБОУ Белая СОШ,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Мишелевская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 № 19,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Раздольинская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СОШ, МБОУ СОШ № 6</a:t>
                </a:r>
                <a:endParaRPr lang="ru-RU" sz="1598" dirty="0">
                  <a:cs typeface="Calibri"/>
                </a:endParaRPr>
              </a:p>
            </p:txBody>
          </p:sp>
        </p:grpSp>
        <p:sp>
          <p:nvSpPr>
            <p:cNvPr id="25" name="object 22"/>
            <p:cNvSpPr txBox="1"/>
            <p:nvPr/>
          </p:nvSpPr>
          <p:spPr>
            <a:xfrm>
              <a:off x="385046" y="2220806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0EAECD"/>
                  </a:solidFill>
                  <a:latin typeface="Arial"/>
                  <a:cs typeface="Arial"/>
                </a:rPr>
                <a:t>6,89</a:t>
              </a:r>
              <a:endParaRPr sz="2546" dirty="0">
                <a:solidFill>
                  <a:srgbClr val="0EAECD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4"/>
            <p:cNvSpPr txBox="1"/>
            <p:nvPr/>
          </p:nvSpPr>
          <p:spPr>
            <a:xfrm>
              <a:off x="1121308" y="228922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6,62 ОБ 0,28)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86812" y="3132834"/>
            <a:ext cx="8218650" cy="1249261"/>
            <a:chOff x="430361" y="3369395"/>
            <a:chExt cx="8230064" cy="12509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30361" y="3369395"/>
              <a:ext cx="5732054" cy="1250996"/>
              <a:chOff x="430361" y="1267519"/>
              <a:chExt cx="5732054" cy="1250996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430361" y="1267519"/>
                <a:ext cx="5732054" cy="788774"/>
                <a:chOff x="277961" y="1272876"/>
                <a:chExt cx="5732054" cy="788774"/>
              </a:xfrm>
            </p:grpSpPr>
            <p:sp>
              <p:nvSpPr>
                <p:cNvPr id="45" name="object 16"/>
                <p:cNvSpPr txBox="1"/>
                <p:nvPr/>
              </p:nvSpPr>
              <p:spPr>
                <a:xfrm>
                  <a:off x="344042" y="1272876"/>
                  <a:ext cx="30913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«Успех каждого ребенка»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образования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object 17"/>
                <p:cNvSpPr txBox="1"/>
                <p:nvPr/>
              </p:nvSpPr>
              <p:spPr>
                <a:xfrm>
                  <a:off x="277961" y="1612108"/>
                  <a:ext cx="5732054" cy="449542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Капитальный ремонт 2 спортивных залов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в МБОУ "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Тельминская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СОШ", МБОУ "Белая СОШ" 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2" name="object 22"/>
              <p:cNvSpPr txBox="1"/>
              <p:nvPr/>
            </p:nvSpPr>
            <p:spPr>
              <a:xfrm>
                <a:off x="450605" y="2110070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0EAECD"/>
                    </a:solidFill>
                    <a:latin typeface="Arial"/>
                    <a:cs typeface="Arial"/>
                  </a:rPr>
                  <a:t>8,70</a:t>
                </a:r>
                <a:endParaRPr sz="2546" dirty="0">
                  <a:solidFill>
                    <a:srgbClr val="0EAEC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1164321" y="2134756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0,67 ОБ 6,81 МБ 1,22)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7" name="object 24"/>
            <p:cNvSpPr txBox="1"/>
            <p:nvPr/>
          </p:nvSpPr>
          <p:spPr>
            <a:xfrm>
              <a:off x="6562270" y="3612435"/>
              <a:ext cx="2098155" cy="91335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МБОУ "Белая СОШ"  </a:t>
              </a:r>
              <a:r>
                <a:rPr lang="ru-RU" sz="1148" b="1" spc="-35" dirty="0">
                  <a:solidFill>
                    <a:srgbClr val="57585B"/>
                  </a:solidFill>
                  <a:latin typeface="Arial"/>
                  <a:cs typeface="Arial"/>
                </a:rPr>
                <a:t>ремонт спортивного зала </a:t>
              </a: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завершен</a:t>
              </a:r>
              <a:endParaRPr lang="ru-RU" sz="1148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"</a:t>
              </a:r>
              <a:r>
                <a:rPr lang="ru-RU" sz="1148" spc="-35" dirty="0" err="1">
                  <a:solidFill>
                    <a:srgbClr val="57585B"/>
                  </a:solidFill>
                  <a:latin typeface="Arial"/>
                  <a:cs typeface="Arial"/>
                </a:rPr>
                <a:t>Тельминская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 СОШ" - ремонтные </a:t>
              </a: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работы 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завершены, идет </a:t>
              </a:r>
              <a:r>
                <a:rPr lang="ru-RU" sz="1148" b="1" spc="-35" dirty="0">
                  <a:solidFill>
                    <a:srgbClr val="57585B"/>
                  </a:solidFill>
                  <a:latin typeface="Arial"/>
                  <a:cs typeface="Arial"/>
                </a:rPr>
                <a:t>приемка </a:t>
              </a: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работ</a:t>
              </a:r>
              <a:endParaRPr sz="1148" b="1" dirty="0">
                <a:latin typeface="Arial"/>
                <a:cs typeface="Arial"/>
              </a:endParaRPr>
            </a:p>
          </p:txBody>
        </p:sp>
      </p:grp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020127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4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07028" y="4542736"/>
            <a:ext cx="8512598" cy="1139094"/>
            <a:chOff x="387350" y="1270716"/>
            <a:chExt cx="8524421" cy="114067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87350" y="1270716"/>
              <a:ext cx="5391150" cy="785814"/>
              <a:chOff x="234950" y="1276073"/>
              <a:chExt cx="5391150" cy="785814"/>
            </a:xfrm>
          </p:grpSpPr>
          <p:sp>
            <p:nvSpPr>
              <p:cNvPr id="49" name="object 16"/>
              <p:cNvSpPr txBox="1"/>
              <p:nvPr/>
            </p:nvSpPr>
            <p:spPr>
              <a:xfrm>
                <a:off x="344042" y="1276073"/>
                <a:ext cx="347651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«Патриотическое воспитание граждан»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по молодежной политике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object 17"/>
              <p:cNvSpPr txBox="1"/>
              <p:nvPr/>
            </p:nvSpPr>
            <p:spPr>
              <a:xfrm>
                <a:off x="234950" y="1615167"/>
                <a:ext cx="5391150" cy="446720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Проведение мероприятий по патриотическому воспитанию молодежи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6562271" y="1559249"/>
              <a:ext cx="2349500" cy="470992"/>
              <a:chOff x="5996214" y="1665544"/>
              <a:chExt cx="2349500" cy="470992"/>
            </a:xfrm>
          </p:grpSpPr>
          <p:sp>
            <p:nvSpPr>
              <p:cNvPr id="43" name="object 24"/>
              <p:cNvSpPr txBox="1"/>
              <p:nvPr/>
            </p:nvSpPr>
            <p:spPr>
              <a:xfrm>
                <a:off x="5996214" y="1665544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44" name="object 22"/>
              <p:cNvSpPr txBox="1"/>
              <p:nvPr/>
            </p:nvSpPr>
            <p:spPr>
              <a:xfrm>
                <a:off x="5996214" y="1843507"/>
                <a:ext cx="2349500" cy="293029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797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В течение года</a:t>
                </a:r>
                <a:endParaRPr sz="1797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1" name="object 22"/>
            <p:cNvSpPr txBox="1"/>
            <p:nvPr/>
          </p:nvSpPr>
          <p:spPr>
            <a:xfrm>
              <a:off x="502935" y="2002947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0,155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42" name="object 24"/>
            <p:cNvSpPr txBox="1"/>
            <p:nvPr/>
          </p:nvSpPr>
          <p:spPr>
            <a:xfrm>
              <a:off x="1342036" y="201937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0,155)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>
          <a:xfrm>
            <a:off x="6538480" y="2123586"/>
            <a:ext cx="2346241" cy="36931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, идет доп. поставка МФУ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1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0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pic>
        <p:nvPicPr>
          <p:cNvPr id="6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3" y="1094365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bject 2"/>
          <p:cNvSpPr txBox="1">
            <a:spLocks/>
          </p:cNvSpPr>
          <p:nvPr/>
        </p:nvSpPr>
        <p:spPr>
          <a:xfrm>
            <a:off x="1332436" y="1252161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423088" y="1996518"/>
            <a:ext cx="8930172" cy="1275949"/>
            <a:chOff x="311151" y="1270716"/>
            <a:chExt cx="8942575" cy="127772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11151" y="1270716"/>
              <a:ext cx="6164393" cy="788636"/>
              <a:chOff x="158751" y="1276073"/>
              <a:chExt cx="6164393" cy="788636"/>
            </a:xfrm>
          </p:grpSpPr>
          <p:sp>
            <p:nvSpPr>
              <p:cNvPr id="71" name="object 16"/>
              <p:cNvSpPr txBox="1"/>
              <p:nvPr/>
            </p:nvSpPr>
            <p:spPr>
              <a:xfrm>
                <a:off x="344042" y="1276073"/>
                <a:ext cx="347651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«Творческие люди»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Министерство культуры </a:t>
                </a:r>
                <a:r>
                  <a:rPr lang="ru-RU" sz="999" spc="10" dirty="0" smtClean="0">
                    <a:solidFill>
                      <a:srgbClr val="7C6EB0"/>
                    </a:solidFill>
                    <a:latin typeface="Calibri"/>
                    <a:cs typeface="Calibri"/>
                  </a:rPr>
                  <a:t>Иркутской </a:t>
                </a:r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области</a:t>
                </a:r>
                <a:endParaRPr sz="999" dirty="0">
                  <a:solidFill>
                    <a:srgbClr val="7C6EB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object 17"/>
              <p:cNvSpPr txBox="1"/>
              <p:nvPr/>
            </p:nvSpPr>
            <p:spPr>
              <a:xfrm>
                <a:off x="158751" y="1615167"/>
                <a:ext cx="6164393" cy="449542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Государственная поддержка лучших работников сельских учреждений  культуры (п. Железнодорожный)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70" name="object 22"/>
            <p:cNvSpPr txBox="1"/>
            <p:nvPr/>
          </p:nvSpPr>
          <p:spPr>
            <a:xfrm>
              <a:off x="6904226" y="1808222"/>
              <a:ext cx="2349500" cy="408445"/>
            </a:xfrm>
            <a:prstGeom prst="rect">
              <a:avLst/>
            </a:prstGeom>
            <a:no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7C6EB0"/>
                  </a:solidFill>
                  <a:latin typeface="Arial"/>
                  <a:cs typeface="Arial"/>
                </a:rPr>
                <a:t>25.03.2022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2"/>
            <p:cNvSpPr txBox="1"/>
            <p:nvPr/>
          </p:nvSpPr>
          <p:spPr>
            <a:xfrm>
              <a:off x="335120" y="2139992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7C6EB0"/>
                  </a:solidFill>
                  <a:latin typeface="Arial"/>
                  <a:cs typeface="Arial"/>
                </a:rPr>
                <a:t>0,05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68" name="object 24"/>
            <p:cNvSpPr txBox="1"/>
            <p:nvPr/>
          </p:nvSpPr>
          <p:spPr>
            <a:xfrm>
              <a:off x="1105761" y="2175898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0,04 ОБ 0,01) 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73" name="object 24"/>
          <p:cNvSpPr txBox="1"/>
          <p:nvPr/>
        </p:nvSpPr>
        <p:spPr>
          <a:xfrm>
            <a:off x="7007018" y="2316033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Поощрение выплачено</a:t>
            </a:r>
            <a:endParaRPr sz="1148" dirty="0">
              <a:latin typeface="Arial"/>
              <a:cs typeface="Arial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47023" y="3487296"/>
            <a:ext cx="6155843" cy="1226690"/>
            <a:chOff x="311151" y="1270716"/>
            <a:chExt cx="6164393" cy="122839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11151" y="1270716"/>
              <a:ext cx="6164393" cy="785814"/>
              <a:chOff x="158751" y="1276073"/>
              <a:chExt cx="6164393" cy="785814"/>
            </a:xfrm>
          </p:grpSpPr>
          <p:sp>
            <p:nvSpPr>
              <p:cNvPr id="35" name="object 16"/>
              <p:cNvSpPr txBox="1"/>
              <p:nvPr/>
            </p:nvSpPr>
            <p:spPr>
              <a:xfrm>
                <a:off x="344042" y="1276073"/>
                <a:ext cx="347651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«Культурная среда»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Министерство культуры </a:t>
                </a:r>
                <a:r>
                  <a:rPr lang="ru-RU" sz="999" spc="10" dirty="0" smtClean="0">
                    <a:solidFill>
                      <a:srgbClr val="7C6EB0"/>
                    </a:solidFill>
                    <a:latin typeface="Calibri"/>
                    <a:cs typeface="Calibri"/>
                  </a:rPr>
                  <a:t>Иркутской </a:t>
                </a:r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области</a:t>
                </a:r>
                <a:endParaRPr sz="999" dirty="0">
                  <a:solidFill>
                    <a:srgbClr val="7C6EB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object 17"/>
              <p:cNvSpPr txBox="1"/>
              <p:nvPr/>
            </p:nvSpPr>
            <p:spPr>
              <a:xfrm>
                <a:off x="158751" y="1615167"/>
                <a:ext cx="6164393" cy="446720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Капитальный ремонт здания Детской школы искусств в </a:t>
                </a:r>
                <a:br>
                  <a:rPr lang="ru-RU" sz="1598" spc="-5" dirty="0">
                    <a:solidFill>
                      <a:schemeClr val="bg1"/>
                    </a:solidFill>
                    <a:cs typeface="Calibri"/>
                  </a:rPr>
                </a:br>
                <a:r>
                  <a:rPr lang="ru-RU" sz="1598" spc="-5" dirty="0" err="1">
                    <a:solidFill>
                      <a:schemeClr val="bg1"/>
                    </a:solidFill>
                    <a:cs typeface="Calibri"/>
                  </a:rPr>
                  <a:t>р.п</a:t>
                </a: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. Мишелевка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3" name="object 22"/>
            <p:cNvSpPr txBox="1"/>
            <p:nvPr/>
          </p:nvSpPr>
          <p:spPr>
            <a:xfrm>
              <a:off x="311151" y="2090665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7C6EB0"/>
                  </a:solidFill>
                  <a:latin typeface="Arial"/>
                  <a:cs typeface="Arial"/>
                </a:rPr>
                <a:t>9,06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34" name="object 24"/>
            <p:cNvSpPr txBox="1"/>
            <p:nvPr/>
          </p:nvSpPr>
          <p:spPr>
            <a:xfrm>
              <a:off x="1081791" y="2098895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6,53 ОБ 2,18 МБ 0,35) 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7" name="object 24"/>
          <p:cNvSpPr txBox="1"/>
          <p:nvPr/>
        </p:nvSpPr>
        <p:spPr>
          <a:xfrm>
            <a:off x="6975720" y="3806811"/>
            <a:ext cx="2113928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Работы завершены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, </a:t>
            </a:r>
            <a:endParaRPr lang="ru-RU" sz="1148" spc="-35" dirty="0" smtClean="0">
              <a:solidFill>
                <a:srgbClr val="57585B"/>
              </a:solidFill>
              <a:latin typeface="Arial"/>
              <a:cs typeface="Arial"/>
            </a:endParaRPr>
          </a:p>
          <a:p>
            <a:pPr marL="12682">
              <a:spcBef>
                <a:spcPts val="125"/>
              </a:spcBef>
            </a:pP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ведется </a:t>
            </a: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устранение замечаний</a:t>
            </a:r>
            <a:endParaRPr sz="1148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1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4795" y="-426592"/>
            <a:ext cx="184731" cy="36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3"/>
          </a:p>
        </p:txBody>
      </p:sp>
      <p:sp>
        <p:nvSpPr>
          <p:cNvPr id="52" name="object 24"/>
          <p:cNvSpPr txBox="1"/>
          <p:nvPr/>
        </p:nvSpPr>
        <p:spPr>
          <a:xfrm>
            <a:off x="8889431" y="5749242"/>
            <a:ext cx="189797" cy="138634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spcBef>
                <a:spcPts val="125"/>
              </a:spcBef>
            </a:pPr>
            <a:r>
              <a:rPr lang="ru-RU" sz="797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7" dirty="0"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6123" y="3441361"/>
            <a:ext cx="8068699" cy="952990"/>
            <a:chOff x="334704" y="3940667"/>
            <a:chExt cx="10758265" cy="1270654"/>
          </a:xfrm>
        </p:grpSpPr>
        <p:sp>
          <p:nvSpPr>
            <p:cNvPr id="28" name="object 17"/>
            <p:cNvSpPr txBox="1"/>
            <p:nvPr/>
          </p:nvSpPr>
          <p:spPr>
            <a:xfrm>
              <a:off x="334704" y="4191817"/>
              <a:ext cx="3747600" cy="32186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vert="horz" wrap="square" lIns="0" tIns="35867" rIns="0" bIns="0" rtlCol="0">
              <a:spAutoFit/>
            </a:bodyPr>
            <a:lstStyle>
              <a:defPPr>
                <a:defRPr lang="ru-RU"/>
              </a:defPPr>
              <a:lvl1pPr marL="115570" marR="370205">
                <a:lnSpc>
                  <a:spcPts val="1600"/>
                </a:lnSpc>
                <a:spcBef>
                  <a:spcPts val="555"/>
                </a:spcBef>
                <a:defRPr sz="1600" spc="-5">
                  <a:solidFill>
                    <a:srgbClr val="FFFFFF"/>
                  </a:solidFill>
                  <a:latin typeface="Calibri"/>
                  <a:cs typeface="Calibri"/>
                </a:defRPr>
              </a:lvl1pPr>
            </a:lstStyle>
            <a:p>
              <a:r>
                <a:rPr lang="ru-RU" sz="1594" dirty="0"/>
                <a:t>2021</a:t>
              </a:r>
              <a:endParaRPr sz="1594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1878735" y="3940667"/>
              <a:ext cx="2783508" cy="1006180"/>
              <a:chOff x="2391254" y="1018109"/>
              <a:chExt cx="2095363" cy="757430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2391254" y="1018109"/>
                <a:ext cx="979533" cy="757430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spcBef>
                    <a:spcPts val="125"/>
                  </a:spcBef>
                </a:pPr>
                <a:r>
                  <a:rPr lang="ru-RU" sz="4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11</a:t>
                </a:r>
                <a:endParaRPr sz="4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057323" y="1347534"/>
                <a:ext cx="1429294" cy="286333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</a:t>
                </a:r>
                <a:endParaRPr lang="ru-RU" sz="1096" spc="-35" dirty="0">
                  <a:solidFill>
                    <a:srgbClr val="57585B"/>
                  </a:solidFill>
                  <a:latin typeface="Arial"/>
                  <a:cs typeface="Arial"/>
                </a:endParaRPr>
              </a:p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6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56DE07CA-1968-FB42-B5AF-6EFAE10181E9}"/>
                </a:ext>
              </a:extLst>
            </p:cNvPr>
            <p:cNvGrpSpPr/>
            <p:nvPr/>
          </p:nvGrpSpPr>
          <p:grpSpPr>
            <a:xfrm>
              <a:off x="4682470" y="3983330"/>
              <a:ext cx="2701765" cy="1227991"/>
              <a:chOff x="4177266" y="4079027"/>
              <a:chExt cx="2701765" cy="1227991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177266" y="4079027"/>
                <a:ext cx="2384802" cy="920858"/>
                <a:chOff x="2844372" y="1050224"/>
                <a:chExt cx="1795226" cy="693201"/>
              </a:xfrm>
            </p:grpSpPr>
            <p:sp>
              <p:nvSpPr>
                <p:cNvPr id="38" name="object 22"/>
                <p:cNvSpPr txBox="1"/>
                <p:nvPr/>
              </p:nvSpPr>
              <p:spPr>
                <a:xfrm>
                  <a:off x="2844372" y="1050224"/>
                  <a:ext cx="1657894" cy="693201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spcBef>
                      <a:spcPts val="125"/>
                    </a:spcBef>
                  </a:pPr>
                  <a:r>
                    <a:rPr lang="ru-RU" sz="4384" b="1" spc="-25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/>
                      <a:cs typeface="Arial"/>
                    </a:rPr>
                    <a:t>32,9</a:t>
                  </a:r>
                  <a:endParaRPr sz="4384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object 24"/>
                <p:cNvSpPr txBox="1"/>
                <p:nvPr/>
              </p:nvSpPr>
              <p:spPr>
                <a:xfrm>
                  <a:off x="3943604" y="1122320"/>
                  <a:ext cx="695994" cy="543762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млрд </a:t>
                  </a:r>
                  <a:r>
                    <a:rPr lang="ru-RU" sz="1096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endPara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ФБ 20,4</a:t>
                  </a: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 12,4</a:t>
                  </a:r>
                  <a:endParaRPr sz="1096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0" name="object 24"/>
              <p:cNvSpPr txBox="1"/>
              <p:nvPr/>
            </p:nvSpPr>
            <p:spPr>
              <a:xfrm>
                <a:off x="4198353" y="4892453"/>
                <a:ext cx="2680678" cy="414565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Кассовое освоение 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– 27,7 млрд (84%)</a:t>
                </a:r>
              </a:p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                                       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ФБ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17,5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10,1</a:t>
                </a:r>
                <a:endParaRPr sz="900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object 22"/>
            <p:cNvSpPr txBox="1"/>
            <p:nvPr/>
          </p:nvSpPr>
          <p:spPr>
            <a:xfrm>
              <a:off x="7427170" y="3972696"/>
              <a:ext cx="2202368" cy="920858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87%</a:t>
              </a:r>
              <a:endParaRPr sz="438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4"/>
            <p:cNvSpPr txBox="1"/>
            <p:nvPr/>
          </p:nvSpPr>
          <p:spPr>
            <a:xfrm>
              <a:off x="8988973" y="4109277"/>
              <a:ext cx="351645" cy="688145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 algn="ctr">
                <a:lnSpc>
                  <a:spcPts val="1295"/>
                </a:lnSpc>
                <a:spcBef>
                  <a:spcPts val="125"/>
                </a:spcBef>
              </a:pP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117из</a:t>
              </a:r>
              <a:b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</a:b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135</a:t>
              </a:r>
            </a:p>
          </p:txBody>
        </p:sp>
        <p:sp>
          <p:nvSpPr>
            <p:cNvPr id="66" name="object 22"/>
            <p:cNvSpPr txBox="1"/>
            <p:nvPr/>
          </p:nvSpPr>
          <p:spPr>
            <a:xfrm>
              <a:off x="9790980" y="3983329"/>
              <a:ext cx="1301989" cy="920858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124</a:t>
              </a:r>
              <a:endParaRPr sz="4384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Стрелка вниз 9"/>
          <p:cNvSpPr/>
          <p:nvPr/>
        </p:nvSpPr>
        <p:spPr>
          <a:xfrm rot="10800000">
            <a:off x="5796136" y="2642932"/>
            <a:ext cx="217960" cy="499466"/>
          </a:xfrm>
          <a:prstGeom prst="downArrow">
            <a:avLst>
              <a:gd name="adj1" fmla="val 28105"/>
              <a:gd name="adj2" fmla="val 7736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object 24"/>
          <p:cNvSpPr txBox="1"/>
          <p:nvPr/>
        </p:nvSpPr>
        <p:spPr>
          <a:xfrm>
            <a:off x="6038270" y="2700439"/>
            <a:ext cx="974798" cy="40069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  <a:t>+  7% </a:t>
            </a:r>
            <a:r>
              <a:rPr lang="ru-RU" sz="900" i="1" spc="-35" dirty="0">
                <a:solidFill>
                  <a:srgbClr val="00B050"/>
                </a:solidFill>
                <a:latin typeface="Arial"/>
                <a:cs typeface="Arial"/>
              </a:rPr>
              <a:t>увеличилось достижение показателей</a:t>
            </a:r>
            <a:endParaRPr sz="900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223" y="1652631"/>
            <a:ext cx="8068699" cy="920502"/>
            <a:chOff x="334704" y="5520248"/>
            <a:chExt cx="10758265" cy="1227335"/>
          </a:xfrm>
        </p:grpSpPr>
        <p:sp>
          <p:nvSpPr>
            <p:cNvPr id="11" name="object 17"/>
            <p:cNvSpPr txBox="1"/>
            <p:nvPr/>
          </p:nvSpPr>
          <p:spPr>
            <a:xfrm>
              <a:off x="334704" y="5727837"/>
              <a:ext cx="3745328" cy="32186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vert="horz" wrap="square" lIns="0" tIns="35867" rIns="0" bIns="0" rtlCol="0">
              <a:spAutoFit/>
            </a:bodyPr>
            <a:lstStyle>
              <a:defPPr>
                <a:defRPr lang="ru-RU"/>
              </a:defPPr>
              <a:lvl1pPr marL="115570" marR="370205">
                <a:lnSpc>
                  <a:spcPts val="1600"/>
                </a:lnSpc>
                <a:spcBef>
                  <a:spcPts val="555"/>
                </a:spcBef>
                <a:defRPr sz="1600" spc="-5">
                  <a:solidFill>
                    <a:srgbClr val="FFFFFF"/>
                  </a:solidFill>
                  <a:latin typeface="Calibri"/>
                  <a:cs typeface="Calibri"/>
                </a:defRPr>
              </a:lvl1pPr>
            </a:lstStyle>
            <a:p>
              <a:r>
                <a:rPr lang="ru-RU" sz="1594" dirty="0"/>
                <a:t>2020</a:t>
              </a:r>
              <a:endParaRPr sz="1594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904709" y="5530879"/>
              <a:ext cx="2735579" cy="920858"/>
              <a:chOff x="2410815" y="1050224"/>
              <a:chExt cx="2059285" cy="693202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2410815" y="1050224"/>
                <a:ext cx="797560" cy="693202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spcBef>
                    <a:spcPts val="125"/>
                  </a:spcBef>
                </a:pPr>
                <a:r>
                  <a:rPr lang="ru-RU" sz="4384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11</a:t>
                </a:r>
                <a:endParaRPr sz="438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040806" y="1366565"/>
                <a:ext cx="1429294" cy="286333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</a:t>
                </a:r>
                <a:endParaRPr lang="ru-RU" sz="1096" spc="-35" dirty="0">
                  <a:solidFill>
                    <a:srgbClr val="57585B"/>
                  </a:solidFill>
                  <a:latin typeface="Arial"/>
                  <a:cs typeface="Arial"/>
                </a:endParaRPr>
              </a:p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6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6A4CF9A4-F5BE-AA40-9FD1-DED0B70BD460}"/>
                </a:ext>
              </a:extLst>
            </p:cNvPr>
            <p:cNvGrpSpPr/>
            <p:nvPr/>
          </p:nvGrpSpPr>
          <p:grpSpPr>
            <a:xfrm>
              <a:off x="4693103" y="5520248"/>
              <a:ext cx="3608263" cy="1227335"/>
              <a:chOff x="4185899" y="5547165"/>
              <a:chExt cx="3608263" cy="1227335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4185903" y="5547165"/>
                <a:ext cx="2360198" cy="920858"/>
                <a:chOff x="2844387" y="1042220"/>
                <a:chExt cx="1776706" cy="693201"/>
              </a:xfrm>
            </p:grpSpPr>
            <p:sp>
              <p:nvSpPr>
                <p:cNvPr id="45" name="object 22"/>
                <p:cNvSpPr txBox="1"/>
                <p:nvPr/>
              </p:nvSpPr>
              <p:spPr>
                <a:xfrm>
                  <a:off x="2844387" y="1042220"/>
                  <a:ext cx="1657894" cy="693201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spcBef>
                      <a:spcPts val="125"/>
                    </a:spcBef>
                  </a:pPr>
                  <a:r>
                    <a:rPr lang="ru-RU" sz="4384" b="1" spc="-25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/>
                      <a:cs typeface="Arial"/>
                    </a:rPr>
                    <a:t>27,1</a:t>
                  </a:r>
                  <a:endParaRPr sz="4384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6" name="object 24"/>
                <p:cNvSpPr txBox="1"/>
                <p:nvPr/>
              </p:nvSpPr>
              <p:spPr>
                <a:xfrm>
                  <a:off x="3943607" y="1123301"/>
                  <a:ext cx="677486" cy="543762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млрд </a:t>
                  </a:r>
                  <a:r>
                    <a:rPr lang="ru-RU" sz="1096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endPara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ФБ 16,2</a:t>
                  </a: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 10,9</a:t>
                  </a:r>
                  <a:endParaRPr lang="ru-RU" sz="1096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4" name="object 24"/>
              <p:cNvSpPr txBox="1"/>
              <p:nvPr/>
            </p:nvSpPr>
            <p:spPr>
              <a:xfrm>
                <a:off x="4185899" y="6359935"/>
                <a:ext cx="3608263" cy="414565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Кассовое освоение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– 26,3 млрд (97%)</a:t>
                </a:r>
              </a:p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                                       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ФБ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16,0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10,3</a:t>
                </a:r>
                <a:endParaRPr sz="900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object 22"/>
            <p:cNvSpPr txBox="1"/>
            <p:nvPr/>
          </p:nvSpPr>
          <p:spPr>
            <a:xfrm>
              <a:off x="7427170" y="5530880"/>
              <a:ext cx="2202368" cy="920857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80%</a:t>
              </a:r>
              <a:endParaRPr sz="438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1" name="object 24"/>
            <p:cNvSpPr txBox="1"/>
            <p:nvPr/>
          </p:nvSpPr>
          <p:spPr>
            <a:xfrm>
              <a:off x="8988973" y="5671361"/>
              <a:ext cx="351645" cy="688143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 algn="ctr">
                <a:lnSpc>
                  <a:spcPts val="1295"/>
                </a:lnSpc>
                <a:spcBef>
                  <a:spcPts val="125"/>
                </a:spcBef>
              </a:pP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125</a:t>
              </a:r>
              <a:b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</a:b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из</a:t>
              </a:r>
              <a:b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</a:b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156</a:t>
              </a:r>
            </a:p>
          </p:txBody>
        </p:sp>
        <p:sp>
          <p:nvSpPr>
            <p:cNvPr id="67" name="object 22"/>
            <p:cNvSpPr txBox="1"/>
            <p:nvPr/>
          </p:nvSpPr>
          <p:spPr>
            <a:xfrm>
              <a:off x="9790980" y="5530880"/>
              <a:ext cx="1301989" cy="920857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118</a:t>
              </a:r>
              <a:endParaRPr sz="4384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73" name="object 24">
            <a:extLst>
              <a:ext uri="{FF2B5EF4-FFF2-40B4-BE49-F238E27FC236}">
                <a16:creationId xmlns:a16="http://schemas.microsoft.com/office/drawing/2014/main" xmlns="" id="{CFDA3474-9DC6-9447-90C5-A6E86E8F8BEA}"/>
              </a:ext>
            </a:extLst>
          </p:cNvPr>
          <p:cNvSpPr txBox="1"/>
          <p:nvPr/>
        </p:nvSpPr>
        <p:spPr>
          <a:xfrm>
            <a:off x="7864978" y="2700440"/>
            <a:ext cx="952660" cy="40069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  <a:t>+ 6 </a:t>
            </a:r>
            <a:r>
              <a:rPr lang="ru-RU" sz="900" i="1" spc="-35" dirty="0">
                <a:solidFill>
                  <a:srgbClr val="00B050"/>
                </a:solidFill>
                <a:latin typeface="Arial"/>
                <a:cs typeface="Arial"/>
              </a:rPr>
              <a:t>увеличилось</a:t>
            </a:r>
            <a: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  <a:t/>
            </a:r>
            <a:b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sz="900" i="1" spc="-35" dirty="0">
                <a:solidFill>
                  <a:srgbClr val="00B050"/>
                </a:solidFill>
                <a:latin typeface="Arial"/>
                <a:cs typeface="Arial"/>
              </a:rPr>
              <a:t>количество объектов</a:t>
            </a:r>
            <a:endParaRPr sz="900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3" name="object 24"/>
          <p:cNvSpPr txBox="1"/>
          <p:nvPr/>
        </p:nvSpPr>
        <p:spPr>
          <a:xfrm>
            <a:off x="1425147" y="1537810"/>
            <a:ext cx="1424020" cy="14421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Количество РП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54" name="object 24"/>
          <p:cNvSpPr txBox="1"/>
          <p:nvPr/>
        </p:nvSpPr>
        <p:spPr>
          <a:xfrm>
            <a:off x="3527801" y="1537810"/>
            <a:ext cx="1424020" cy="14421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Финансирование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55" name="object 24"/>
          <p:cNvSpPr txBox="1"/>
          <p:nvPr/>
        </p:nvSpPr>
        <p:spPr>
          <a:xfrm>
            <a:off x="5582048" y="1412776"/>
            <a:ext cx="1431020" cy="27245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Достижение показателей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7374653" y="1416055"/>
            <a:ext cx="1789583" cy="27245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Объекты строительства </a:t>
            </a:r>
            <a:r>
              <a:rPr lang="en-US" sz="1096" spc="-35" dirty="0">
                <a:solidFill>
                  <a:srgbClr val="57585B"/>
                </a:solidFill>
                <a:latin typeface="Arial"/>
                <a:cs typeface="Arial"/>
              </a:rPr>
              <a:t/>
            </a:r>
            <a:br>
              <a:rPr lang="en-US" sz="1096" spc="-35" dirty="0">
                <a:solidFill>
                  <a:srgbClr val="57585B"/>
                </a:solidFill>
                <a:latin typeface="Arial"/>
                <a:cs typeface="Arial"/>
              </a:rPr>
            </a:b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и ремонта</a:t>
            </a:r>
            <a:endParaRPr sz="1096" spc="-35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251028" y="5119053"/>
            <a:ext cx="2808996" cy="3138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602" rIns="0" bIns="0" rtlCol="0">
            <a:spAutoFit/>
          </a:bodyPr>
          <a:lstStyle/>
          <a:p>
            <a:pPr marL="115142" marR="368835">
              <a:lnSpc>
                <a:spcPts val="1594"/>
              </a:lnSpc>
              <a:spcBef>
                <a:spcPts val="553"/>
              </a:spcBef>
            </a:pPr>
            <a:r>
              <a:rPr lang="ru-RU" sz="2790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0" dirty="0">
              <a:latin typeface="Calibri"/>
              <a:cs typeface="Calibri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23326" y="4828994"/>
            <a:ext cx="2027054" cy="935902"/>
            <a:chOff x="2140833" y="1040155"/>
            <a:chExt cx="2034561" cy="939369"/>
          </a:xfrm>
        </p:grpSpPr>
        <p:sp>
          <p:nvSpPr>
            <p:cNvPr id="12" name="object 22"/>
            <p:cNvSpPr txBox="1"/>
            <p:nvPr/>
          </p:nvSpPr>
          <p:spPr>
            <a:xfrm>
              <a:off x="2140833" y="1040155"/>
              <a:ext cx="949327" cy="939369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5000" b="1">
                  <a:solidFill>
                    <a:srgbClr val="1D3C62"/>
                  </a:solidFill>
                  <a:latin typeface="Arial"/>
                  <a:cs typeface="Arial"/>
                </a:defRPr>
              </a:lvl1pPr>
            </a:lstStyle>
            <a:p>
              <a:r>
                <a:rPr lang="ru-RU" sz="5978" dirty="0" smtClean="0"/>
                <a:t>12</a:t>
              </a:r>
              <a:endParaRPr sz="5978" dirty="0"/>
            </a:p>
          </p:txBody>
        </p:sp>
        <p:sp>
          <p:nvSpPr>
            <p:cNvPr id="15" name="object 24"/>
            <p:cNvSpPr txBox="1"/>
            <p:nvPr/>
          </p:nvSpPr>
          <p:spPr>
            <a:xfrm>
              <a:off x="3037829" y="1429798"/>
              <a:ext cx="1137565" cy="530891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lnSpc>
                  <a:spcPts val="1295"/>
                </a:lnSpc>
                <a:spcBef>
                  <a:spcPts val="125"/>
                </a:spcBef>
              </a:pPr>
              <a:r>
                <a:rPr lang="ru-RU" sz="1350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 национальных </a:t>
              </a:r>
              <a:endParaRPr lang="ru-RU" sz="1350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53">
                <a:lnSpc>
                  <a:spcPts val="1295"/>
                </a:lnSpc>
                <a:spcBef>
                  <a:spcPts val="125"/>
                </a:spcBef>
              </a:pPr>
              <a:r>
                <a:rPr lang="ru-RU" sz="1350" spc="-35" dirty="0">
                  <a:solidFill>
                    <a:srgbClr val="57585B"/>
                  </a:solidFill>
                  <a:latin typeface="Arial"/>
                  <a:cs typeface="Arial"/>
                </a:rPr>
                <a:t>проектов</a:t>
              </a:r>
              <a:endParaRPr lang="ru-RU" sz="1350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532451" y="4908087"/>
            <a:ext cx="1996136" cy="789108"/>
            <a:chOff x="2571640" y="1036681"/>
            <a:chExt cx="1689375" cy="792030"/>
          </a:xfrm>
        </p:grpSpPr>
        <p:sp>
          <p:nvSpPr>
            <p:cNvPr id="32" name="object 22"/>
            <p:cNvSpPr txBox="1"/>
            <p:nvPr/>
          </p:nvSpPr>
          <p:spPr>
            <a:xfrm>
              <a:off x="2571640" y="1036681"/>
              <a:ext cx="1115095" cy="780598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950" b="1" dirty="0" smtClean="0">
                  <a:solidFill>
                    <a:srgbClr val="1D3C62"/>
                  </a:solidFill>
                  <a:latin typeface="Arial"/>
                  <a:cs typeface="Arial"/>
                </a:rPr>
                <a:t>42,9</a:t>
              </a:r>
              <a:endParaRPr sz="4950" b="1" dirty="0">
                <a:solidFill>
                  <a:srgbClr val="1D3C62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3686735" y="1207719"/>
              <a:ext cx="574280" cy="620992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lnSpc>
                  <a:spcPts val="1500"/>
                </a:lnSpc>
                <a:spcBef>
                  <a:spcPts val="125"/>
                </a:spcBef>
              </a:pPr>
              <a:r>
                <a:rPr lang="ru-RU" sz="1200" spc="-35" dirty="0">
                  <a:solidFill>
                    <a:srgbClr val="57585B"/>
                  </a:solidFill>
                  <a:latin typeface="Arial"/>
                  <a:cs typeface="Arial"/>
                </a:rPr>
                <a:t>млрд </a:t>
              </a:r>
              <a:r>
                <a:rPr lang="ru-RU" sz="1200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endParaRPr lang="ru-RU" sz="1200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53">
                <a:lnSpc>
                  <a:spcPts val="1500"/>
                </a:lnSpc>
                <a:spcBef>
                  <a:spcPts val="125"/>
                </a:spcBef>
              </a:pPr>
              <a:r>
                <a:rPr lang="ru-RU" sz="1200" b="1" spc="-35" dirty="0">
                  <a:solidFill>
                    <a:srgbClr val="57585B"/>
                  </a:solidFill>
                  <a:latin typeface="Arial"/>
                  <a:cs typeface="Arial"/>
                </a:rPr>
                <a:t>ФБ </a:t>
              </a:r>
              <a:r>
                <a:rPr lang="ru-RU" sz="1200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31,3</a:t>
              </a:r>
              <a:endParaRPr lang="ru-RU" sz="1200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53">
                <a:lnSpc>
                  <a:spcPts val="1500"/>
                </a:lnSpc>
                <a:spcBef>
                  <a:spcPts val="125"/>
                </a:spcBef>
              </a:pPr>
              <a:r>
                <a:rPr lang="ru-RU" sz="1200" b="1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1200" spc="-35" dirty="0">
                  <a:solidFill>
                    <a:srgbClr val="57585B"/>
                  </a:solidFill>
                  <a:latin typeface="Arial"/>
                  <a:cs typeface="Arial"/>
                </a:rPr>
                <a:t>11,6</a:t>
              </a:r>
              <a:endParaRPr sz="1200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E3324605-EE52-E346-9DAB-CFB0C9A5F9A2}"/>
              </a:ext>
            </a:extLst>
          </p:cNvPr>
          <p:cNvGrpSpPr/>
          <p:nvPr/>
        </p:nvGrpSpPr>
        <p:grpSpPr>
          <a:xfrm>
            <a:off x="5542489" y="4908087"/>
            <a:ext cx="1651775" cy="935903"/>
            <a:chOff x="7988984" y="1324697"/>
            <a:chExt cx="2202367" cy="1247870"/>
          </a:xfrm>
        </p:grpSpPr>
        <p:sp>
          <p:nvSpPr>
            <p:cNvPr id="59" name="object 22"/>
            <p:cNvSpPr txBox="1"/>
            <p:nvPr/>
          </p:nvSpPr>
          <p:spPr>
            <a:xfrm>
              <a:off x="7988984" y="1324697"/>
              <a:ext cx="2202367" cy="1247870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>
                <a:spcBef>
                  <a:spcPts val="166"/>
                </a:spcBef>
                <a:defRPr sz="7970" b="1">
                  <a:solidFill>
                    <a:srgbClr val="1D3C62"/>
                  </a:solidFill>
                  <a:latin typeface="Arial"/>
                  <a:cs typeface="Arial"/>
                </a:defRPr>
              </a:lvl1pPr>
            </a:lstStyle>
            <a:p>
              <a:r>
                <a:rPr lang="ru-RU" sz="5978" dirty="0"/>
                <a:t>15</a:t>
              </a:r>
              <a:r>
                <a:rPr lang="en-US" sz="5978" dirty="0"/>
                <a:t>1</a:t>
              </a:r>
              <a:r>
                <a:rPr lang="en-US" sz="6000" baseline="30000" dirty="0"/>
                <a:t>*</a:t>
              </a:r>
              <a:endParaRPr sz="5978" baseline="30000" dirty="0"/>
            </a:p>
          </p:txBody>
        </p:sp>
        <p:sp>
          <p:nvSpPr>
            <p:cNvPr id="60" name="object 24"/>
            <p:cNvSpPr txBox="1"/>
            <p:nvPr/>
          </p:nvSpPr>
          <p:spPr>
            <a:xfrm>
              <a:off x="9445288" y="2124515"/>
              <a:ext cx="589977" cy="311973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 algn="ctr">
                <a:lnSpc>
                  <a:spcPts val="1727"/>
                </a:lnSpc>
                <a:spcBef>
                  <a:spcPts val="166"/>
                </a:spcBef>
                <a:defRPr sz="1461" spc="-46">
                  <a:solidFill>
                    <a:srgbClr val="57585B"/>
                  </a:solidFill>
                  <a:latin typeface="Arial"/>
                  <a:cs typeface="Arial"/>
                </a:defRPr>
              </a:lvl1pPr>
            </a:lstStyle>
            <a:p>
              <a:pPr algn="r"/>
              <a:r>
                <a:rPr lang="en-US" sz="1096" dirty="0"/>
                <a:t>*</a:t>
              </a:r>
              <a:r>
                <a:rPr lang="ru-RU" sz="1096" dirty="0"/>
                <a:t>план</a:t>
              </a:r>
            </a:p>
          </p:txBody>
        </p:sp>
      </p:grpSp>
      <p:sp>
        <p:nvSpPr>
          <p:cNvPr id="48" name="object 24"/>
          <p:cNvSpPr txBox="1"/>
          <p:nvPr/>
        </p:nvSpPr>
        <p:spPr>
          <a:xfrm>
            <a:off x="3527799" y="5695556"/>
            <a:ext cx="2054247" cy="541756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57585B"/>
                </a:solidFill>
                <a:latin typeface="Arial"/>
                <a:cs typeface="Arial"/>
              </a:rPr>
              <a:t>Динамика к 2021 году: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10,0 </a:t>
            </a:r>
            <a:r>
              <a:rPr lang="ru-RU" sz="1050" b="1" spc="-35" dirty="0">
                <a:solidFill>
                  <a:srgbClr val="00B050"/>
                </a:solidFill>
                <a:latin typeface="Arial"/>
                <a:cs typeface="Arial"/>
              </a:rPr>
              <a:t>млрд руб.</a:t>
            </a: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 (+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30,4%), </a:t>
            </a:r>
            <a:r>
              <a:rPr lang="ru-RU" sz="1096" b="1" spc="-35" dirty="0">
                <a:solidFill>
                  <a:srgbClr val="57585B"/>
                </a:solidFill>
                <a:latin typeface="Arial"/>
                <a:cs typeface="Arial"/>
              </a:rPr>
              <a:t>в т.ч.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57585B"/>
                </a:solidFill>
                <a:latin typeface="Arial"/>
                <a:cs typeface="Arial"/>
              </a:rPr>
              <a:t>ФБ: </a:t>
            </a: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13,8 </a:t>
            </a:r>
            <a:r>
              <a:rPr lang="ru-RU" sz="1050" b="1" spc="-35" dirty="0">
                <a:solidFill>
                  <a:srgbClr val="00B050"/>
                </a:solidFill>
                <a:latin typeface="Arial"/>
                <a:cs typeface="Arial"/>
              </a:rPr>
              <a:t>млрд руб. </a:t>
            </a: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(+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78,9%)</a:t>
            </a:r>
            <a:endParaRPr sz="1096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20424A6-DDA7-E241-88DA-EAA0B876452C}"/>
              </a:ext>
            </a:extLst>
          </p:cNvPr>
          <p:cNvGrpSpPr/>
          <p:nvPr/>
        </p:nvGrpSpPr>
        <p:grpSpPr>
          <a:xfrm>
            <a:off x="7365294" y="4908087"/>
            <a:ext cx="1626459" cy="935903"/>
            <a:chOff x="10211462" y="1323787"/>
            <a:chExt cx="2148017" cy="1247871"/>
          </a:xfrm>
        </p:grpSpPr>
        <p:sp>
          <p:nvSpPr>
            <p:cNvPr id="63" name="object 22"/>
            <p:cNvSpPr txBox="1"/>
            <p:nvPr/>
          </p:nvSpPr>
          <p:spPr>
            <a:xfrm>
              <a:off x="10211462" y="1323787"/>
              <a:ext cx="2064864" cy="1247871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>
                <a:spcBef>
                  <a:spcPts val="166"/>
                </a:spcBef>
                <a:defRPr sz="7970" b="1">
                  <a:solidFill>
                    <a:srgbClr val="1D3C62"/>
                  </a:solidFill>
                  <a:latin typeface="Arial"/>
                  <a:cs typeface="Arial"/>
                </a:defRPr>
              </a:lvl1pPr>
            </a:lstStyle>
            <a:p>
              <a:r>
                <a:rPr lang="ru-RU" sz="5978" dirty="0" smtClean="0"/>
                <a:t>264</a:t>
              </a:r>
              <a:r>
                <a:rPr lang="en-US" sz="5400" baseline="30000" dirty="0" smtClean="0"/>
                <a:t>*</a:t>
              </a:r>
              <a:endParaRPr sz="5978" dirty="0"/>
            </a:p>
          </p:txBody>
        </p:sp>
        <p:sp>
          <p:nvSpPr>
            <p:cNvPr id="68" name="object 24"/>
            <p:cNvSpPr txBox="1"/>
            <p:nvPr/>
          </p:nvSpPr>
          <p:spPr>
            <a:xfrm>
              <a:off x="11777627" y="2123575"/>
              <a:ext cx="581852" cy="311973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 algn="ctr">
                <a:lnSpc>
                  <a:spcPts val="1727"/>
                </a:lnSpc>
                <a:spcBef>
                  <a:spcPts val="166"/>
                </a:spcBef>
                <a:defRPr sz="1461" spc="-46">
                  <a:solidFill>
                    <a:srgbClr val="57585B"/>
                  </a:solidFill>
                  <a:latin typeface="Arial"/>
                  <a:cs typeface="Arial"/>
                </a:defRPr>
              </a:lvl1pPr>
            </a:lstStyle>
            <a:p>
              <a:pPr algn="l"/>
              <a:r>
                <a:rPr lang="en-US" sz="1096" dirty="0"/>
                <a:t>*</a:t>
              </a:r>
              <a:r>
                <a:rPr lang="ru-RU" sz="1096" dirty="0"/>
                <a:t>план</a:t>
              </a:r>
            </a:p>
          </p:txBody>
        </p:sp>
      </p:grpSp>
      <p:sp>
        <p:nvSpPr>
          <p:cNvPr id="75" name="object 24">
            <a:extLst>
              <a:ext uri="{FF2B5EF4-FFF2-40B4-BE49-F238E27FC236}">
                <a16:creationId xmlns:a16="http://schemas.microsoft.com/office/drawing/2014/main" xmlns="" id="{94AE7CD0-1E4F-D549-B302-EFD08A253E88}"/>
              </a:ext>
            </a:extLst>
          </p:cNvPr>
          <p:cNvSpPr txBox="1"/>
          <p:nvPr/>
        </p:nvSpPr>
        <p:spPr>
          <a:xfrm>
            <a:off x="7208165" y="5912090"/>
            <a:ext cx="1956071" cy="182684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lang="ru-RU" sz="1096" b="1" spc="-35" dirty="0" smtClean="0">
                <a:solidFill>
                  <a:srgbClr val="FF0000"/>
                </a:solidFill>
                <a:latin typeface="Arial"/>
                <a:cs typeface="Arial"/>
              </a:rPr>
              <a:t>140 объектов </a:t>
            </a:r>
            <a:r>
              <a:rPr lang="ru-RU" sz="1096" b="1" spc="-35" dirty="0">
                <a:solidFill>
                  <a:srgbClr val="FF0000"/>
                </a:solidFill>
                <a:latin typeface="Arial"/>
                <a:cs typeface="Arial"/>
              </a:rPr>
              <a:t>к 2021 </a:t>
            </a:r>
            <a:r>
              <a:rPr lang="ru-RU" sz="1096" b="1" spc="-35" dirty="0" smtClean="0">
                <a:solidFill>
                  <a:srgbClr val="FF0000"/>
                </a:solidFill>
                <a:latin typeface="Arial"/>
                <a:cs typeface="Arial"/>
              </a:rPr>
              <a:t>году</a:t>
            </a:r>
            <a:endParaRPr lang="ru-RU" sz="1096" b="1" spc="-3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" y="492720"/>
            <a:ext cx="1091803" cy="751399"/>
          </a:xfrm>
          <a:prstGeom prst="rect">
            <a:avLst/>
          </a:prstGeom>
        </p:spPr>
      </p:pic>
      <p:sp>
        <p:nvSpPr>
          <p:cNvPr id="64" name="object 3"/>
          <p:cNvSpPr/>
          <p:nvPr/>
        </p:nvSpPr>
        <p:spPr>
          <a:xfrm>
            <a:off x="1321360" y="397408"/>
            <a:ext cx="7520171" cy="693384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586" y="415547"/>
            <a:ext cx="7629167" cy="678987"/>
          </a:xfrm>
          <a:prstGeom prst="rect">
            <a:avLst/>
          </a:prstGeom>
        </p:spPr>
        <p:txBody>
          <a:bodyPr vert="horz" wrap="square" lIns="0" tIns="12020" rIns="0" bIns="0" rtlCol="0" anchor="t" anchorCtr="0">
            <a:spAutoFit/>
          </a:bodyPr>
          <a:lstStyle/>
          <a:p>
            <a:pPr marL="12653" marR="298611">
              <a:lnSpc>
                <a:spcPts val="2625"/>
              </a:lnSpc>
              <a:spcBef>
                <a:spcPts val="95"/>
              </a:spcBef>
            </a:pPr>
            <a:r>
              <a:rPr lang="ru-RU" sz="2000" b="1" spc="153" dirty="0">
                <a:solidFill>
                  <a:schemeClr val="bg1"/>
                </a:solidFill>
                <a:latin typeface="+mj-lt"/>
                <a:cs typeface="+mj-cs"/>
              </a:rPr>
              <a:t>ОБЩАЯ ИНФОРМАЦИЯ О РЕАЛИЗАЦИИ НАЦИОНАЛЬНЫХ ПРОЕКТОВ НА ТЕРРИТОРИИ </a:t>
            </a:r>
            <a:r>
              <a:rPr lang="ru-RU" sz="2000" b="1" spc="153" dirty="0" smtClean="0">
                <a:solidFill>
                  <a:schemeClr val="bg1"/>
                </a:solidFill>
                <a:latin typeface="+mj-lt"/>
                <a:cs typeface="+mj-cs"/>
              </a:rPr>
              <a:t>ИРКУТСКОЙ ОБЛАСТИ</a:t>
            </a:r>
            <a:endParaRPr lang="ru-RU" sz="2000" b="1" spc="153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69" name="object 22"/>
          <p:cNvSpPr txBox="1"/>
          <p:nvPr/>
        </p:nvSpPr>
        <p:spPr>
          <a:xfrm>
            <a:off x="1416829" y="5715902"/>
            <a:ext cx="945824" cy="569969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5000" b="1">
                <a:solidFill>
                  <a:srgbClr val="1D3C62"/>
                </a:solidFill>
                <a:latin typeface="Arial"/>
                <a:cs typeface="Arial"/>
              </a:defRPr>
            </a:lvl1pPr>
          </a:lstStyle>
          <a:p>
            <a:r>
              <a:rPr lang="ru-RU" sz="3600" dirty="0"/>
              <a:t>47</a:t>
            </a:r>
            <a:endParaRPr sz="3600" dirty="0"/>
          </a:p>
        </p:txBody>
      </p:sp>
      <p:sp>
        <p:nvSpPr>
          <p:cNvPr id="70" name="object 24"/>
          <p:cNvSpPr txBox="1"/>
          <p:nvPr/>
        </p:nvSpPr>
        <p:spPr>
          <a:xfrm>
            <a:off x="2039532" y="5875092"/>
            <a:ext cx="1133367" cy="362220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региональных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проектов</a:t>
            </a:r>
            <a:endParaRPr lang="ru-RU" sz="1350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71" name="object 22"/>
          <p:cNvSpPr txBox="1"/>
          <p:nvPr/>
        </p:nvSpPr>
        <p:spPr>
          <a:xfrm>
            <a:off x="1629053" y="4130315"/>
            <a:ext cx="975918" cy="446859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spcBef>
                <a:spcPts val="125"/>
              </a:spcBef>
            </a:pPr>
            <a:r>
              <a:rPr lang="ru-RU" sz="2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44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4" name="object 24"/>
          <p:cNvSpPr txBox="1"/>
          <p:nvPr/>
        </p:nvSpPr>
        <p:spPr>
          <a:xfrm>
            <a:off x="2117012" y="4183580"/>
            <a:ext cx="1133367" cy="362220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региональных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проектов</a:t>
            </a:r>
            <a:endParaRPr lang="ru-RU" sz="1350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76" name="object 22"/>
          <p:cNvSpPr txBox="1"/>
          <p:nvPr/>
        </p:nvSpPr>
        <p:spPr>
          <a:xfrm>
            <a:off x="1428727" y="2261054"/>
            <a:ext cx="794616" cy="508414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spcBef>
                <a:spcPts val="125"/>
              </a:spcBef>
            </a:pPr>
            <a:r>
              <a:rPr lang="ru-RU" sz="32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49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7" name="object 24"/>
          <p:cNvSpPr txBox="1"/>
          <p:nvPr/>
        </p:nvSpPr>
        <p:spPr>
          <a:xfrm>
            <a:off x="2056393" y="2432271"/>
            <a:ext cx="1424018" cy="285276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региональных</a:t>
            </a:r>
          </a:p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проектов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0800000">
            <a:off x="7613716" y="2641502"/>
            <a:ext cx="217960" cy="499466"/>
          </a:xfrm>
          <a:prstGeom prst="downArrow">
            <a:avLst>
              <a:gd name="adj1" fmla="val 28105"/>
              <a:gd name="adj2" fmla="val 7736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1806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99398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070076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14894" y="1819026"/>
            <a:ext cx="8699104" cy="1219269"/>
            <a:chOff x="387349" y="865503"/>
            <a:chExt cx="8711186" cy="122096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87349" y="865503"/>
              <a:ext cx="8711186" cy="1220962"/>
              <a:chOff x="387349" y="1383744"/>
              <a:chExt cx="8711186" cy="1220962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387349" y="1383744"/>
                <a:ext cx="8522605" cy="1220962"/>
                <a:chOff x="387349" y="1231344"/>
                <a:chExt cx="8522605" cy="1220962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387349" y="1270716"/>
                  <a:ext cx="5732055" cy="788636"/>
                  <a:chOff x="234949" y="1276073"/>
                  <a:chExt cx="5732055" cy="788636"/>
                </a:xfrm>
              </p:grpSpPr>
              <p:sp>
                <p:nvSpPr>
                  <p:cNvPr id="10" name="object 16"/>
                  <p:cNvSpPr txBox="1"/>
                  <p:nvPr/>
                </p:nvSpPr>
                <p:spPr>
                  <a:xfrm>
                    <a:off x="344042" y="1276073"/>
                    <a:ext cx="4005708" cy="319959"/>
                  </a:xfrm>
                  <a:prstGeom prst="rect">
                    <a:avLst/>
                  </a:prstGeom>
                </p:spPr>
                <p:txBody>
                  <a:bodyPr vert="horz" wrap="square" lIns="0" tIns="12048" rIns="0" bIns="0" rtlCol="0">
                    <a:spAutoFit/>
                  </a:bodyPr>
                  <a:lstStyle/>
                  <a:p>
                    <a:pPr marL="12682" marR="76093"/>
                    <a:r>
                      <a:rPr lang="ru-RU" sz="999" spc="10" dirty="0">
                        <a:solidFill>
                          <a:srgbClr val="404041"/>
                        </a:solidFill>
                        <a:latin typeface="Calibri"/>
                        <a:cs typeface="Calibri"/>
                      </a:rPr>
                      <a:t>РП «Модернизация первичного звена здравоохранения»</a:t>
                    </a:r>
                  </a:p>
                  <a:p>
                    <a:pPr marL="12682" marR="76093"/>
                    <a:r>
                      <a:rPr lang="ru-RU" sz="999" spc="10" dirty="0">
                        <a:solidFill>
                          <a:srgbClr val="D9124A"/>
                        </a:solidFill>
                        <a:latin typeface="Calibri"/>
                        <a:cs typeface="Calibri"/>
                      </a:rPr>
                      <a:t>Министерство здравоохранения Иркутской области</a:t>
                    </a:r>
                    <a:endParaRPr sz="999" dirty="0">
                      <a:solidFill>
                        <a:srgbClr val="D9124A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1" name="object 17"/>
                  <p:cNvSpPr txBox="1"/>
                  <p:nvPr/>
                </p:nvSpPr>
                <p:spPr>
                  <a:xfrm>
                    <a:off x="234949" y="1615167"/>
                    <a:ext cx="5732055" cy="449542"/>
                  </a:xfrm>
                  <a:prstGeom prst="rect">
                    <a:avLst/>
                  </a:prstGeom>
                  <a:solidFill>
                    <a:srgbClr val="D9124A"/>
                  </a:solidFill>
                </p:spPr>
                <p:txBody>
                  <a:bodyPr vert="horz" wrap="square" lIns="0" tIns="35950" rIns="0" bIns="0" rtlCol="0">
                    <a:spAutoFit/>
                  </a:bodyPr>
                  <a:lstStyle/>
                  <a:p>
                    <a:pPr marL="115408" marR="369687">
                      <a:lnSpc>
                        <a:spcPts val="1598"/>
                      </a:lnSpc>
                      <a:spcBef>
                        <a:spcPts val="554"/>
                      </a:spcBef>
                    </a:pPr>
                    <a:r>
                      <a:rPr lang="ru-RU" sz="1598" spc="-5" dirty="0">
                        <a:solidFill>
                          <a:srgbClr val="FFFFFF"/>
                        </a:solidFill>
                        <a:cs typeface="Calibri"/>
                      </a:rPr>
                      <a:t>Реконструкция здания врачебной амбулатории в п. Тельма ОГБУЗ «</a:t>
                    </a:r>
                    <a:r>
                      <a:rPr lang="ru-RU" sz="1598" spc="-5" dirty="0" err="1">
                        <a:solidFill>
                          <a:srgbClr val="FFFFFF"/>
                        </a:solidFill>
                        <a:cs typeface="Calibri"/>
                      </a:rPr>
                      <a:t>Усольская</a:t>
                    </a:r>
                    <a:r>
                      <a:rPr lang="ru-RU" sz="1598" spc="-5" dirty="0">
                        <a:solidFill>
                          <a:srgbClr val="FFFFFF"/>
                        </a:solidFill>
                        <a:cs typeface="Calibri"/>
                      </a:rPr>
                      <a:t> городская больница»</a:t>
                    </a:r>
                    <a:endPara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6560454" y="1231344"/>
                  <a:ext cx="2349500" cy="538593"/>
                  <a:chOff x="5994397" y="1337639"/>
                  <a:chExt cx="2349500" cy="538593"/>
                </a:xfrm>
              </p:grpSpPr>
              <p:sp>
                <p:nvSpPr>
                  <p:cNvPr id="21" name="object 24"/>
                  <p:cNvSpPr txBox="1"/>
                  <p:nvPr/>
                </p:nvSpPr>
                <p:spPr>
                  <a:xfrm>
                    <a:off x="5994397" y="1337639"/>
                    <a:ext cx="2349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Срок реализации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" name="object 22"/>
                  <p:cNvSpPr txBox="1"/>
                  <p:nvPr/>
                </p:nvSpPr>
                <p:spPr>
                  <a:xfrm>
                    <a:off x="5994397" y="1467787"/>
                    <a:ext cx="234950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D9124A"/>
                        </a:solidFill>
                        <a:latin typeface="Arial"/>
                        <a:cs typeface="Arial"/>
                      </a:rPr>
                      <a:t>до 31.12.2023</a:t>
                    </a:r>
                    <a:endParaRPr sz="2546" dirty="0">
                      <a:solidFill>
                        <a:srgbClr val="D9124A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25" name="object 22"/>
                <p:cNvSpPr txBox="1"/>
                <p:nvPr/>
              </p:nvSpPr>
              <p:spPr>
                <a:xfrm>
                  <a:off x="424138" y="2043861"/>
                  <a:ext cx="1001323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 smtClean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76,9</a:t>
                  </a: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object 24"/>
                <p:cNvSpPr txBox="1"/>
                <p:nvPr/>
              </p:nvSpPr>
              <p:spPr>
                <a:xfrm>
                  <a:off x="1134626" y="2100242"/>
                  <a:ext cx="2257879" cy="33663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млн </a:t>
                  </a:r>
                  <a:r>
                    <a:rPr lang="ru-RU" sz="1098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 </a:t>
                  </a:r>
                </a:p>
                <a:p>
                  <a:pPr marL="12682">
                    <a:spcBef>
                      <a:spcPts val="125"/>
                    </a:spcBef>
                  </a:pPr>
                  <a:r>
                    <a:rPr lang="ru-RU" sz="899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(ФБ 66,35 ОБ </a:t>
                  </a:r>
                  <a:r>
                    <a:rPr lang="ru-RU" sz="899" spc="-35" dirty="0" smtClean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10,58)</a:t>
                  </a:r>
                  <a:endParaRPr sz="899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8" name="object 24"/>
              <p:cNvSpPr txBox="1"/>
              <p:nvPr/>
            </p:nvSpPr>
            <p:spPr>
              <a:xfrm>
                <a:off x="6838001" y="1947469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Контракт заключен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pic>
          <p:nvPicPr>
            <p:cNvPr id="42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2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736" y="1446805"/>
              <a:ext cx="180000" cy="18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386812" y="3533046"/>
            <a:ext cx="5724105" cy="830198"/>
            <a:chOff x="387349" y="1609810"/>
            <a:chExt cx="5732055" cy="831351"/>
          </a:xfrm>
        </p:grpSpPr>
        <p:sp>
          <p:nvSpPr>
            <p:cNvPr id="73" name="object 17"/>
            <p:cNvSpPr txBox="1"/>
            <p:nvPr/>
          </p:nvSpPr>
          <p:spPr>
            <a:xfrm>
              <a:off x="387349" y="1609810"/>
              <a:ext cx="5732055" cy="446720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Приобретение и монтаж 2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ФАПов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и 1 врачебной амбулатории для ОГБУЗ "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Усольская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>городская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больница"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object 22"/>
            <p:cNvSpPr txBox="1"/>
            <p:nvPr/>
          </p:nvSpPr>
          <p:spPr>
            <a:xfrm>
              <a:off x="470192" y="2032716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45,1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69" name="object 24"/>
            <p:cNvSpPr txBox="1"/>
            <p:nvPr/>
          </p:nvSpPr>
          <p:spPr>
            <a:xfrm>
              <a:off x="1197429" y="2066058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42,8 ОБ 2,35)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7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49618" y="3140968"/>
            <a:ext cx="2601996" cy="81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Введены 2 </a:t>
            </a:r>
            <a:r>
              <a:rPr lang="ru-RU" sz="1148" b="1" spc="-3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ФАПа</a:t>
            </a:r>
            <a:r>
              <a:rPr lang="ru-RU" sz="1148" b="1" spc="-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2682">
              <a:spcBef>
                <a:spcPts val="125"/>
              </a:spcBef>
            </a:pPr>
            <a:r>
              <a:rPr lang="ru-RU" sz="1148" spc="-3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Гос.контракт</a:t>
            </a:r>
            <a:r>
              <a:rPr lang="ru-RU" sz="1148" spc="-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на ВА расторгнут, повторное размещение и подведение итогов до 28.10.2022</a:t>
            </a:r>
            <a:endParaRPr lang="ru-RU" sz="1148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object 24"/>
          <p:cNvSpPr txBox="1"/>
          <p:nvPr/>
        </p:nvSpPr>
        <p:spPr>
          <a:xfrm>
            <a:off x="6553770" y="3952729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47" name="object 22"/>
          <p:cNvSpPr txBox="1"/>
          <p:nvPr/>
        </p:nvSpPr>
        <p:spPr>
          <a:xfrm>
            <a:off x="6553170" y="4064951"/>
            <a:ext cx="2346241" cy="40787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9124A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D9124A"/>
              </a:solidFill>
              <a:latin typeface="Arial"/>
              <a:cs typeface="Arial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52271" y="4887920"/>
            <a:ext cx="8674753" cy="845336"/>
            <a:chOff x="387350" y="2657475"/>
            <a:chExt cx="8686801" cy="846510"/>
          </a:xfrm>
        </p:grpSpPr>
        <p:sp>
          <p:nvSpPr>
            <p:cNvPr id="50" name="object 17"/>
            <p:cNvSpPr txBox="1"/>
            <p:nvPr/>
          </p:nvSpPr>
          <p:spPr>
            <a:xfrm>
              <a:off x="387350" y="2657475"/>
              <a:ext cx="5732055" cy="449542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3 единиц автомобильного транспорта</a:t>
              </a:r>
              <a:br>
                <a:rPr lang="ru-RU" sz="1598" spc="-5" dirty="0">
                  <a:solidFill>
                    <a:srgbClr val="FFFFFF"/>
                  </a:solidFill>
                  <a:cs typeface="Calibri"/>
                </a:rPr>
              </a:b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в ОГБУЗ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Усольская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городская больница</a:t>
              </a:r>
            </a:p>
          </p:txBody>
        </p:sp>
        <p:sp>
          <p:nvSpPr>
            <p:cNvPr id="51" name="object 22"/>
            <p:cNvSpPr txBox="1"/>
            <p:nvPr/>
          </p:nvSpPr>
          <p:spPr>
            <a:xfrm>
              <a:off x="6557589" y="2853318"/>
              <a:ext cx="2349500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27.04.2022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2" name="object 22"/>
            <p:cNvSpPr txBox="1"/>
            <p:nvPr/>
          </p:nvSpPr>
          <p:spPr>
            <a:xfrm>
              <a:off x="513859" y="309554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2,84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3" name="object 24"/>
            <p:cNvSpPr txBox="1"/>
            <p:nvPr/>
          </p:nvSpPr>
          <p:spPr>
            <a:xfrm>
              <a:off x="1329871" y="312003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2,69 ОБ 0,15)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54" name="object 24"/>
            <p:cNvSpPr txBox="1"/>
            <p:nvPr/>
          </p:nvSpPr>
          <p:spPr>
            <a:xfrm>
              <a:off x="6813617" y="2938652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endParaRPr sz="1148" dirty="0">
                <a:latin typeface="Arial"/>
                <a:cs typeface="Arial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6372354" y="4816200"/>
            <a:ext cx="2679260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Вручение автомобилей состоялось</a:t>
            </a:r>
            <a:endParaRPr lang="ru-RU" sz="1148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Г. ЗИМЫ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0" y="2186566"/>
            <a:ext cx="5419727" cy="938120"/>
            <a:chOff x="2808696" y="1337115"/>
            <a:chExt cx="5427254" cy="93942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4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25456" y="1337115"/>
              <a:ext cx="3410494" cy="939423"/>
              <a:chOff x="3552190" y="1050224"/>
              <a:chExt cx="3410494" cy="939423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52190" y="1050224"/>
                <a:ext cx="1981200" cy="93942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775,5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533390" y="1590606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1" y="3423927"/>
            <a:ext cx="4582689" cy="692177"/>
            <a:chOff x="2808696" y="1337115"/>
            <a:chExt cx="4589054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572294" cy="693138"/>
              <a:chOff x="3552190" y="1050224"/>
              <a:chExt cx="2572294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21,3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695190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582689" cy="692177"/>
            <a:chOff x="2808696" y="1337115"/>
            <a:chExt cx="4589054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572294" cy="693138"/>
              <a:chOff x="3552190" y="1050224"/>
              <a:chExt cx="2572294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21,9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695190" y="1403246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812598"/>
            <a:ext cx="1126268" cy="1126268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86813" y="2118772"/>
            <a:ext cx="8512598" cy="1541455"/>
            <a:chOff x="387350" y="1269227"/>
            <a:chExt cx="8524421" cy="154359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87350" y="1269227"/>
              <a:ext cx="8524421" cy="1543596"/>
              <a:chOff x="387350" y="1116827"/>
              <a:chExt cx="8524421" cy="154359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87350" y="1116827"/>
                <a:ext cx="3276600" cy="1144888"/>
                <a:chOff x="234950" y="1122184"/>
                <a:chExt cx="3276600" cy="1144888"/>
              </a:xfrm>
            </p:grpSpPr>
            <p:sp>
              <p:nvSpPr>
                <p:cNvPr id="10" name="object 16"/>
                <p:cNvSpPr txBox="1"/>
                <p:nvPr/>
              </p:nvSpPr>
              <p:spPr>
                <a:xfrm>
                  <a:off x="344042" y="1122184"/>
                  <a:ext cx="2971800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7"/>
                <p:cNvSpPr txBox="1"/>
                <p:nvPr/>
              </p:nvSpPr>
              <p:spPr>
                <a:xfrm>
                  <a:off x="234950" y="1615167"/>
                  <a:ext cx="3276600" cy="651905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Приобретение жилых помещений и возмещение за изымаемые жилые помещения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4329590" y="1685138"/>
                <a:ext cx="1594496" cy="408445"/>
                <a:chOff x="3626736" y="1940967"/>
                <a:chExt cx="1594496" cy="408445"/>
              </a:xfrm>
            </p:grpSpPr>
            <p:sp>
              <p:nvSpPr>
                <p:cNvPr id="18" name="object 22"/>
                <p:cNvSpPr txBox="1"/>
                <p:nvPr/>
              </p:nvSpPr>
              <p:spPr>
                <a:xfrm>
                  <a:off x="3626736" y="1940967"/>
                  <a:ext cx="1183525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dirty="0" smtClean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6 959</a:t>
                  </a:r>
                  <a:endParaRPr sz="2546" b="1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" name="object 24"/>
                <p:cNvSpPr txBox="1"/>
                <p:nvPr/>
              </p:nvSpPr>
              <p:spPr>
                <a:xfrm>
                  <a:off x="4535432" y="2073145"/>
                  <a:ext cx="6858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кв. м.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21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31.12.2023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5" name="object 22"/>
              <p:cNvSpPr txBox="1"/>
              <p:nvPr/>
            </p:nvSpPr>
            <p:spPr>
              <a:xfrm>
                <a:off x="513858" y="2251978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730,6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>
              <a:xfrm>
                <a:off x="1406071" y="2287050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(Фонд ЖКХ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700,3 ОБ 21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9,3)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>
            <a:xfrm>
              <a:off x="6813616" y="2135102"/>
              <a:ext cx="16509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заключение контрактов не требуется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20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86813" y="4097224"/>
            <a:ext cx="8512598" cy="1310228"/>
            <a:chOff x="387350" y="1148551"/>
            <a:chExt cx="8524421" cy="131204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50" y="1148551"/>
              <a:ext cx="3276600" cy="907979"/>
              <a:chOff x="234950" y="1153908"/>
              <a:chExt cx="3276600" cy="907979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153908"/>
                <a:ext cx="3091308" cy="47384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50" y="1615167"/>
                <a:ext cx="3276600" cy="4467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Благоустройство общественных и дворовых территорий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083300" y="1386425"/>
              <a:ext cx="2060757" cy="785533"/>
              <a:chOff x="3380446" y="1642254"/>
              <a:chExt cx="2060757" cy="785533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3380446" y="1642254"/>
                <a:ext cx="2060757" cy="417830"/>
                <a:chOff x="3380446" y="1642254"/>
                <a:chExt cx="2060757" cy="417830"/>
              </a:xfrm>
            </p:grpSpPr>
            <p:sp>
              <p:nvSpPr>
                <p:cNvPr id="43" name="object 22"/>
                <p:cNvSpPr txBox="1"/>
                <p:nvPr/>
              </p:nvSpPr>
              <p:spPr>
                <a:xfrm>
                  <a:off x="3380446" y="1642254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1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3626736" y="1801042"/>
                  <a:ext cx="1814467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общественная территория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3383934" y="2009957"/>
                <a:ext cx="1674767" cy="417830"/>
                <a:chOff x="3383934" y="2009957"/>
                <a:chExt cx="1674767" cy="417830"/>
              </a:xfrm>
            </p:grpSpPr>
            <p:sp>
              <p:nvSpPr>
                <p:cNvPr id="41" name="object 22"/>
                <p:cNvSpPr txBox="1"/>
                <p:nvPr/>
              </p:nvSpPr>
              <p:spPr>
                <a:xfrm>
                  <a:off x="3383934" y="2009957"/>
                  <a:ext cx="932180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object 24"/>
                <p:cNvSpPr txBox="1"/>
                <p:nvPr/>
              </p:nvSpPr>
              <p:spPr>
                <a:xfrm>
                  <a:off x="3640655" y="2142426"/>
                  <a:ext cx="1418046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дворовых территорий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4" name="object 24"/>
            <p:cNvSpPr txBox="1"/>
            <p:nvPr/>
          </p:nvSpPr>
          <p:spPr>
            <a:xfrm>
              <a:off x="6562271" y="1393799"/>
              <a:ext cx="2349500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Работы завершены</a:t>
              </a:r>
              <a:endParaRPr sz="1148" b="1" dirty="0">
                <a:latin typeface="Arial"/>
                <a:cs typeface="Arial"/>
              </a:endParaRPr>
            </a:p>
          </p:txBody>
        </p:sp>
        <p:sp>
          <p:nvSpPr>
            <p:cNvPr id="32" name="object 22"/>
            <p:cNvSpPr txBox="1"/>
            <p:nvPr/>
          </p:nvSpPr>
          <p:spPr>
            <a:xfrm>
              <a:off x="513858" y="205215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13,7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149350" y="207665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10,73 ОБ 2,73 МБ 0,24)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4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332656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27" name="Группа 26"/>
          <p:cNvGrpSpPr/>
          <p:nvPr/>
        </p:nvGrpSpPr>
        <p:grpSpPr>
          <a:xfrm>
            <a:off x="386812" y="1628800"/>
            <a:ext cx="8512599" cy="1168822"/>
            <a:chOff x="387349" y="1270716"/>
            <a:chExt cx="8524422" cy="117044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87349" y="1270716"/>
              <a:ext cx="5732055" cy="788636"/>
              <a:chOff x="234949" y="1276073"/>
              <a:chExt cx="5732055" cy="788636"/>
            </a:xfrm>
          </p:grpSpPr>
          <p:sp>
            <p:nvSpPr>
              <p:cNvPr id="10" name="object 16"/>
              <p:cNvSpPr txBox="1"/>
              <p:nvPr/>
            </p:nvSpPr>
            <p:spPr>
              <a:xfrm>
                <a:off x="344042" y="1276073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«Современная школа»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object 17"/>
              <p:cNvSpPr txBox="1"/>
              <p:nvPr/>
            </p:nvSpPr>
            <p:spPr>
              <a:xfrm>
                <a:off x="234949" y="1615167"/>
                <a:ext cx="5732055" cy="449542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3 центров «Точка роста» на базе  МБОУ СОШ №7, МБОУ СОШ №5,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Зиминский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лицей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object 24"/>
            <p:cNvSpPr txBox="1"/>
            <p:nvPr/>
          </p:nvSpPr>
          <p:spPr>
            <a:xfrm>
              <a:off x="6562271" y="1566254"/>
              <a:ext cx="2349500" cy="55956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Мероприятие реализовано частично </a:t>
              </a: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(идет доп. поставка оборудования)</a:t>
              </a:r>
              <a:endParaRPr sz="1148" dirty="0">
                <a:latin typeface="Arial"/>
                <a:cs typeface="Arial"/>
              </a:endParaRPr>
            </a:p>
          </p:txBody>
        </p:sp>
        <p:sp>
          <p:nvSpPr>
            <p:cNvPr id="25" name="object 22"/>
            <p:cNvSpPr txBox="1"/>
            <p:nvPr/>
          </p:nvSpPr>
          <p:spPr>
            <a:xfrm>
              <a:off x="513858" y="2032716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0EAECD"/>
                  </a:solidFill>
                  <a:latin typeface="Arial"/>
                  <a:cs typeface="Arial"/>
                </a:rPr>
                <a:t>5,17</a:t>
              </a:r>
              <a:endParaRPr sz="2546" dirty="0">
                <a:solidFill>
                  <a:srgbClr val="0EAECD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4"/>
            <p:cNvSpPr txBox="1"/>
            <p:nvPr/>
          </p:nvSpPr>
          <p:spPr>
            <a:xfrm>
              <a:off x="1149350" y="2057213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4,96 ОБ 0,21)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358802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4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6812" y="3212976"/>
            <a:ext cx="8512598" cy="1153684"/>
            <a:chOff x="386812" y="4037754"/>
            <a:chExt cx="8512598" cy="1153684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86812" y="4037754"/>
              <a:ext cx="4494236" cy="1153684"/>
              <a:chOff x="387350" y="1392474"/>
              <a:chExt cx="4500478" cy="1155286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387350" y="1392474"/>
                <a:ext cx="4500478" cy="789581"/>
                <a:chOff x="234950" y="1397831"/>
                <a:chExt cx="4500478" cy="789581"/>
              </a:xfrm>
            </p:grpSpPr>
            <p:sp>
              <p:nvSpPr>
                <p:cNvPr id="60" name="object 16"/>
                <p:cNvSpPr txBox="1"/>
                <p:nvPr/>
              </p:nvSpPr>
              <p:spPr>
                <a:xfrm>
                  <a:off x="344042" y="1397831"/>
                  <a:ext cx="30913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«Цифровая образовательная среда»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образования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" name="object 17"/>
                <p:cNvSpPr txBox="1"/>
                <p:nvPr/>
              </p:nvSpPr>
              <p:spPr>
                <a:xfrm>
                  <a:off x="234950" y="1740122"/>
                  <a:ext cx="4500478" cy="447290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 комплектов оборудования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в МБОУ СОШ № 8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6" name="object 22"/>
              <p:cNvSpPr txBox="1"/>
              <p:nvPr/>
            </p:nvSpPr>
            <p:spPr>
              <a:xfrm>
                <a:off x="513858" y="213931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0EAECD"/>
                    </a:solidFill>
                    <a:latin typeface="Arial"/>
                    <a:cs typeface="Arial"/>
                  </a:rPr>
                  <a:t>1,82</a:t>
                </a:r>
                <a:endParaRPr sz="2546" dirty="0">
                  <a:solidFill>
                    <a:srgbClr val="0EAEC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object 24"/>
              <p:cNvSpPr txBox="1"/>
              <p:nvPr/>
            </p:nvSpPr>
            <p:spPr>
              <a:xfrm>
                <a:off x="1149351" y="216381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1,75 ОБ 0,07)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4952472" y="4238410"/>
              <a:ext cx="546945" cy="48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546" b="1" dirty="0" smtClean="0">
                  <a:solidFill>
                    <a:srgbClr val="64BDE1"/>
                  </a:solidFill>
                  <a:latin typeface="Arial"/>
                  <a:cs typeface="Arial"/>
                </a:rPr>
                <a:t>28</a:t>
              </a:r>
              <a:endParaRPr lang="ru-RU" sz="2546" b="1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74624" y="4645453"/>
              <a:ext cx="365299" cy="484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546" b="1" dirty="0">
                  <a:solidFill>
                    <a:srgbClr val="64BDE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4" name="object 24"/>
            <p:cNvSpPr txBox="1"/>
            <p:nvPr/>
          </p:nvSpPr>
          <p:spPr>
            <a:xfrm>
              <a:off x="5466189" y="4438060"/>
              <a:ext cx="2346241" cy="19273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ноутбуков</a:t>
              </a:r>
              <a:endParaRPr sz="1148" dirty="0">
                <a:latin typeface="Arial"/>
                <a:cs typeface="Arial"/>
              </a:endParaRPr>
            </a:p>
          </p:txBody>
        </p:sp>
        <p:sp>
          <p:nvSpPr>
            <p:cNvPr id="37" name="object 24"/>
            <p:cNvSpPr txBox="1"/>
            <p:nvPr/>
          </p:nvSpPr>
          <p:spPr>
            <a:xfrm>
              <a:off x="5439923" y="4867138"/>
              <a:ext cx="2346241" cy="19273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МФУ</a:t>
              </a:r>
              <a:endParaRPr sz="1148" dirty="0">
                <a:latin typeface="Arial"/>
                <a:cs typeface="Arial"/>
              </a:endParaRPr>
            </a:p>
          </p:txBody>
        </p:sp>
        <p:sp>
          <p:nvSpPr>
            <p:cNvPr id="38" name="object 24"/>
            <p:cNvSpPr txBox="1"/>
            <p:nvPr/>
          </p:nvSpPr>
          <p:spPr>
            <a:xfrm>
              <a:off x="6553169" y="4323512"/>
              <a:ext cx="2346241" cy="38213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Мероприятие реализовано</a:t>
              </a:r>
            </a:p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(идет доп. поставка оборудования)</a:t>
              </a:r>
              <a:endParaRPr sz="1148" dirty="0">
                <a:latin typeface="Arial"/>
                <a:cs typeface="Arial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86813" y="4797152"/>
            <a:ext cx="8512598" cy="1365502"/>
            <a:chOff x="387350" y="1423116"/>
            <a:chExt cx="8524421" cy="136739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87350" y="1423116"/>
              <a:ext cx="8524421" cy="1367398"/>
              <a:chOff x="387350" y="1270716"/>
              <a:chExt cx="8524421" cy="1367398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387350" y="1270716"/>
                <a:ext cx="5272620" cy="991853"/>
                <a:chOff x="234950" y="1276073"/>
                <a:chExt cx="5272620" cy="991853"/>
              </a:xfrm>
            </p:grpSpPr>
            <p:sp>
              <p:nvSpPr>
                <p:cNvPr id="63" name="object 16"/>
                <p:cNvSpPr txBox="1"/>
                <p:nvPr/>
              </p:nvSpPr>
              <p:spPr>
                <a:xfrm>
                  <a:off x="344042" y="1276073"/>
                  <a:ext cx="347651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«Патриотическое воспитание граждан»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по молодежной политике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" name="object 17"/>
                <p:cNvSpPr txBox="1"/>
                <p:nvPr/>
              </p:nvSpPr>
              <p:spPr>
                <a:xfrm>
                  <a:off x="234950" y="1615167"/>
                  <a:ext cx="5272620" cy="652759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Специалисты региональной системы патриотического воспитания и допризывной подготовки </a:t>
                  </a:r>
                  <a:r>
                    <a:rPr lang="ru-RU" sz="1598" spc="-5" dirty="0" smtClean="0">
                      <a:solidFill>
                        <a:srgbClr val="FFFFFF"/>
                      </a:solidFill>
                      <a:cs typeface="Calibri"/>
                    </a:rPr>
                    <a:t>молодежи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на территории Иркутской области (2 человека)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6562271" y="1431190"/>
                <a:ext cx="2349500" cy="569309"/>
                <a:chOff x="5996214" y="1537485"/>
                <a:chExt cx="2349500" cy="569309"/>
              </a:xfrm>
            </p:grpSpPr>
            <p:sp>
              <p:nvSpPr>
                <p:cNvPr id="47" name="object 24"/>
                <p:cNvSpPr txBox="1"/>
                <p:nvPr/>
              </p:nvSpPr>
              <p:spPr>
                <a:xfrm>
                  <a:off x="5996214" y="1537485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0" name="object 22"/>
                <p:cNvSpPr txBox="1"/>
                <p:nvPr/>
              </p:nvSpPr>
              <p:spPr>
                <a:xfrm>
                  <a:off x="5996214" y="1698349"/>
                  <a:ext cx="2349500" cy="408445"/>
                </a:xfrm>
                <a:prstGeom prst="rect">
                  <a:avLst/>
                </a:prstGeom>
                <a:no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64BDE1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64BDE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5" name="object 22"/>
              <p:cNvSpPr txBox="1"/>
              <p:nvPr/>
            </p:nvSpPr>
            <p:spPr>
              <a:xfrm>
                <a:off x="513858" y="2229669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0,137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1329871" y="2254166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(ОБ 0,137)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1" name="object 24"/>
            <p:cNvSpPr txBox="1"/>
            <p:nvPr/>
          </p:nvSpPr>
          <p:spPr>
            <a:xfrm>
              <a:off x="6813616" y="2157885"/>
              <a:ext cx="16509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42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181880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79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44624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20718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86812" y="957756"/>
            <a:ext cx="8663329" cy="1183960"/>
            <a:chOff x="387349" y="904875"/>
            <a:chExt cx="8675361" cy="118560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87349" y="904875"/>
              <a:ext cx="8675361" cy="1185604"/>
              <a:chOff x="387349" y="1423116"/>
              <a:chExt cx="8675361" cy="1185604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387349" y="1423116"/>
                <a:ext cx="8524422" cy="1185604"/>
                <a:chOff x="387349" y="1270716"/>
                <a:chExt cx="8524422" cy="1185604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387349" y="1270716"/>
                  <a:ext cx="5732055" cy="788636"/>
                  <a:chOff x="234949" y="1276073"/>
                  <a:chExt cx="5732055" cy="788636"/>
                </a:xfrm>
              </p:grpSpPr>
              <p:sp>
                <p:nvSpPr>
                  <p:cNvPr id="10" name="object 16"/>
                  <p:cNvSpPr txBox="1"/>
                  <p:nvPr/>
                </p:nvSpPr>
                <p:spPr>
                  <a:xfrm>
                    <a:off x="344042" y="1276073"/>
                    <a:ext cx="4005708" cy="319959"/>
                  </a:xfrm>
                  <a:prstGeom prst="rect">
                    <a:avLst/>
                  </a:prstGeom>
                </p:spPr>
                <p:txBody>
                  <a:bodyPr vert="horz" wrap="square" lIns="0" tIns="12048" rIns="0" bIns="0" rtlCol="0">
                    <a:spAutoFit/>
                  </a:bodyPr>
                  <a:lstStyle/>
                  <a:p>
                    <a:pPr marL="12682" marR="76093"/>
                    <a:r>
                      <a:rPr lang="ru-RU" sz="999" spc="10" dirty="0">
                        <a:solidFill>
                          <a:srgbClr val="404041"/>
                        </a:solidFill>
                        <a:latin typeface="Calibri"/>
                        <a:cs typeface="Calibri"/>
                      </a:rPr>
                      <a:t>РП «Модернизация первичного звена здравоохранения»</a:t>
                    </a:r>
                  </a:p>
                  <a:p>
                    <a:pPr marL="12682" marR="76093"/>
                    <a:r>
                      <a:rPr lang="ru-RU" sz="999" spc="10" dirty="0">
                        <a:solidFill>
                          <a:srgbClr val="D9124A"/>
                        </a:solidFill>
                        <a:latin typeface="Calibri"/>
                        <a:cs typeface="Calibri"/>
                      </a:rPr>
                      <a:t>Министерство здравоохранения Иркутской области</a:t>
                    </a:r>
                    <a:endParaRPr sz="999" dirty="0">
                      <a:solidFill>
                        <a:srgbClr val="D9124A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1" name="object 17"/>
                  <p:cNvSpPr txBox="1"/>
                  <p:nvPr/>
                </p:nvSpPr>
                <p:spPr>
                  <a:xfrm>
                    <a:off x="234949" y="1615167"/>
                    <a:ext cx="5732055" cy="449542"/>
                  </a:xfrm>
                  <a:prstGeom prst="rect">
                    <a:avLst/>
                  </a:prstGeom>
                  <a:solidFill>
                    <a:srgbClr val="D9124A"/>
                  </a:solidFill>
                </p:spPr>
                <p:txBody>
                  <a:bodyPr vert="horz" wrap="square" lIns="0" tIns="35950" rIns="0" bIns="0" rtlCol="0">
                    <a:spAutoFit/>
                  </a:bodyPr>
                  <a:lstStyle/>
                  <a:p>
                    <a:pPr marL="115408" marR="369687">
                      <a:lnSpc>
                        <a:spcPts val="1598"/>
                      </a:lnSpc>
                      <a:spcBef>
                        <a:spcPts val="554"/>
                      </a:spcBef>
                    </a:pPr>
                    <a:r>
                      <a:rPr lang="ru-RU" sz="1598" spc="-5" dirty="0">
                        <a:solidFill>
                          <a:srgbClr val="FFFFFF"/>
                        </a:solidFill>
                        <a:cs typeface="Calibri"/>
                      </a:rPr>
                      <a:t>Комплексный </a:t>
                    </a:r>
                    <a:r>
                      <a:rPr lang="ru-RU" sz="1598" spc="-5" dirty="0" smtClean="0">
                        <a:solidFill>
                          <a:srgbClr val="FFFFFF"/>
                        </a:solidFill>
                        <a:cs typeface="Calibri"/>
                      </a:rPr>
                      <a:t>капитальный ремонт </a:t>
                    </a:r>
                    <a:r>
                      <a:rPr lang="ru-RU" sz="1598" spc="-5" dirty="0">
                        <a:solidFill>
                          <a:srgbClr val="FFFFFF"/>
                        </a:solidFill>
                        <a:cs typeface="Calibri"/>
                      </a:rPr>
                      <a:t>поликлиники </a:t>
                    </a:r>
                    <a:br>
                      <a:rPr lang="ru-RU" sz="1598" spc="-5" dirty="0">
                        <a:solidFill>
                          <a:srgbClr val="FFFFFF"/>
                        </a:solidFill>
                        <a:cs typeface="Calibri"/>
                      </a:rPr>
                    </a:br>
                    <a:r>
                      <a:rPr lang="ru-RU" sz="1598" spc="-5" dirty="0" err="1">
                        <a:solidFill>
                          <a:srgbClr val="FFFFFF"/>
                        </a:solidFill>
                        <a:cs typeface="Calibri"/>
                      </a:rPr>
                      <a:t>Зиминской</a:t>
                    </a:r>
                    <a:r>
                      <a:rPr lang="ru-RU" sz="1598" spc="-5" dirty="0">
                        <a:solidFill>
                          <a:srgbClr val="FFFFFF"/>
                        </a:solidFill>
                        <a:cs typeface="Calibri"/>
                      </a:rPr>
                      <a:t> городской больницы</a:t>
                    </a:r>
                    <a:endPara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6562271" y="1346916"/>
                  <a:ext cx="2349500" cy="569309"/>
                  <a:chOff x="5996214" y="1453211"/>
                  <a:chExt cx="2349500" cy="569309"/>
                </a:xfrm>
              </p:grpSpPr>
              <p:sp>
                <p:nvSpPr>
                  <p:cNvPr id="21" name="object 24"/>
                  <p:cNvSpPr txBox="1"/>
                  <p:nvPr/>
                </p:nvSpPr>
                <p:spPr>
                  <a:xfrm>
                    <a:off x="5996214" y="1453211"/>
                    <a:ext cx="2349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Срок реализации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" name="object 22"/>
                  <p:cNvSpPr txBox="1"/>
                  <p:nvPr/>
                </p:nvSpPr>
                <p:spPr>
                  <a:xfrm>
                    <a:off x="5996214" y="1614075"/>
                    <a:ext cx="234950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D9124A"/>
                        </a:solidFill>
                        <a:latin typeface="Arial"/>
                        <a:cs typeface="Arial"/>
                      </a:rPr>
                      <a:t>до 31.12.2022</a:t>
                    </a:r>
                    <a:endParaRPr sz="2546" dirty="0">
                      <a:solidFill>
                        <a:srgbClr val="D9124A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25" name="object 22"/>
                <p:cNvSpPr txBox="1"/>
                <p:nvPr/>
              </p:nvSpPr>
              <p:spPr>
                <a:xfrm>
                  <a:off x="513858" y="2047875"/>
                  <a:ext cx="1001323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14,0</a:t>
                  </a: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object 24"/>
                <p:cNvSpPr txBox="1"/>
                <p:nvPr/>
              </p:nvSpPr>
              <p:spPr>
                <a:xfrm>
                  <a:off x="1177471" y="2072372"/>
                  <a:ext cx="2257879" cy="33663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млн </a:t>
                  </a:r>
                  <a:r>
                    <a:rPr lang="ru-RU" sz="1098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 </a:t>
                  </a:r>
                </a:p>
                <a:p>
                  <a:pPr marL="12682">
                    <a:spcBef>
                      <a:spcPts val="125"/>
                    </a:spcBef>
                  </a:pPr>
                  <a:r>
                    <a:rPr lang="ru-RU" sz="899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(ФБ 13,27 ОБ 0,73)</a:t>
                  </a:r>
                  <a:endParaRPr sz="899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8" name="object 24"/>
              <p:cNvSpPr txBox="1"/>
              <p:nvPr/>
            </p:nvSpPr>
            <p:spPr>
              <a:xfrm>
                <a:off x="6802176" y="2151094"/>
                <a:ext cx="2260534" cy="192927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</a:t>
                </a:r>
                <a:r>
                  <a:rPr lang="ru-RU" sz="114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онтракт заключен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pic>
          <p:nvPicPr>
            <p:cNvPr id="42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2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54" y="1665920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386812" y="4221088"/>
            <a:ext cx="8512599" cy="1128745"/>
            <a:chOff x="387349" y="1270716"/>
            <a:chExt cx="8524422" cy="1130313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387349" y="1270716"/>
              <a:ext cx="5732055" cy="785814"/>
              <a:chOff x="234949" y="1276073"/>
              <a:chExt cx="5732055" cy="785814"/>
            </a:xfrm>
          </p:grpSpPr>
          <p:sp>
            <p:nvSpPr>
              <p:cNvPr id="72" name="object 16"/>
              <p:cNvSpPr txBox="1"/>
              <p:nvPr/>
            </p:nvSpPr>
            <p:spPr>
              <a:xfrm>
                <a:off x="344042" y="1276073"/>
                <a:ext cx="40057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«Медицинские кадры Иркутской области»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3" name="object 17"/>
              <p:cNvSpPr txBox="1"/>
              <p:nvPr/>
            </p:nvSpPr>
            <p:spPr>
              <a:xfrm>
                <a:off x="234949" y="1615167"/>
                <a:ext cx="5732055" cy="446720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Обучение и повышение квалификации </a:t>
                </a:r>
                <a:b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1 медицинского работника</a:t>
                </a: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6562271" y="1382984"/>
              <a:ext cx="2349500" cy="569309"/>
              <a:chOff x="5996214" y="1489279"/>
              <a:chExt cx="2349500" cy="569309"/>
            </a:xfrm>
          </p:grpSpPr>
          <p:sp>
            <p:nvSpPr>
              <p:cNvPr id="70" name="object 24"/>
              <p:cNvSpPr txBox="1"/>
              <p:nvPr/>
            </p:nvSpPr>
            <p:spPr>
              <a:xfrm>
                <a:off x="5996214" y="1489279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71" name="object 22"/>
              <p:cNvSpPr txBox="1"/>
              <p:nvPr/>
            </p:nvSpPr>
            <p:spPr>
              <a:xfrm>
                <a:off x="5996214" y="1650143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до 31.12.2022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8" name="object 22"/>
            <p:cNvSpPr txBox="1"/>
            <p:nvPr/>
          </p:nvSpPr>
          <p:spPr>
            <a:xfrm>
              <a:off x="513858" y="199258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0,99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69" name="object 24"/>
            <p:cNvSpPr txBox="1"/>
            <p:nvPr/>
          </p:nvSpPr>
          <p:spPr>
            <a:xfrm>
              <a:off x="1177471" y="201708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0,99)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6813" y="2327453"/>
            <a:ext cx="5724105" cy="845336"/>
            <a:chOff x="387350" y="2657475"/>
            <a:chExt cx="5732055" cy="846510"/>
          </a:xfrm>
        </p:grpSpPr>
        <p:sp>
          <p:nvSpPr>
            <p:cNvPr id="32" name="object 17"/>
            <p:cNvSpPr txBox="1"/>
            <p:nvPr/>
          </p:nvSpPr>
          <p:spPr>
            <a:xfrm>
              <a:off x="387350" y="2657475"/>
              <a:ext cx="5732055" cy="449542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1 единицы автомобильного транспорта</a:t>
              </a:r>
              <a:br>
                <a:rPr lang="ru-RU" sz="1598" spc="-5" dirty="0">
                  <a:solidFill>
                    <a:srgbClr val="FFFFFF"/>
                  </a:solidFill>
                  <a:cs typeface="Calibri"/>
                </a:rPr>
              </a:b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в ОГБУЗ «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Зиминская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городская больница»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object 22"/>
            <p:cNvSpPr txBox="1"/>
            <p:nvPr/>
          </p:nvSpPr>
          <p:spPr>
            <a:xfrm>
              <a:off x="513859" y="309554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0,91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4"/>
            <p:cNvSpPr txBox="1"/>
            <p:nvPr/>
          </p:nvSpPr>
          <p:spPr>
            <a:xfrm>
              <a:off x="1177472" y="312003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0,861 ОБ 0,047)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406496" y="2367928"/>
            <a:ext cx="2679260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Вручение </a:t>
            </a: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автомобиля </a:t>
            </a: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состоялось</a:t>
            </a:r>
            <a:endParaRPr lang="ru-RU" sz="1148" b="1" dirty="0">
              <a:latin typeface="Arial"/>
              <a:cs typeface="Arial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95536" y="3362500"/>
            <a:ext cx="5724105" cy="677150"/>
            <a:chOff x="387350" y="2657475"/>
            <a:chExt cx="5732055" cy="678090"/>
          </a:xfrm>
        </p:grpSpPr>
        <p:sp>
          <p:nvSpPr>
            <p:cNvPr id="50" name="object 17"/>
            <p:cNvSpPr txBox="1"/>
            <p:nvPr/>
          </p:nvSpPr>
          <p:spPr>
            <a:xfrm>
              <a:off x="387350" y="2657475"/>
              <a:ext cx="5732055" cy="244582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</a:t>
              </a: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>медицинского оборудования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bject 22"/>
            <p:cNvSpPr txBox="1"/>
            <p:nvPr/>
          </p:nvSpPr>
          <p:spPr>
            <a:xfrm>
              <a:off x="513859" y="292712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D9124A"/>
                  </a:solidFill>
                  <a:latin typeface="Arial"/>
                  <a:cs typeface="Arial"/>
                </a:rPr>
                <a:t>7,79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2" name="object 24"/>
            <p:cNvSpPr txBox="1"/>
            <p:nvPr/>
          </p:nvSpPr>
          <p:spPr>
            <a:xfrm>
              <a:off x="1177472" y="295161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7,39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0,406)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6415219" y="3328541"/>
            <a:ext cx="2072362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Оборудование поставлено</a:t>
            </a:r>
            <a:endParaRPr lang="ru-RU" sz="1148" b="1" dirty="0">
              <a:latin typeface="Arial"/>
              <a:cs typeface="Arial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395536" y="5517232"/>
            <a:ext cx="8547140" cy="991419"/>
            <a:chOff x="395536" y="5461917"/>
            <a:chExt cx="8547140" cy="991419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95536" y="5461917"/>
              <a:ext cx="8547140" cy="991419"/>
              <a:chOff x="352760" y="1270716"/>
              <a:chExt cx="8559011" cy="992796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352760" y="1270716"/>
                <a:ext cx="5732055" cy="992796"/>
                <a:chOff x="200360" y="1276073"/>
                <a:chExt cx="5732055" cy="992796"/>
              </a:xfrm>
            </p:grpSpPr>
            <p:sp>
              <p:nvSpPr>
                <p:cNvPr id="59" name="object 16"/>
                <p:cNvSpPr txBox="1"/>
                <p:nvPr/>
              </p:nvSpPr>
              <p:spPr>
                <a:xfrm>
                  <a:off x="344042" y="1276073"/>
                  <a:ext cx="40057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«Цифровой контур здравоохранения (ЕГИСЗ)»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D9124A"/>
                      </a:solidFill>
                      <a:latin typeface="Calibri"/>
                      <a:cs typeface="Calibri"/>
                    </a:rPr>
                    <a:t>Министерство здравоохранения Иркутской области</a:t>
                  </a:r>
                  <a:endParaRPr sz="999" dirty="0">
                    <a:solidFill>
                      <a:srgbClr val="D9124A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bject 17"/>
                <p:cNvSpPr txBox="1"/>
                <p:nvPr/>
              </p:nvSpPr>
              <p:spPr>
                <a:xfrm>
                  <a:off x="200360" y="1616110"/>
                  <a:ext cx="5732055" cy="652759"/>
                </a:xfrm>
                <a:prstGeom prst="rect">
                  <a:avLst/>
                </a:prstGeom>
                <a:solidFill>
                  <a:srgbClr val="D9124A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600" spc="-5" dirty="0">
                      <a:solidFill>
                        <a:srgbClr val="FFFFFF"/>
                      </a:solidFill>
                      <a:cs typeface="Calibri"/>
                    </a:rPr>
                    <a:t>Закупка </a:t>
                  </a:r>
                  <a:r>
                    <a:rPr lang="ru-RU" sz="1600" spc="-5" dirty="0" smtClean="0">
                      <a:solidFill>
                        <a:srgbClr val="FFFFFF"/>
                      </a:solidFill>
                      <a:cs typeface="Calibri"/>
                    </a:rPr>
                    <a:t>компьютерного </a:t>
                  </a:r>
                  <a:r>
                    <a:rPr lang="ru-RU" sz="1600" spc="-5" dirty="0">
                      <a:solidFill>
                        <a:srgbClr val="FFFFFF"/>
                      </a:solidFill>
                      <a:cs typeface="Calibri"/>
                    </a:rPr>
                    <a:t>оборудования и </a:t>
                  </a:r>
                  <a:r>
                    <a:rPr lang="ru-RU" sz="1600" spc="-5" dirty="0" smtClean="0">
                      <a:solidFill>
                        <a:srgbClr val="FFFFFF"/>
                      </a:solidFill>
                      <a:cs typeface="Calibri"/>
                    </a:rPr>
                    <a:t>программного обеспечения </a:t>
                  </a:r>
                  <a:r>
                    <a:rPr lang="ru-RU" sz="1600" spc="-5" dirty="0">
                      <a:solidFill>
                        <a:srgbClr val="FFFFFF"/>
                      </a:solidFill>
                      <a:cs typeface="Calibri"/>
                    </a:rPr>
                    <a:t>по модернизации РМИС, </a:t>
                  </a:r>
                  <a:r>
                    <a:rPr lang="ru-RU" sz="1600" spc="-5" dirty="0" smtClean="0">
                      <a:solidFill>
                        <a:srgbClr val="FFFFFF"/>
                      </a:solidFill>
                      <a:cs typeface="Calibri"/>
                    </a:rPr>
                    <a:t>системы криптографической </a:t>
                  </a:r>
                  <a:r>
                    <a:rPr lang="ru-RU" sz="1600" spc="-5" dirty="0">
                      <a:solidFill>
                        <a:srgbClr val="FFFFFF"/>
                      </a:solidFill>
                      <a:cs typeface="Calibri"/>
                    </a:rPr>
                    <a:t>защиты информации </a:t>
                  </a:r>
                  <a:endParaRPr lang="ru-RU" sz="1600" spc="-5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8" name="object 24"/>
              <p:cNvSpPr txBox="1"/>
              <p:nvPr/>
            </p:nvSpPr>
            <p:spPr>
              <a:xfrm>
                <a:off x="6562271" y="1542432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56" name="object 22"/>
            <p:cNvSpPr txBox="1"/>
            <p:nvPr/>
          </p:nvSpPr>
          <p:spPr>
            <a:xfrm>
              <a:off x="6596434" y="5925990"/>
              <a:ext cx="2346241" cy="407879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до 31.12.2022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1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/>
          </p:cNvSpPr>
          <p:nvPr/>
        </p:nvSpPr>
        <p:spPr>
          <a:xfrm>
            <a:off x="1648763" y="572343"/>
            <a:ext cx="7387733" cy="781607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</a:t>
            </a:r>
            <a:r>
              <a:rPr lang="ru-RU" sz="3245" spc="-30" dirty="0">
                <a:solidFill>
                  <a:srgbClr val="57585B"/>
                </a:solidFill>
              </a:rPr>
              <a:t>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«Международная </a:t>
            </a:r>
            <a:r>
              <a:rPr lang="ru-RU" sz="3245" spc="-30" dirty="0">
                <a:solidFill>
                  <a:srgbClr val="57585B"/>
                </a:solidFill>
              </a:rPr>
              <a:t>кооперация и </a:t>
            </a:r>
            <a:r>
              <a:rPr lang="ru-RU" sz="3245" spc="-30" dirty="0" smtClean="0">
                <a:solidFill>
                  <a:srgbClr val="57585B"/>
                </a:solidFill>
              </a:rPr>
              <a:t>экспорт»</a:t>
            </a:r>
            <a:endParaRPr lang="ru-RU" sz="3245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1338874"/>
            <a:ext cx="5530350" cy="1802094"/>
            <a:chOff x="387350" y="1148551"/>
            <a:chExt cx="5538031" cy="18045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87350" y="1148551"/>
              <a:ext cx="5538031" cy="1428897"/>
              <a:chOff x="234950" y="1153908"/>
              <a:chExt cx="5538031" cy="1428897"/>
            </a:xfrm>
          </p:grpSpPr>
          <p:sp>
            <p:nvSpPr>
              <p:cNvPr id="16" name="object 16"/>
              <p:cNvSpPr txBox="1"/>
              <p:nvPr/>
            </p:nvSpPr>
            <p:spPr>
              <a:xfrm>
                <a:off x="234950" y="1153908"/>
                <a:ext cx="4539109" cy="320130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«Экспорт продукции АПК»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Министерство </a:t>
                </a:r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 </a:t>
                </a:r>
                <a:r>
                  <a:rPr lang="ru-RU" sz="999" spc="1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сельского </a:t>
                </a:r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хозяйства Иркутской области</a:t>
                </a:r>
                <a:endParaRPr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234950" y="1516345"/>
                <a:ext cx="5538031" cy="1066460"/>
              </a:xfrm>
              <a:prstGeom prst="rect">
                <a:avLst/>
              </a:prstGeom>
              <a:solidFill>
                <a:srgbClr val="454F5E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Возмещение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части понесенных затрат учреждениями на создание условий для получения ветеринарными лабораториями аккредитации в национальной системе аккредитации и (или) расширения их области аккредитации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object 22"/>
            <p:cNvSpPr txBox="1"/>
            <p:nvPr/>
          </p:nvSpPr>
          <p:spPr>
            <a:xfrm>
              <a:off x="4104096" y="1386425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22"/>
            <p:cNvSpPr txBox="1"/>
            <p:nvPr/>
          </p:nvSpPr>
          <p:spPr>
            <a:xfrm>
              <a:off x="513858" y="2544703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0,40</a:t>
              </a:r>
              <a:endParaRPr sz="2546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" name="object 24"/>
            <p:cNvSpPr txBox="1"/>
            <p:nvPr/>
          </p:nvSpPr>
          <p:spPr>
            <a:xfrm>
              <a:off x="1367979" y="257214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0,381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0,016)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18" name="object 24"/>
          <p:cNvSpPr txBox="1"/>
          <p:nvPr/>
        </p:nvSpPr>
        <p:spPr>
          <a:xfrm>
            <a:off x="6456373" y="1760926"/>
            <a:ext cx="2346241" cy="545961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(внесено в реестр аккредитованных лиц на сайте </a:t>
            </a:r>
            <a:r>
              <a:rPr lang="ru-RU" sz="1148" spc="-35" dirty="0" err="1">
                <a:solidFill>
                  <a:srgbClr val="57585B"/>
                </a:solidFill>
                <a:latin typeface="Arial"/>
                <a:cs typeface="Arial"/>
              </a:rPr>
              <a:t>Росаккредитации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)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" y="565124"/>
            <a:ext cx="977357" cy="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ЗИМИНСКОГО РАЙОНА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6566"/>
            <a:ext cx="4944680" cy="938057"/>
            <a:chOff x="2808696" y="1337115"/>
            <a:chExt cx="4951548" cy="9393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4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25456" y="1337115"/>
              <a:ext cx="2934788" cy="939360"/>
              <a:chOff x="3552190" y="1050224"/>
              <a:chExt cx="2934788" cy="939360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52190" y="1050224"/>
                <a:ext cx="165789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17,7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057684" y="1630719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107643" cy="692177"/>
            <a:chOff x="2808696" y="1337115"/>
            <a:chExt cx="4113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096588" cy="693138"/>
              <a:chOff x="3552190" y="1050224"/>
              <a:chExt cx="2096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82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219484" y="1436304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0" y="4639153"/>
            <a:ext cx="4810972" cy="692177"/>
            <a:chOff x="2808696" y="1337115"/>
            <a:chExt cx="4817654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00894" cy="693138"/>
              <a:chOff x="3552190" y="1050224"/>
              <a:chExt cx="2800894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252,7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23790" y="1449728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993982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27" name="Группа 26"/>
          <p:cNvGrpSpPr/>
          <p:nvPr/>
        </p:nvGrpSpPr>
        <p:grpSpPr>
          <a:xfrm>
            <a:off x="386812" y="2135396"/>
            <a:ext cx="5724105" cy="1597981"/>
            <a:chOff x="387349" y="1270716"/>
            <a:chExt cx="5732055" cy="16002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87349" y="1270716"/>
              <a:ext cx="5732055" cy="1199004"/>
              <a:chOff x="234949" y="1276073"/>
              <a:chExt cx="5732055" cy="1199004"/>
            </a:xfrm>
          </p:grpSpPr>
          <p:sp>
            <p:nvSpPr>
              <p:cNvPr id="10" name="object 16"/>
              <p:cNvSpPr txBox="1"/>
              <p:nvPr/>
            </p:nvSpPr>
            <p:spPr>
              <a:xfrm>
                <a:off x="344042" y="1276073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«Современная школа»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object 17"/>
              <p:cNvSpPr txBox="1"/>
              <p:nvPr/>
            </p:nvSpPr>
            <p:spPr>
              <a:xfrm>
                <a:off x="234949" y="1615167"/>
                <a:ext cx="5732055" cy="859910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5 центров «Точка роста» на базе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Новолетниковская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СОШ, МОУ Филипповская СОШ, МОУ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Хазанская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СОШ, МОУ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Зулумайская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СОШ,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Басалаевская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ООШ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5" name="object 22"/>
            <p:cNvSpPr txBox="1"/>
            <p:nvPr/>
          </p:nvSpPr>
          <p:spPr>
            <a:xfrm>
              <a:off x="513858" y="2462471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0EAECD"/>
                  </a:solidFill>
                  <a:latin typeface="Arial"/>
                  <a:cs typeface="Arial"/>
                </a:rPr>
                <a:t>7,32</a:t>
              </a:r>
              <a:endParaRPr sz="2546" dirty="0">
                <a:solidFill>
                  <a:srgbClr val="0EAECD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4"/>
            <p:cNvSpPr txBox="1"/>
            <p:nvPr/>
          </p:nvSpPr>
          <p:spPr>
            <a:xfrm>
              <a:off x="1149350" y="2486968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7,03 ОБ 0,29)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020127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386812" y="3861048"/>
            <a:ext cx="4689244" cy="1330390"/>
            <a:chOff x="387350" y="1392474"/>
            <a:chExt cx="4695757" cy="1155286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87350" y="1392474"/>
              <a:ext cx="4695757" cy="730171"/>
              <a:chOff x="234950" y="1397831"/>
              <a:chExt cx="4695757" cy="730171"/>
            </a:xfrm>
          </p:grpSpPr>
          <p:sp>
            <p:nvSpPr>
              <p:cNvPr id="60" name="object 16"/>
              <p:cNvSpPr txBox="1"/>
              <p:nvPr/>
            </p:nvSpPr>
            <p:spPr>
              <a:xfrm>
                <a:off x="344042" y="1397831"/>
                <a:ext cx="30913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«Цифровая образовательная среда»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object 17"/>
              <p:cNvSpPr txBox="1"/>
              <p:nvPr/>
            </p:nvSpPr>
            <p:spPr>
              <a:xfrm>
                <a:off x="234950" y="1740122"/>
                <a:ext cx="4695757" cy="387880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Приобретение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2 комплектов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оборудования в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/>
                </a:r>
                <a:b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МОУ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Батаминская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 и МОУ Покровская СОШ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6" name="object 22"/>
            <p:cNvSpPr txBox="1"/>
            <p:nvPr/>
          </p:nvSpPr>
          <p:spPr>
            <a:xfrm>
              <a:off x="513858" y="2139315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0EAECD"/>
                  </a:solidFill>
                  <a:latin typeface="Arial"/>
                  <a:cs typeface="Arial"/>
                </a:rPr>
                <a:t>2,16</a:t>
              </a:r>
              <a:endParaRPr sz="2546" dirty="0">
                <a:solidFill>
                  <a:srgbClr val="0EAECD"/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4"/>
            <p:cNvSpPr txBox="1"/>
            <p:nvPr/>
          </p:nvSpPr>
          <p:spPr>
            <a:xfrm>
              <a:off x="1149351" y="2163812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2,07 ОБ 0,09)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6553170" y="2470802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31" name="object 24"/>
          <p:cNvSpPr txBox="1"/>
          <p:nvPr/>
        </p:nvSpPr>
        <p:spPr>
          <a:xfrm>
            <a:off x="6648042" y="4112703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85764" y="4022386"/>
            <a:ext cx="546945" cy="48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6" b="1" dirty="0" smtClean="0">
                <a:solidFill>
                  <a:srgbClr val="64BDE1"/>
                </a:solidFill>
                <a:latin typeface="Arial"/>
                <a:cs typeface="Arial"/>
              </a:rPr>
              <a:t>33</a:t>
            </a:r>
            <a:endParaRPr lang="ru-RU" sz="2546" b="1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551" y="4193696"/>
            <a:ext cx="736657" cy="2951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329" y="4543290"/>
            <a:ext cx="480958" cy="31657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434182" y="4385084"/>
            <a:ext cx="365806" cy="48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6" b="1" dirty="0" smtClean="0">
                <a:solidFill>
                  <a:srgbClr val="64BDE1"/>
                </a:solidFill>
                <a:latin typeface="Arial"/>
                <a:cs typeface="Arial"/>
              </a:rPr>
              <a:t>2</a:t>
            </a:r>
            <a:endParaRPr lang="ru-RU" sz="2546" b="1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86813" y="5303858"/>
            <a:ext cx="8512598" cy="1149478"/>
            <a:chOff x="387350" y="1423116"/>
            <a:chExt cx="8524421" cy="1151074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387350" y="1423116"/>
              <a:ext cx="8524421" cy="1151074"/>
              <a:chOff x="387350" y="1270716"/>
              <a:chExt cx="8524421" cy="1151074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387350" y="1270716"/>
                <a:ext cx="4525554" cy="785814"/>
                <a:chOff x="234950" y="1276073"/>
                <a:chExt cx="4525554" cy="785814"/>
              </a:xfrm>
            </p:grpSpPr>
            <p:sp>
              <p:nvSpPr>
                <p:cNvPr id="46" name="object 16"/>
                <p:cNvSpPr txBox="1"/>
                <p:nvPr/>
              </p:nvSpPr>
              <p:spPr>
                <a:xfrm>
                  <a:off x="344042" y="1276073"/>
                  <a:ext cx="347651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«Патриотическое воспитание граждан»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по молодежной политике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" name="object 17"/>
                <p:cNvSpPr txBox="1"/>
                <p:nvPr/>
              </p:nvSpPr>
              <p:spPr>
                <a:xfrm>
                  <a:off x="234950" y="1615167"/>
                  <a:ext cx="4525554" cy="446720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Услуги 1 специалиста региональной системы патриотического воспитания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6562271" y="1431190"/>
                <a:ext cx="2349500" cy="569309"/>
                <a:chOff x="5996214" y="1537485"/>
                <a:chExt cx="2349500" cy="569309"/>
              </a:xfrm>
            </p:grpSpPr>
            <p:sp>
              <p:nvSpPr>
                <p:cNvPr id="44" name="object 24"/>
                <p:cNvSpPr txBox="1"/>
                <p:nvPr/>
              </p:nvSpPr>
              <p:spPr>
                <a:xfrm>
                  <a:off x="5996214" y="1537485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5" name="object 22"/>
                <p:cNvSpPr txBox="1"/>
                <p:nvPr/>
              </p:nvSpPr>
              <p:spPr>
                <a:xfrm>
                  <a:off x="5996214" y="1698349"/>
                  <a:ext cx="2349500" cy="408445"/>
                </a:xfrm>
                <a:prstGeom prst="rect">
                  <a:avLst/>
                </a:prstGeom>
                <a:no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64BDE1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64BDE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2" name="object 22"/>
              <p:cNvSpPr txBox="1"/>
              <p:nvPr/>
            </p:nvSpPr>
            <p:spPr>
              <a:xfrm>
                <a:off x="513858" y="201334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0,126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object 24"/>
              <p:cNvSpPr txBox="1"/>
              <p:nvPr/>
            </p:nvSpPr>
            <p:spPr>
              <a:xfrm>
                <a:off x="1329871" y="203784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(ОБ 0,126)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8" name="object 24"/>
            <p:cNvSpPr txBox="1"/>
            <p:nvPr/>
          </p:nvSpPr>
          <p:spPr>
            <a:xfrm>
              <a:off x="6813616" y="2157885"/>
              <a:ext cx="16509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3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181880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74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65134" y="2564904"/>
            <a:ext cx="3248084" cy="1118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500"/>
              </a:lnSpc>
              <a:defRPr sz="2800">
                <a:solidFill>
                  <a:srgbClr val="BE5107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3000" b="1" dirty="0">
                <a:solidFill>
                  <a:srgbClr val="00B050"/>
                </a:solidFill>
              </a:rPr>
              <a:t>1 </a:t>
            </a:r>
            <a:r>
              <a:rPr lang="ru-RU" sz="1500" b="1" dirty="0">
                <a:solidFill>
                  <a:srgbClr val="00B050"/>
                </a:solidFill>
              </a:rPr>
              <a:t>НАЦИОНАЛЬНЫЙ ПРОЕКТ </a:t>
            </a:r>
          </a:p>
          <a:p>
            <a:pPr>
              <a:lnSpc>
                <a:spcPts val="1500"/>
              </a:lnSpc>
            </a:pPr>
            <a:r>
              <a:rPr lang="ru-RU" sz="1500" b="1" i="1" dirty="0">
                <a:solidFill>
                  <a:srgbClr val="00B050"/>
                </a:solidFill>
              </a:rPr>
              <a:t>«Туризм и индустрия гостеприимства» </a:t>
            </a:r>
          </a:p>
          <a:p>
            <a:endParaRPr lang="ru-RU" sz="1500" b="1" dirty="0">
              <a:solidFill>
                <a:srgbClr val="00B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3859" y="4653136"/>
            <a:ext cx="3473223" cy="1695110"/>
            <a:chOff x="511847" y="4038146"/>
            <a:chExt cx="3473223" cy="169511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11847" y="4038146"/>
              <a:ext cx="3473223" cy="1695110"/>
              <a:chOff x="693511" y="3842204"/>
              <a:chExt cx="3173186" cy="2260146"/>
            </a:xfrm>
          </p:grpSpPr>
          <p:sp>
            <p:nvSpPr>
              <p:cNvPr id="12" name="Прямоугольник 9"/>
              <p:cNvSpPr/>
              <p:nvPr/>
            </p:nvSpPr>
            <p:spPr>
              <a:xfrm>
                <a:off x="845911" y="39946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93511" y="38422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530858" y="4346965"/>
              <a:ext cx="3173085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75"/>
                </a:lnSpc>
              </a:pPr>
              <a:r>
                <a:rPr lang="ru-RU" sz="27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42,9</a:t>
              </a:r>
              <a:r>
                <a:rPr lang="ru-RU" sz="27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МЛРД. РУБ.</a:t>
              </a:r>
              <a:br>
                <a:rPr lang="ru-RU" sz="27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</a:b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ФБ – </a:t>
              </a:r>
              <a:r>
                <a:rPr lang="ru-RU" sz="15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25,4</a:t>
              </a: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млрд. руб. (59%); </a:t>
              </a:r>
            </a:p>
            <a:p>
              <a:pPr>
                <a:lnSpc>
                  <a:spcPts val="1875"/>
                </a:lnSpc>
              </a:pP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ОБ – </a:t>
              </a:r>
              <a:r>
                <a:rPr lang="ru-RU" sz="15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11,6</a:t>
              </a: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млрд. руб. (27 %);</a:t>
              </a:r>
            </a:p>
            <a:p>
              <a:pPr>
                <a:lnSpc>
                  <a:spcPts val="1875"/>
                </a:lnSpc>
              </a:pP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Фонд ЖКХ – </a:t>
              </a:r>
              <a:r>
                <a:rPr lang="ru-RU" sz="15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5,9</a:t>
              </a: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млрд. руб. (14%) </a:t>
              </a:r>
            </a:p>
          </p:txBody>
        </p:sp>
      </p:grpSp>
      <p:sp>
        <p:nvSpPr>
          <p:cNvPr id="2" name="Плюс 1"/>
          <p:cNvSpPr/>
          <p:nvPr/>
        </p:nvSpPr>
        <p:spPr>
          <a:xfrm>
            <a:off x="900517" y="2564904"/>
            <a:ext cx="331376" cy="343033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TextBox 34"/>
          <p:cNvSpPr txBox="1"/>
          <p:nvPr/>
        </p:nvSpPr>
        <p:spPr>
          <a:xfrm>
            <a:off x="4513218" y="2564904"/>
            <a:ext cx="4739302" cy="1964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500"/>
              </a:lnSpc>
              <a:defRPr sz="2800">
                <a:solidFill>
                  <a:srgbClr val="BE5107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3000" b="1" dirty="0" smtClean="0">
                <a:solidFill>
                  <a:srgbClr val="00B050"/>
                </a:solidFill>
              </a:rPr>
              <a:t>+ 3 </a:t>
            </a:r>
            <a:r>
              <a:rPr lang="ru-RU" sz="1500" b="1" dirty="0">
                <a:solidFill>
                  <a:srgbClr val="00B050"/>
                </a:solidFill>
              </a:rPr>
              <a:t>РЕГИОНАЛЬНЫХ ПРОЕКТА: </a:t>
            </a:r>
            <a:endParaRPr lang="ru-RU" sz="1500" b="1" dirty="0" smtClean="0">
              <a:solidFill>
                <a:srgbClr val="00B050"/>
              </a:solidFill>
            </a:endParaRPr>
          </a:p>
          <a:p>
            <a:pPr>
              <a:lnSpc>
                <a:spcPts val="1500"/>
              </a:lnSpc>
            </a:pPr>
            <a:endParaRPr lang="ru-RU" sz="1500" b="1" dirty="0">
              <a:solidFill>
                <a:srgbClr val="00B050"/>
              </a:solidFill>
            </a:endParaRPr>
          </a:p>
          <a:p>
            <a:pPr marL="285750" indent="-285750">
              <a:lnSpc>
                <a:spcPts val="1500"/>
              </a:lnSpc>
              <a:buFontTx/>
              <a:buChar char="-"/>
            </a:pPr>
            <a:r>
              <a:rPr lang="ru-RU" sz="1500" b="1" i="1" dirty="0" smtClean="0">
                <a:solidFill>
                  <a:srgbClr val="00B050"/>
                </a:solidFill>
              </a:rPr>
              <a:t>РП </a:t>
            </a:r>
            <a:r>
              <a:rPr lang="ru-RU" sz="1500" b="1" i="1" dirty="0">
                <a:solidFill>
                  <a:srgbClr val="00B050"/>
                </a:solidFill>
              </a:rPr>
              <a:t>«Модернизация первичного звена здравоохранения</a:t>
            </a:r>
            <a:r>
              <a:rPr lang="ru-RU" sz="1500" b="1" i="1" dirty="0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800"/>
              </a:lnSpc>
            </a:pPr>
            <a:endParaRPr lang="ru-RU" sz="1000" b="1" dirty="0">
              <a:solidFill>
                <a:srgbClr val="00B050"/>
              </a:solidFill>
            </a:endParaRPr>
          </a:p>
          <a:p>
            <a:pPr marL="285750" indent="-285750">
              <a:lnSpc>
                <a:spcPts val="1500"/>
              </a:lnSpc>
              <a:buFontTx/>
              <a:buChar char="-"/>
            </a:pPr>
            <a:r>
              <a:rPr lang="ru-RU" sz="1500" b="1" i="1" dirty="0" smtClean="0">
                <a:solidFill>
                  <a:srgbClr val="00B050"/>
                </a:solidFill>
              </a:rPr>
              <a:t>РП </a:t>
            </a:r>
            <a:r>
              <a:rPr lang="ru-RU" sz="1500" b="1" i="1" dirty="0">
                <a:solidFill>
                  <a:srgbClr val="00B050"/>
                </a:solidFill>
              </a:rPr>
              <a:t>«Развитие туристической инфраструктуры</a:t>
            </a:r>
            <a:r>
              <a:rPr lang="ru-RU" sz="1500" b="1" i="1" dirty="0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800"/>
              </a:lnSpc>
            </a:pPr>
            <a:endParaRPr lang="ru-RU" sz="900" b="1" i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ts val="1500"/>
              </a:lnSpc>
              <a:buFontTx/>
              <a:buChar char="-"/>
            </a:pPr>
            <a:r>
              <a:rPr lang="ru-RU" sz="1500" b="1" i="1" dirty="0" smtClean="0">
                <a:solidFill>
                  <a:srgbClr val="00B050"/>
                </a:solidFill>
              </a:rPr>
              <a:t>РП </a:t>
            </a:r>
            <a:r>
              <a:rPr lang="ru-RU" sz="1500" b="1" i="1" dirty="0">
                <a:solidFill>
                  <a:srgbClr val="00B050"/>
                </a:solidFill>
              </a:rPr>
              <a:t>«Развитие системы поддержки молодежи» «Молодежь России»</a:t>
            </a:r>
            <a:endParaRPr lang="ru-RU" sz="1500" b="1" dirty="0">
              <a:solidFill>
                <a:srgbClr val="00B05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13218" y="4865954"/>
            <a:ext cx="3667255" cy="1482292"/>
            <a:chOff x="4232091" y="4240991"/>
            <a:chExt cx="3667255" cy="148229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232091" y="4240991"/>
              <a:ext cx="3667255" cy="1482292"/>
              <a:chOff x="693511" y="3842204"/>
              <a:chExt cx="3173186" cy="2260146"/>
            </a:xfrm>
          </p:grpSpPr>
          <p:sp>
            <p:nvSpPr>
              <p:cNvPr id="38" name="Прямоугольник 9"/>
              <p:cNvSpPr/>
              <p:nvPr/>
            </p:nvSpPr>
            <p:spPr>
              <a:xfrm>
                <a:off x="845911" y="39946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9" name="Прямоугольник 9"/>
              <p:cNvSpPr/>
              <p:nvPr/>
            </p:nvSpPr>
            <p:spPr>
              <a:xfrm>
                <a:off x="693511" y="38422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4578905" y="4573023"/>
              <a:ext cx="2641003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ru-RU" sz="3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264</a:t>
              </a:r>
              <a:r>
                <a:rPr lang="ru-RU" sz="28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ts val="1875"/>
                </a:lnSpc>
              </a:pPr>
              <a:r>
                <a:rPr lang="ru-RU" sz="1600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объекта </a:t>
              </a:r>
              <a:r>
                <a:rPr lang="ru-RU" sz="16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строительства и  ремонта</a:t>
              </a:r>
              <a:endParaRPr lang="ru-RU" sz="16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6610" y="1228042"/>
            <a:ext cx="8600196" cy="1192846"/>
            <a:chOff x="136610" y="1543359"/>
            <a:chExt cx="8600196" cy="119284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33859" y="1543359"/>
              <a:ext cx="8102373" cy="119284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314518" y="1675766"/>
              <a:ext cx="4422288" cy="862922"/>
              <a:chOff x="2639993" y="1423333"/>
              <a:chExt cx="5896384" cy="1150563"/>
            </a:xfrm>
            <a:noFill/>
          </p:grpSpPr>
          <p:sp>
            <p:nvSpPr>
              <p:cNvPr id="5" name="TextBox 4"/>
              <p:cNvSpPr txBox="1"/>
              <p:nvPr/>
            </p:nvSpPr>
            <p:spPr>
              <a:xfrm>
                <a:off x="2639993" y="1783936"/>
                <a:ext cx="2920755" cy="7899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ts val="3900"/>
                  </a:lnSpc>
                  <a:defRPr sz="4000" b="1">
                    <a:solidFill>
                      <a:srgbClr val="00206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ru-RU" sz="6600" b="0" dirty="0">
                    <a:solidFill>
                      <a:schemeClr val="bg1">
                        <a:lumMod val="95000"/>
                      </a:schemeClr>
                    </a:solidFill>
                  </a:rPr>
                  <a:t>47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869038" y="1423333"/>
                <a:ext cx="3667339" cy="90965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325"/>
                  </a:lnSpc>
                </a:pPr>
                <a:r>
                  <a:rPr lang="ru-RU" sz="2700" dirty="0">
                    <a:solidFill>
                      <a:schemeClr val="bg1">
                        <a:lumMod val="95000"/>
                      </a:schemeClr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региональных</a:t>
                </a:r>
              </a:p>
              <a:p>
                <a:pPr>
                  <a:lnSpc>
                    <a:spcPts val="2325"/>
                  </a:lnSpc>
                </a:pPr>
                <a:r>
                  <a:rPr lang="ru-RU" sz="2700" dirty="0" smtClean="0">
                    <a:solidFill>
                      <a:schemeClr val="bg1">
                        <a:lumMod val="95000"/>
                      </a:schemeClr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проектов</a:t>
                </a:r>
                <a:endParaRPr lang="ru-RU" sz="2700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900517" y="2385755"/>
              <a:ext cx="428562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ru-RU" sz="1125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плюс Комплексный план модернизации и расширения магистральной инфраструктуры  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36185" y="1685380"/>
              <a:ext cx="2750504" cy="68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25"/>
                </a:lnSpc>
              </a:pPr>
              <a:r>
                <a:rPr lang="ru-RU" sz="2700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национальных</a:t>
              </a:r>
            </a:p>
            <a:p>
              <a:pPr>
                <a:lnSpc>
                  <a:spcPts val="2325"/>
                </a:lnSpc>
              </a:pPr>
              <a:r>
                <a:rPr lang="ru-RU" sz="2700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проектов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610" y="1926664"/>
              <a:ext cx="2190566" cy="592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3900"/>
                </a:lnSpc>
                <a:defRPr sz="4000" b="1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6600" b="0" dirty="0">
                  <a:solidFill>
                    <a:schemeClr val="bg1">
                      <a:lumMod val="95000"/>
                    </a:schemeClr>
                  </a:solidFill>
                </a:rPr>
                <a:t>12</a:t>
              </a:r>
            </a:p>
          </p:txBody>
        </p:sp>
      </p:grpSp>
      <p:sp>
        <p:nvSpPr>
          <p:cNvPr id="24" name="object 3"/>
          <p:cNvSpPr/>
          <p:nvPr/>
        </p:nvSpPr>
        <p:spPr>
          <a:xfrm>
            <a:off x="243275" y="144615"/>
            <a:ext cx="8688315" cy="66180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0431CC2-3097-7A46-B10B-87464FF56EFB}"/>
              </a:ext>
            </a:extLst>
          </p:cNvPr>
          <p:cNvSpPr/>
          <p:nvPr/>
        </p:nvSpPr>
        <p:spPr>
          <a:xfrm>
            <a:off x="324545" y="197654"/>
            <a:ext cx="9143999" cy="58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РЕАЛИЗАЦИЯ НАЦИОНАЛЬНЫХ ПРОЕКТОВ НА ТЕРРИТОРИИ ИРКУТСКОЙ ОБЛАСТИ В 2022 ГОДУ </a:t>
            </a:r>
            <a:endParaRPr lang="ru-RU" sz="2000" b="1" spc="153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04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6146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" y="1002690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2"/>
          <p:cNvSpPr txBox="1">
            <a:spLocks/>
          </p:cNvSpPr>
          <p:nvPr/>
        </p:nvSpPr>
        <p:spPr>
          <a:xfrm>
            <a:off x="1632982" y="1101119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10720" y="1754926"/>
            <a:ext cx="8826939" cy="2918991"/>
            <a:chOff x="311151" y="1423116"/>
            <a:chExt cx="8839199" cy="2923045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11151" y="1423116"/>
              <a:ext cx="8839199" cy="2923045"/>
              <a:chOff x="311151" y="1270716"/>
              <a:chExt cx="8839199" cy="2923045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311151" y="1270716"/>
                <a:ext cx="6324599" cy="2529882"/>
                <a:chOff x="158751" y="1276073"/>
                <a:chExt cx="6324599" cy="2529882"/>
              </a:xfrm>
            </p:grpSpPr>
            <p:sp>
              <p:nvSpPr>
                <p:cNvPr id="45" name="object 16"/>
                <p:cNvSpPr txBox="1"/>
                <p:nvPr/>
              </p:nvSpPr>
              <p:spPr>
                <a:xfrm>
                  <a:off x="344042" y="1276073"/>
                  <a:ext cx="347651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«Творческие люди»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Министерство культуры </a:t>
                  </a:r>
                  <a:r>
                    <a:rPr lang="ru-RU" sz="999" spc="10" dirty="0" smtClean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Иркутской </a:t>
                  </a:r>
                  <a:r>
                    <a:rPr lang="ru-RU" sz="999" spc="10" dirty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области</a:t>
                  </a:r>
                  <a:endParaRPr sz="999" dirty="0">
                    <a:solidFill>
                      <a:srgbClr val="7C6EB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object 17"/>
                <p:cNvSpPr txBox="1"/>
                <p:nvPr/>
              </p:nvSpPr>
              <p:spPr>
                <a:xfrm>
                  <a:off x="158751" y="1615167"/>
                  <a:ext cx="6324599" cy="2190788"/>
                </a:xfrm>
                <a:prstGeom prst="rect">
                  <a:avLst/>
                </a:prstGeom>
                <a:solidFill>
                  <a:srgbClr val="7C6EB0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Государственная поддержка лучших сельских учреждений  культуры: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МКУК «Культурно-досуговый центр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Батаминского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муниципального образования»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МКУК «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Масляногорский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культурно-досуговый центр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Масляногорского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сельского поселения»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МКУК «Культурно-досуговый центр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Услонского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муниципального образования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Зиминского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района»,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Услонская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сельская библиотека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МКУК «Районный историко-краеведческий музей»,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с.Кимильтей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6800850" y="1423116"/>
                <a:ext cx="2349500" cy="569309"/>
                <a:chOff x="6234793" y="1529411"/>
                <a:chExt cx="2349500" cy="569309"/>
              </a:xfrm>
            </p:grpSpPr>
            <p:sp>
              <p:nvSpPr>
                <p:cNvPr id="43" name="object 24"/>
                <p:cNvSpPr txBox="1"/>
                <p:nvPr/>
              </p:nvSpPr>
              <p:spPr>
                <a:xfrm>
                  <a:off x="6234793" y="1529411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2"/>
                <p:cNvSpPr txBox="1"/>
                <p:nvPr/>
              </p:nvSpPr>
              <p:spPr>
                <a:xfrm>
                  <a:off x="6234793" y="1690275"/>
                  <a:ext cx="2349500" cy="408445"/>
                </a:xfrm>
                <a:prstGeom prst="rect">
                  <a:avLst/>
                </a:prstGeom>
                <a:no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7C6EB0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7C6EB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1" name="object 22"/>
              <p:cNvSpPr txBox="1"/>
              <p:nvPr/>
            </p:nvSpPr>
            <p:spPr>
              <a:xfrm>
                <a:off x="513858" y="3785316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0,4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object 24"/>
              <p:cNvSpPr txBox="1"/>
              <p:nvPr/>
            </p:nvSpPr>
            <p:spPr>
              <a:xfrm>
                <a:off x="996950" y="3809813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0,32 ОБ 0,08)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7" name="object 24"/>
            <p:cNvSpPr txBox="1"/>
            <p:nvPr/>
          </p:nvSpPr>
          <p:spPr>
            <a:xfrm>
              <a:off x="7052195" y="2149811"/>
              <a:ext cx="16509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заключение контрактов не требуется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3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0" y="2244118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62" name="object 17"/>
          <p:cNvSpPr txBox="1"/>
          <p:nvPr/>
        </p:nvSpPr>
        <p:spPr>
          <a:xfrm>
            <a:off x="310720" y="4722603"/>
            <a:ext cx="6315826" cy="448919"/>
          </a:xfrm>
          <a:prstGeom prst="rect">
            <a:avLst/>
          </a:prstGeom>
          <a:solidFill>
            <a:srgbClr val="7C6EB0"/>
          </a:solidFill>
        </p:spPr>
        <p:txBody>
          <a:bodyPr vert="horz" wrap="square" lIns="0" tIns="359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1598" spc="-5" dirty="0">
                <a:solidFill>
                  <a:srgbClr val="FFFFFF"/>
                </a:solidFill>
                <a:cs typeface="Calibri"/>
              </a:rPr>
              <a:t>Государственная поддержка лучших работников сельских учреждений культуры </a:t>
            </a:r>
            <a:endParaRPr lang="ru-RU" sz="1598" spc="-5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6791418" y="4570415"/>
            <a:ext cx="2346241" cy="407879"/>
          </a:xfrm>
          <a:prstGeom prst="rect">
            <a:avLst/>
          </a:prstGeom>
          <a:no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7C6EB0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7C6EB0"/>
              </a:solidFill>
              <a:latin typeface="Arial"/>
              <a:cs typeface="Arial"/>
            </a:endParaRPr>
          </a:p>
        </p:txBody>
      </p:sp>
      <p:sp>
        <p:nvSpPr>
          <p:cNvPr id="64" name="object 22"/>
          <p:cNvSpPr txBox="1"/>
          <p:nvPr/>
        </p:nvSpPr>
        <p:spPr>
          <a:xfrm>
            <a:off x="513147" y="5151763"/>
            <a:ext cx="999934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7C6EB0"/>
                </a:solidFill>
                <a:latin typeface="Arial"/>
                <a:cs typeface="Arial"/>
              </a:rPr>
              <a:t>0,2</a:t>
            </a:r>
            <a:endParaRPr sz="2546" dirty="0">
              <a:solidFill>
                <a:srgbClr val="7C6EB0"/>
              </a:solidFill>
              <a:latin typeface="Arial"/>
              <a:cs typeface="Arial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995569" y="5176226"/>
            <a:ext cx="2254747" cy="33616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solidFill>
                  <a:srgbClr val="57585B"/>
                </a:solidFill>
                <a:latin typeface="Arial"/>
                <a:cs typeface="Arial"/>
              </a:rPr>
              <a:t>млн </a:t>
            </a:r>
            <a:r>
              <a:rPr lang="ru-RU" sz="1098" spc="-35" dirty="0" err="1">
                <a:solidFill>
                  <a:srgbClr val="57585B"/>
                </a:solidFill>
                <a:latin typeface="Arial"/>
                <a:cs typeface="Arial"/>
              </a:rPr>
              <a:t>руб</a:t>
            </a:r>
            <a:r>
              <a:rPr lang="ru-RU" sz="1098" spc="-3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</a:p>
          <a:p>
            <a:pPr marL="12682">
              <a:spcBef>
                <a:spcPts val="125"/>
              </a:spcBef>
            </a:pPr>
            <a:r>
              <a:rPr lang="ru-RU" sz="899" spc="-35" dirty="0">
                <a:solidFill>
                  <a:srgbClr val="57585B"/>
                </a:solidFill>
                <a:latin typeface="Arial"/>
                <a:cs typeface="Arial"/>
              </a:rPr>
              <a:t>(ФБ 0,16 ОБ 0,04)</a:t>
            </a:r>
            <a:endParaRPr sz="899" dirty="0">
              <a:latin typeface="Arial"/>
              <a:cs typeface="Arial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7042414" y="4983273"/>
            <a:ext cx="1648644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заключение контрактов не требуется</a:t>
            </a:r>
            <a:endParaRPr lang="ru-RU" sz="1148" dirty="0">
              <a:latin typeface="Arial"/>
              <a:cs typeface="Arial"/>
            </a:endParaRPr>
          </a:p>
        </p:txBody>
      </p:sp>
      <p:pic>
        <p:nvPicPr>
          <p:cNvPr id="6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C6EB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18" y="5077449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88640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264734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6813" y="1492956"/>
            <a:ext cx="5724105" cy="845336"/>
            <a:chOff x="387350" y="2657475"/>
            <a:chExt cx="5732055" cy="846510"/>
          </a:xfrm>
        </p:grpSpPr>
        <p:sp>
          <p:nvSpPr>
            <p:cNvPr id="32" name="object 17"/>
            <p:cNvSpPr txBox="1"/>
            <p:nvPr/>
          </p:nvSpPr>
          <p:spPr>
            <a:xfrm>
              <a:off x="387350" y="2657475"/>
              <a:ext cx="5732055" cy="447290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1 единицы автомобильного </a:t>
              </a: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>транспорта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в </a:t>
              </a: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/>
              </a:r>
              <a:br>
                <a:rPr lang="ru-RU" sz="1598" spc="-5" dirty="0" smtClean="0">
                  <a:solidFill>
                    <a:srgbClr val="FFFFFF"/>
                  </a:solidFill>
                  <a:cs typeface="Calibri"/>
                </a:rPr>
              </a:b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>п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. Центрально-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Хазанский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object 22"/>
            <p:cNvSpPr txBox="1"/>
            <p:nvPr/>
          </p:nvSpPr>
          <p:spPr>
            <a:xfrm>
              <a:off x="513859" y="309554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0,91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4"/>
            <p:cNvSpPr txBox="1"/>
            <p:nvPr/>
          </p:nvSpPr>
          <p:spPr>
            <a:xfrm>
              <a:off x="1177472" y="312003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0,861 ОБ 0,047)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406496" y="1501408"/>
            <a:ext cx="2679260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Вручение </a:t>
            </a: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автомобиля </a:t>
            </a: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состоялось</a:t>
            </a:r>
            <a:endParaRPr lang="ru-RU" sz="1148" b="1" dirty="0">
              <a:latin typeface="Arial"/>
              <a:cs typeface="Arial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495754" y="1124744"/>
            <a:ext cx="4000152" cy="319515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/>
          <a:p>
            <a:pPr marL="12682" marR="76093"/>
            <a:r>
              <a:rPr lang="ru-RU" sz="999" spc="10" dirty="0">
                <a:solidFill>
                  <a:srgbClr val="404041"/>
                </a:solidFill>
                <a:latin typeface="Calibri"/>
                <a:cs typeface="Calibri"/>
              </a:rPr>
              <a:t>РП «Модернизация первичного звена здравоохранения»</a:t>
            </a:r>
          </a:p>
          <a:p>
            <a:pPr marL="12682" marR="76093"/>
            <a:r>
              <a:rPr lang="ru-RU" sz="999" spc="10" dirty="0">
                <a:solidFill>
                  <a:srgbClr val="D9124A"/>
                </a:solidFill>
                <a:latin typeface="Calibri"/>
                <a:cs typeface="Calibri"/>
              </a:rPr>
              <a:t>Министерство здравоохранения Иркутской области</a:t>
            </a:r>
            <a:endParaRPr sz="999" dirty="0">
              <a:solidFill>
                <a:srgbClr val="D9124A"/>
              </a:solidFill>
              <a:latin typeface="Calibri"/>
              <a:cs typeface="Calibri"/>
            </a:endParaRP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1288655" y="2728497"/>
            <a:ext cx="7705874" cy="156477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</a:t>
            </a:r>
            <a:r>
              <a:rPr lang="ru-RU" sz="3245" spc="-30" dirty="0">
                <a:solidFill>
                  <a:srgbClr val="57585B"/>
                </a:solidFill>
              </a:rPr>
              <a:t>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«Малое </a:t>
            </a:r>
            <a:r>
              <a:rPr lang="ru-RU" sz="3245" spc="-30" dirty="0">
                <a:solidFill>
                  <a:srgbClr val="57585B"/>
                </a:solidFill>
              </a:rPr>
              <a:t>и среднее предпринимательство и поддержка индивидуальной предпринимательской </a:t>
            </a:r>
            <a:r>
              <a:rPr lang="ru-RU" sz="3245" spc="-30" dirty="0" smtClean="0">
                <a:solidFill>
                  <a:srgbClr val="57585B"/>
                </a:solidFill>
              </a:rPr>
              <a:t>инициативы»</a:t>
            </a:r>
            <a:endParaRPr lang="ru-RU" sz="3245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395536" y="4743904"/>
            <a:ext cx="5724105" cy="845336"/>
            <a:chOff x="387350" y="2657475"/>
            <a:chExt cx="5732055" cy="846510"/>
          </a:xfrm>
        </p:grpSpPr>
        <p:sp>
          <p:nvSpPr>
            <p:cNvPr id="46" name="object 17"/>
            <p:cNvSpPr txBox="1"/>
            <p:nvPr/>
          </p:nvSpPr>
          <p:spPr>
            <a:xfrm>
              <a:off x="387350" y="2657475"/>
              <a:ext cx="5732055" cy="447290"/>
            </a:xfrm>
            <a:prstGeom prst="rect">
              <a:avLst/>
            </a:prstGeom>
            <a:solidFill>
              <a:srgbClr val="E5452C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>Предоставление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субсидии кооперативам на возмещение части затрат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object 22"/>
            <p:cNvSpPr txBox="1"/>
            <p:nvPr/>
          </p:nvSpPr>
          <p:spPr>
            <a:xfrm>
              <a:off x="513859" y="309554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 smtClean="0">
                  <a:solidFill>
                    <a:srgbClr val="E5452C"/>
                  </a:solidFill>
                  <a:latin typeface="Arial"/>
                  <a:cs typeface="Arial"/>
                </a:rPr>
                <a:t>6,6</a:t>
              </a:r>
              <a:endParaRPr sz="2546" b="1" dirty="0">
                <a:solidFill>
                  <a:srgbClr val="E5452C"/>
                </a:solidFill>
                <a:latin typeface="Arial"/>
                <a:cs typeface="Arial"/>
              </a:endParaRPr>
            </a:p>
          </p:txBody>
        </p:sp>
        <p:sp>
          <p:nvSpPr>
            <p:cNvPr id="49" name="object 24"/>
            <p:cNvSpPr txBox="1"/>
            <p:nvPr/>
          </p:nvSpPr>
          <p:spPr>
            <a:xfrm>
              <a:off x="1177472" y="312003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6,3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0,3)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415219" y="4752356"/>
            <a:ext cx="2067554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</a:t>
            </a:r>
            <a:endParaRPr lang="ru-RU" sz="1148" b="1" dirty="0">
              <a:latin typeface="Arial"/>
              <a:cs typeface="Arial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04476" y="4375692"/>
            <a:ext cx="4859612" cy="319686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/>
          <a:p>
            <a:pPr marL="12682" marR="76093"/>
            <a:r>
              <a:rPr lang="ru-RU" sz="999" spc="10" dirty="0">
                <a:solidFill>
                  <a:srgbClr val="404041"/>
                </a:solidFill>
                <a:latin typeface="Calibri"/>
                <a:cs typeface="Calibri"/>
              </a:rPr>
              <a:t>РП </a:t>
            </a:r>
            <a:r>
              <a:rPr lang="ru-RU" sz="999" spc="10" dirty="0">
                <a:solidFill>
                  <a:srgbClr val="404041"/>
                </a:solidFill>
                <a:cs typeface="Calibri"/>
              </a:rPr>
              <a:t>«Акселерация субъектов малого и среднего предпринимательства»</a:t>
            </a:r>
            <a:endParaRPr lang="ru-RU" sz="999" spc="10" dirty="0">
              <a:solidFill>
                <a:srgbClr val="404041"/>
              </a:solidFill>
              <a:latin typeface="Calibri"/>
              <a:cs typeface="Calibri"/>
            </a:endParaRPr>
          </a:p>
          <a:p>
            <a:pPr marL="12682" marR="76093"/>
            <a:r>
              <a:rPr lang="ru-RU" sz="999" spc="10" dirty="0">
                <a:solidFill>
                  <a:srgbClr val="E5452C"/>
                </a:solidFill>
                <a:latin typeface="Calibri"/>
                <a:cs typeface="Calibri"/>
              </a:rPr>
              <a:t>Министерство </a:t>
            </a:r>
            <a:r>
              <a:rPr lang="ru-RU" sz="999" spc="10" dirty="0" smtClean="0">
                <a:solidFill>
                  <a:srgbClr val="E5452C"/>
                </a:solidFill>
                <a:latin typeface="Calibri"/>
                <a:cs typeface="Calibri"/>
              </a:rPr>
              <a:t>экономического развития и промышленности </a:t>
            </a:r>
            <a:r>
              <a:rPr lang="ru-RU" sz="999" spc="10" dirty="0">
                <a:solidFill>
                  <a:srgbClr val="E5452C"/>
                </a:solidFill>
                <a:latin typeface="Calibri"/>
                <a:cs typeface="Calibri"/>
              </a:rPr>
              <a:t>Иркутской области</a:t>
            </a:r>
            <a:endParaRPr sz="999" dirty="0">
              <a:solidFill>
                <a:srgbClr val="E5452C"/>
              </a:solidFill>
              <a:latin typeface="Calibri"/>
              <a:cs typeface="Calibri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7" y="2699831"/>
            <a:ext cx="1014004" cy="8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ЗАЛАРИНСКОГО РАЙОНА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6566"/>
            <a:ext cx="5343632" cy="938057"/>
            <a:chOff x="2808696" y="1337115"/>
            <a:chExt cx="5351054" cy="9393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>
                    <a:solidFill>
                      <a:srgbClr val="1D3C62"/>
                    </a:solidFill>
                    <a:latin typeface="Arial"/>
                    <a:cs typeface="Arial"/>
                  </a:rPr>
                  <a:t>5</a:t>
                </a:r>
                <a:endParaRPr sz="5992" b="1" spc="-25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25456" y="1337115"/>
              <a:ext cx="3334294" cy="939360"/>
              <a:chOff x="3552190" y="1050224"/>
              <a:chExt cx="3334294" cy="939360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52190" y="1050224"/>
                <a:ext cx="196269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581,3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457190" y="1630719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177"/>
            <a:chOff x="2808696" y="1337115"/>
            <a:chExt cx="4875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107,8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887066" cy="692177"/>
            <a:chOff x="2808696" y="1337115"/>
            <a:chExt cx="4893854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77094" cy="693138"/>
              <a:chOff x="3552190" y="1050224"/>
              <a:chExt cx="2877094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234,4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99990" y="1403246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3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590134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332656"/>
            <a:ext cx="1126268" cy="1126268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86813" y="3501008"/>
            <a:ext cx="8512598" cy="1310228"/>
            <a:chOff x="387350" y="1148551"/>
            <a:chExt cx="8524421" cy="131204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50" y="1148551"/>
              <a:ext cx="3276600" cy="907979"/>
              <a:chOff x="234950" y="1153908"/>
              <a:chExt cx="3276600" cy="907979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153908"/>
                <a:ext cx="3091308" cy="47384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50" y="1615167"/>
                <a:ext cx="3276600" cy="4467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Благоустройство общественных и дворовых территорий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103370" y="1386425"/>
              <a:ext cx="2213247" cy="785533"/>
              <a:chOff x="3400516" y="1642254"/>
              <a:chExt cx="2213247" cy="785533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3401242" y="1642254"/>
                <a:ext cx="2212521" cy="417830"/>
                <a:chOff x="3401242" y="1642254"/>
                <a:chExt cx="2212521" cy="417830"/>
              </a:xfrm>
            </p:grpSpPr>
            <p:sp>
              <p:nvSpPr>
                <p:cNvPr id="43" name="object 22"/>
                <p:cNvSpPr txBox="1"/>
                <p:nvPr/>
              </p:nvSpPr>
              <p:spPr>
                <a:xfrm>
                  <a:off x="3401242" y="1642254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96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3799296" y="1801042"/>
                  <a:ext cx="1814467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общественных территорий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3400516" y="2009957"/>
                <a:ext cx="1830745" cy="417830"/>
                <a:chOff x="3400516" y="2009957"/>
                <a:chExt cx="1830745" cy="417830"/>
              </a:xfrm>
            </p:grpSpPr>
            <p:sp>
              <p:nvSpPr>
                <p:cNvPr id="41" name="object 22"/>
                <p:cNvSpPr txBox="1"/>
                <p:nvPr/>
              </p:nvSpPr>
              <p:spPr>
                <a:xfrm>
                  <a:off x="3400516" y="2009957"/>
                  <a:ext cx="932180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92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object 24"/>
                <p:cNvSpPr txBox="1"/>
                <p:nvPr/>
              </p:nvSpPr>
              <p:spPr>
                <a:xfrm>
                  <a:off x="3813215" y="2142426"/>
                  <a:ext cx="1418046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дворовых территорий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6562271" y="1393799"/>
              <a:ext cx="2349500" cy="569309"/>
              <a:chOff x="5996214" y="1500094"/>
              <a:chExt cx="2349500" cy="569309"/>
            </a:xfrm>
          </p:grpSpPr>
          <p:sp>
            <p:nvSpPr>
              <p:cNvPr id="34" name="object 24"/>
              <p:cNvSpPr txBox="1"/>
              <p:nvPr/>
            </p:nvSpPr>
            <p:spPr>
              <a:xfrm>
                <a:off x="5996214" y="1500094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Работы завершены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996214" y="1660958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15.10.2022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2"/>
            <p:cNvSpPr txBox="1"/>
            <p:nvPr/>
          </p:nvSpPr>
          <p:spPr>
            <a:xfrm>
              <a:off x="513858" y="205215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7,53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149350" y="207665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5,94 ОБ 1,52 МБ 1,24)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86813" y="5085184"/>
            <a:ext cx="8512598" cy="1310228"/>
            <a:chOff x="387350" y="3250427"/>
            <a:chExt cx="8524421" cy="1312048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87350" y="3250427"/>
              <a:ext cx="8524421" cy="1312048"/>
              <a:chOff x="387350" y="1148551"/>
              <a:chExt cx="8524421" cy="1312048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387350" y="1148551"/>
                <a:ext cx="5867400" cy="907979"/>
                <a:chOff x="234950" y="1153908"/>
                <a:chExt cx="5867400" cy="907979"/>
              </a:xfrm>
            </p:grpSpPr>
            <p:sp>
              <p:nvSpPr>
                <p:cNvPr id="63" name="object 16"/>
                <p:cNvSpPr txBox="1"/>
                <p:nvPr/>
              </p:nvSpPr>
              <p:spPr>
                <a:xfrm>
                  <a:off x="344042" y="1153908"/>
                  <a:ext cx="3091308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«Чистая вода»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жилищной политики и энергетики Иркутской области</a:t>
                  </a:r>
                  <a:endParaRPr sz="999" spc="10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" name="object 17"/>
                <p:cNvSpPr txBox="1"/>
                <p:nvPr/>
              </p:nvSpPr>
              <p:spPr>
                <a:xfrm>
                  <a:off x="234950" y="1615167"/>
                  <a:ext cx="5867400" cy="446720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Строительство локальных сетей водопровода протяженностью свыше 24 км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8" name="Группа 57"/>
              <p:cNvGrpSpPr/>
              <p:nvPr/>
            </p:nvGrpSpPr>
            <p:grpSpPr>
              <a:xfrm>
                <a:off x="6562271" y="1393799"/>
                <a:ext cx="2349500" cy="569309"/>
                <a:chOff x="5996214" y="1500094"/>
                <a:chExt cx="2349500" cy="569309"/>
              </a:xfrm>
            </p:grpSpPr>
            <p:sp>
              <p:nvSpPr>
                <p:cNvPr id="61" name="object 24"/>
                <p:cNvSpPr txBox="1"/>
                <p:nvPr/>
              </p:nvSpPr>
              <p:spPr>
                <a:xfrm>
                  <a:off x="5996214" y="1500094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object 22"/>
                <p:cNvSpPr txBox="1"/>
                <p:nvPr/>
              </p:nvSpPr>
              <p:spPr>
                <a:xfrm>
                  <a:off x="5996214" y="1660958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</a:t>
                  </a:r>
                  <a:r>
                    <a:rPr lang="ru-RU" sz="2546" b="1" spc="-25" dirty="0" smtClean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31.12.2022</a:t>
                  </a:r>
                  <a:endParaRPr sz="2546" b="1" spc="-25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9" name="object 22"/>
              <p:cNvSpPr txBox="1"/>
              <p:nvPr/>
            </p:nvSpPr>
            <p:spPr>
              <a:xfrm>
                <a:off x="513858" y="2052154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240,97</a:t>
                </a:r>
                <a:endParaRPr sz="2546" b="1" spc="-25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object 24"/>
              <p:cNvSpPr txBox="1"/>
              <p:nvPr/>
            </p:nvSpPr>
            <p:spPr>
              <a:xfrm>
                <a:off x="1530350" y="2076651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230,95 ОБ 9,62 МБ 0,4)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5" name="object 24"/>
            <p:cNvSpPr txBox="1"/>
            <p:nvPr/>
          </p:nvSpPr>
          <p:spPr>
            <a:xfrm>
              <a:off x="6813616" y="4064984"/>
              <a:ext cx="1418046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5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87C87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19" y="4077986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386813" y="1728055"/>
            <a:ext cx="8512598" cy="1612354"/>
            <a:chOff x="387350" y="1269227"/>
            <a:chExt cx="8524421" cy="1614594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387350" y="1269227"/>
              <a:ext cx="8524421" cy="1614594"/>
              <a:chOff x="387350" y="1116827"/>
              <a:chExt cx="8524421" cy="1614594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387350" y="1116827"/>
                <a:ext cx="3276600" cy="1144888"/>
                <a:chOff x="234950" y="1122184"/>
                <a:chExt cx="3276600" cy="1144888"/>
              </a:xfrm>
            </p:grpSpPr>
            <p:sp>
              <p:nvSpPr>
                <p:cNvPr id="85" name="object 16"/>
                <p:cNvSpPr txBox="1"/>
                <p:nvPr/>
              </p:nvSpPr>
              <p:spPr>
                <a:xfrm>
                  <a:off x="344042" y="1122184"/>
                  <a:ext cx="2971800" cy="474104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bject 17"/>
                <p:cNvSpPr txBox="1"/>
                <p:nvPr/>
              </p:nvSpPr>
              <p:spPr>
                <a:xfrm>
                  <a:off x="234950" y="1615167"/>
                  <a:ext cx="3276600" cy="651905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Приобретение жилых помещений и возмещение за изымаемые жилые помещения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0" name="Группа 69"/>
              <p:cNvGrpSpPr/>
              <p:nvPr/>
            </p:nvGrpSpPr>
            <p:grpSpPr>
              <a:xfrm>
                <a:off x="3997927" y="1267460"/>
                <a:ext cx="2104423" cy="1131999"/>
                <a:chOff x="3295073" y="1523289"/>
                <a:chExt cx="2104423" cy="1131999"/>
              </a:xfrm>
            </p:grpSpPr>
            <p:grpSp>
              <p:nvGrpSpPr>
                <p:cNvPr id="76" name="Группа 75"/>
                <p:cNvGrpSpPr/>
                <p:nvPr/>
              </p:nvGrpSpPr>
              <p:grpSpPr>
                <a:xfrm>
                  <a:off x="3646896" y="1523289"/>
                  <a:ext cx="1752600" cy="408445"/>
                  <a:chOff x="3646896" y="1523289"/>
                  <a:chExt cx="1752600" cy="408445"/>
                </a:xfrm>
              </p:grpSpPr>
              <p:sp>
                <p:nvSpPr>
                  <p:cNvPr id="83" name="object 22"/>
                  <p:cNvSpPr txBox="1"/>
                  <p:nvPr/>
                </p:nvSpPr>
                <p:spPr>
                  <a:xfrm>
                    <a:off x="3646896" y="1523289"/>
                    <a:ext cx="63525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 smtClean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86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4" name="object 24"/>
                  <p:cNvSpPr txBox="1"/>
                  <p:nvPr/>
                </p:nvSpPr>
                <p:spPr>
                  <a:xfrm>
                    <a:off x="4027896" y="1666875"/>
                    <a:ext cx="13716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жилых помещений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7" name="Группа 76"/>
                <p:cNvGrpSpPr/>
                <p:nvPr/>
              </p:nvGrpSpPr>
              <p:grpSpPr>
                <a:xfrm>
                  <a:off x="3646896" y="1867459"/>
                  <a:ext cx="1388654" cy="417830"/>
                  <a:chOff x="3646896" y="1867459"/>
                  <a:chExt cx="1388654" cy="417830"/>
                </a:xfrm>
              </p:grpSpPr>
              <p:sp>
                <p:nvSpPr>
                  <p:cNvPr id="81" name="object 22"/>
                  <p:cNvSpPr txBox="1"/>
                  <p:nvPr/>
                </p:nvSpPr>
                <p:spPr>
                  <a:xfrm>
                    <a:off x="3646896" y="1867459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 smtClean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206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object 24"/>
                  <p:cNvSpPr txBox="1"/>
                  <p:nvPr/>
                </p:nvSpPr>
                <p:spPr>
                  <a:xfrm>
                    <a:off x="4210050" y="2011045"/>
                    <a:ext cx="825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человек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8" name="Группа 77"/>
                <p:cNvGrpSpPr/>
                <p:nvPr/>
              </p:nvGrpSpPr>
              <p:grpSpPr>
                <a:xfrm>
                  <a:off x="3295073" y="2246843"/>
                  <a:ext cx="1875823" cy="408445"/>
                  <a:chOff x="3295073" y="2246843"/>
                  <a:chExt cx="1875823" cy="408445"/>
                </a:xfrm>
              </p:grpSpPr>
              <p:sp>
                <p:nvSpPr>
                  <p:cNvPr id="79" name="object 22"/>
                  <p:cNvSpPr txBox="1"/>
                  <p:nvPr/>
                </p:nvSpPr>
                <p:spPr>
                  <a:xfrm>
                    <a:off x="3295073" y="2246843"/>
                    <a:ext cx="1485602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 smtClean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3 416,6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0" name="object 24"/>
                  <p:cNvSpPr txBox="1"/>
                  <p:nvPr/>
                </p:nvSpPr>
                <p:spPr>
                  <a:xfrm>
                    <a:off x="4485096" y="2352675"/>
                    <a:ext cx="6858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 м.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74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</a:t>
                  </a:r>
                  <a:r>
                    <a:rPr lang="ru-RU" sz="2546" b="1" spc="-25" dirty="0" smtClean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31.12.2023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72" name="object 22"/>
              <p:cNvSpPr txBox="1"/>
              <p:nvPr/>
            </p:nvSpPr>
            <p:spPr>
              <a:xfrm>
                <a:off x="387350" y="2322976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149,02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3" name="object 24"/>
              <p:cNvSpPr txBox="1"/>
              <p:nvPr/>
            </p:nvSpPr>
            <p:spPr>
              <a:xfrm>
                <a:off x="1412484" y="2357027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(Фонд ЖКХ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146,44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1,45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1,13)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67" name="object 24"/>
            <p:cNvSpPr txBox="1"/>
            <p:nvPr/>
          </p:nvSpPr>
          <p:spPr>
            <a:xfrm>
              <a:off x="6813616" y="2135102"/>
              <a:ext cx="1650934" cy="3698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Ведутся работы по заключению контрактов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6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67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16632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grpSp>
        <p:nvGrpSpPr>
          <p:cNvPr id="27" name="Группа 26"/>
          <p:cNvGrpSpPr/>
          <p:nvPr/>
        </p:nvGrpSpPr>
        <p:grpSpPr>
          <a:xfrm>
            <a:off x="386812" y="1204228"/>
            <a:ext cx="5724105" cy="1576700"/>
            <a:chOff x="387349" y="1270716"/>
            <a:chExt cx="5732055" cy="157889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87349" y="1270716"/>
              <a:ext cx="5732055" cy="1199004"/>
              <a:chOff x="234949" y="1276073"/>
              <a:chExt cx="5732055" cy="1199004"/>
            </a:xfrm>
          </p:grpSpPr>
          <p:sp>
            <p:nvSpPr>
              <p:cNvPr id="10" name="object 16"/>
              <p:cNvSpPr txBox="1"/>
              <p:nvPr/>
            </p:nvSpPr>
            <p:spPr>
              <a:xfrm>
                <a:off x="344042" y="1276073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«Современная школа»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object 17"/>
              <p:cNvSpPr txBox="1"/>
              <p:nvPr/>
            </p:nvSpPr>
            <p:spPr>
              <a:xfrm>
                <a:off x="234949" y="1615167"/>
                <a:ext cx="5732055" cy="859910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6 центров «Точка роста» на базе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Бабагайская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СОШ,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Тыретская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СОШ, МБОУ Владимирская СОШ, 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Заларинская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ООШ,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Новочеремховская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ООШ,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Второтыретская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ООШ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5" name="object 22"/>
            <p:cNvSpPr txBox="1"/>
            <p:nvPr/>
          </p:nvSpPr>
          <p:spPr>
            <a:xfrm>
              <a:off x="513858" y="2441161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9,05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4"/>
            <p:cNvSpPr txBox="1"/>
            <p:nvPr/>
          </p:nvSpPr>
          <p:spPr>
            <a:xfrm>
              <a:off x="1149350" y="2465658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8,69 ОБ 0,36)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42778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386812" y="3037815"/>
            <a:ext cx="5724104" cy="1399297"/>
            <a:chOff x="387350" y="1392474"/>
            <a:chExt cx="5732054" cy="140124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87350" y="1392474"/>
              <a:ext cx="5732054" cy="997812"/>
              <a:chOff x="234950" y="1397831"/>
              <a:chExt cx="5732054" cy="997812"/>
            </a:xfrm>
          </p:grpSpPr>
          <p:sp>
            <p:nvSpPr>
              <p:cNvPr id="60" name="object 16"/>
              <p:cNvSpPr txBox="1"/>
              <p:nvPr/>
            </p:nvSpPr>
            <p:spPr>
              <a:xfrm>
                <a:off x="344042" y="1397831"/>
                <a:ext cx="30913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«Цифровая образовательная среда»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object 17"/>
              <p:cNvSpPr txBox="1"/>
              <p:nvPr/>
            </p:nvSpPr>
            <p:spPr>
              <a:xfrm>
                <a:off x="234950" y="1740122"/>
                <a:ext cx="5732054" cy="655521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Приобретение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оборудования для внедрения цифровой образовательной среды в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Заларинская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основная общеобразовательная школа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6" name="object 22"/>
            <p:cNvSpPr txBox="1"/>
            <p:nvPr/>
          </p:nvSpPr>
          <p:spPr>
            <a:xfrm>
              <a:off x="513858" y="2385269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1,82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4"/>
            <p:cNvSpPr txBox="1"/>
            <p:nvPr/>
          </p:nvSpPr>
          <p:spPr>
            <a:xfrm>
              <a:off x="1149351" y="2409766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1,75 ОБ 0,07)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6553170" y="1519669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31" name="object 24"/>
          <p:cNvSpPr txBox="1"/>
          <p:nvPr/>
        </p:nvSpPr>
        <p:spPr>
          <a:xfrm>
            <a:off x="6648043" y="3357330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86812" y="4651590"/>
            <a:ext cx="8607472" cy="1369698"/>
            <a:chOff x="387350" y="1392474"/>
            <a:chExt cx="8619426" cy="137160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387350" y="1392474"/>
              <a:ext cx="5732054" cy="997017"/>
              <a:chOff x="234950" y="1397831"/>
              <a:chExt cx="5732054" cy="997017"/>
            </a:xfrm>
          </p:grpSpPr>
          <p:sp>
            <p:nvSpPr>
              <p:cNvPr id="68" name="object 16"/>
              <p:cNvSpPr txBox="1"/>
              <p:nvPr/>
            </p:nvSpPr>
            <p:spPr>
              <a:xfrm>
                <a:off x="344042" y="1397831"/>
                <a:ext cx="30913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«Успех каждого ребенка»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9" name="object 17"/>
              <p:cNvSpPr txBox="1"/>
              <p:nvPr/>
            </p:nvSpPr>
            <p:spPr>
              <a:xfrm>
                <a:off x="234950" y="1740122"/>
                <a:ext cx="5732054" cy="654726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Капитальный ремонт спортивных залов 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Мойганская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СОШ , МБОУ СОШ с. Моисеевка, МБОУ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Солерудовская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гимназия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р.п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. Тыреть 1-ая  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66" name="object 24"/>
            <p:cNvSpPr txBox="1"/>
            <p:nvPr/>
          </p:nvSpPr>
          <p:spPr>
            <a:xfrm>
              <a:off x="6657276" y="1734765"/>
              <a:ext cx="2349500" cy="3698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Ремонт спортивных залов завершен</a:t>
              </a:r>
              <a:endParaRPr sz="1148" b="1" dirty="0">
                <a:latin typeface="Arial"/>
                <a:cs typeface="Arial"/>
              </a:endParaRPr>
            </a:p>
          </p:txBody>
        </p:sp>
        <p:sp>
          <p:nvSpPr>
            <p:cNvPr id="64" name="object 22"/>
            <p:cNvSpPr txBox="1"/>
            <p:nvPr/>
          </p:nvSpPr>
          <p:spPr>
            <a:xfrm>
              <a:off x="513858" y="2355629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64BDE1"/>
                  </a:solidFill>
                  <a:latin typeface="Arial"/>
                  <a:cs typeface="Arial"/>
                </a:rPr>
                <a:t>13,8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65" name="object 24"/>
            <p:cNvSpPr txBox="1"/>
            <p:nvPr/>
          </p:nvSpPr>
          <p:spPr>
            <a:xfrm>
              <a:off x="1301751" y="2380126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1,2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11,8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0,8)</a:t>
              </a:r>
              <a:endParaRPr sz="899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1663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92726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386812" y="980728"/>
            <a:ext cx="8512600" cy="1183960"/>
            <a:chOff x="387349" y="1270716"/>
            <a:chExt cx="8524423" cy="1185604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87349" y="1270716"/>
              <a:ext cx="5732055" cy="788636"/>
              <a:chOff x="234949" y="1276073"/>
              <a:chExt cx="5732055" cy="788636"/>
            </a:xfrm>
          </p:grpSpPr>
          <p:sp>
            <p:nvSpPr>
              <p:cNvPr id="10" name="object 16"/>
              <p:cNvSpPr txBox="1"/>
              <p:nvPr/>
            </p:nvSpPr>
            <p:spPr>
              <a:xfrm>
                <a:off x="344042" y="1276073"/>
                <a:ext cx="40057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«Модернизация первичного звена здравоохранения»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object 17"/>
              <p:cNvSpPr txBox="1"/>
              <p:nvPr/>
            </p:nvSpPr>
            <p:spPr>
              <a:xfrm>
                <a:off x="234949" y="1615167"/>
                <a:ext cx="5732055" cy="449542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Комплексный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капитальный ремонт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Тагнинской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амбулатории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ОГБУЗ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Заларинская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районная больница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object 24"/>
            <p:cNvSpPr txBox="1"/>
            <p:nvPr/>
          </p:nvSpPr>
          <p:spPr>
            <a:xfrm>
              <a:off x="6562272" y="1610784"/>
              <a:ext cx="2349500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Работы выполнены</a:t>
              </a:r>
              <a:endParaRPr sz="1148" b="1" dirty="0">
                <a:latin typeface="Arial"/>
                <a:cs typeface="Arial"/>
              </a:endParaRPr>
            </a:p>
          </p:txBody>
        </p:sp>
        <p:sp>
          <p:nvSpPr>
            <p:cNvPr id="25" name="object 22"/>
            <p:cNvSpPr txBox="1"/>
            <p:nvPr/>
          </p:nvSpPr>
          <p:spPr>
            <a:xfrm>
              <a:off x="513858" y="2047875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1,5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4"/>
            <p:cNvSpPr txBox="1"/>
            <p:nvPr/>
          </p:nvSpPr>
          <p:spPr>
            <a:xfrm>
              <a:off x="996950" y="2072372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1,42 ОБ 0,08)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6813" y="2276872"/>
            <a:ext cx="8434605" cy="845336"/>
            <a:chOff x="387350" y="2657475"/>
            <a:chExt cx="8446320" cy="846510"/>
          </a:xfrm>
        </p:grpSpPr>
        <p:sp>
          <p:nvSpPr>
            <p:cNvPr id="32" name="object 17"/>
            <p:cNvSpPr txBox="1"/>
            <p:nvPr/>
          </p:nvSpPr>
          <p:spPr>
            <a:xfrm>
              <a:off x="387350" y="2657475"/>
              <a:ext cx="5732055" cy="449542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1 единицы автомобильного транспорта</a:t>
              </a:r>
              <a:br>
                <a:rPr lang="ru-RU" sz="1598" spc="-5" dirty="0">
                  <a:solidFill>
                    <a:srgbClr val="FFFFFF"/>
                  </a:solidFill>
                  <a:cs typeface="Calibri"/>
                </a:rPr>
              </a:b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в ОГБУЗ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Заларинская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районная больница</a:t>
              </a:r>
            </a:p>
          </p:txBody>
        </p:sp>
        <p:sp>
          <p:nvSpPr>
            <p:cNvPr id="35" name="object 22"/>
            <p:cNvSpPr txBox="1"/>
            <p:nvPr/>
          </p:nvSpPr>
          <p:spPr>
            <a:xfrm>
              <a:off x="513859" y="309554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D9124A"/>
                  </a:solidFill>
                  <a:latin typeface="Arial"/>
                  <a:cs typeface="Arial"/>
                </a:rPr>
                <a:t>0,91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4"/>
            <p:cNvSpPr txBox="1"/>
            <p:nvPr/>
          </p:nvSpPr>
          <p:spPr>
            <a:xfrm>
              <a:off x="1329871" y="312003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0,86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0,05)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37" name="object 24"/>
            <p:cNvSpPr txBox="1"/>
            <p:nvPr/>
          </p:nvSpPr>
          <p:spPr>
            <a:xfrm>
              <a:off x="6573136" y="2657475"/>
              <a:ext cx="2260534" cy="192927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Автомобиль закуплен и вручен</a:t>
              </a:r>
              <a:endParaRPr sz="1148" b="1" dirty="0">
                <a:latin typeface="Arial"/>
                <a:cs typeface="Arial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81138" y="3284984"/>
            <a:ext cx="8708509" cy="1104703"/>
            <a:chOff x="387350" y="2627337"/>
            <a:chExt cx="8720604" cy="1106237"/>
          </a:xfrm>
        </p:grpSpPr>
        <p:sp>
          <p:nvSpPr>
            <p:cNvPr id="56" name="object 17"/>
            <p:cNvSpPr txBox="1"/>
            <p:nvPr/>
          </p:nvSpPr>
          <p:spPr>
            <a:xfrm>
              <a:off x="387350" y="2657475"/>
              <a:ext cx="5732055" cy="654726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Строительство поликлинического подразделения </a:t>
              </a:r>
              <a:br>
                <a:rPr lang="ru-RU" sz="1598" spc="-5" dirty="0">
                  <a:solidFill>
                    <a:srgbClr val="FFFFFF"/>
                  </a:solidFill>
                  <a:cs typeface="Calibri"/>
                </a:rPr>
              </a:b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на 100 посещений в смену ОГБУЗ «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Заларинская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районная больница»</a:t>
              </a:r>
            </a:p>
          </p:txBody>
        </p:sp>
        <p:sp>
          <p:nvSpPr>
            <p:cNvPr id="57" name="object 22"/>
            <p:cNvSpPr txBox="1"/>
            <p:nvPr/>
          </p:nvSpPr>
          <p:spPr>
            <a:xfrm>
              <a:off x="6562272" y="2627337"/>
              <a:ext cx="2349500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до 31.12.2024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8" name="object 22"/>
            <p:cNvSpPr txBox="1"/>
            <p:nvPr/>
          </p:nvSpPr>
          <p:spPr>
            <a:xfrm>
              <a:off x="513859" y="3325129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100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9" name="object 24"/>
            <p:cNvSpPr txBox="1"/>
            <p:nvPr/>
          </p:nvSpPr>
          <p:spPr>
            <a:xfrm>
              <a:off x="1091661" y="3349626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94,8 ОБ 5,21)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60" name="object 24"/>
            <p:cNvSpPr txBox="1"/>
            <p:nvPr/>
          </p:nvSpPr>
          <p:spPr>
            <a:xfrm>
              <a:off x="6847420" y="3138937"/>
              <a:ext cx="2260534" cy="192927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</a:t>
              </a: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онтракт заключен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61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2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55" y="315131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95536" y="5684631"/>
            <a:ext cx="8671578" cy="1128745"/>
            <a:chOff x="387349" y="904875"/>
            <a:chExt cx="8683622" cy="1130313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87349" y="904875"/>
              <a:ext cx="8683622" cy="1130313"/>
              <a:chOff x="387349" y="1423116"/>
              <a:chExt cx="8683622" cy="1130313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387349" y="1423116"/>
                <a:ext cx="8524422" cy="1130313"/>
                <a:chOff x="387349" y="1270716"/>
                <a:chExt cx="8524422" cy="1130313"/>
              </a:xfrm>
            </p:grpSpPr>
            <p:grpSp>
              <p:nvGrpSpPr>
                <p:cNvPr id="44" name="Группа 43"/>
                <p:cNvGrpSpPr/>
                <p:nvPr/>
              </p:nvGrpSpPr>
              <p:grpSpPr>
                <a:xfrm>
                  <a:off x="387349" y="1270716"/>
                  <a:ext cx="5732055" cy="785814"/>
                  <a:chOff x="234949" y="1276073"/>
                  <a:chExt cx="5732055" cy="785814"/>
                </a:xfrm>
              </p:grpSpPr>
              <p:sp>
                <p:nvSpPr>
                  <p:cNvPr id="51" name="object 16"/>
                  <p:cNvSpPr txBox="1"/>
                  <p:nvPr/>
                </p:nvSpPr>
                <p:spPr>
                  <a:xfrm>
                    <a:off x="344042" y="1276073"/>
                    <a:ext cx="4005708" cy="319959"/>
                  </a:xfrm>
                  <a:prstGeom prst="rect">
                    <a:avLst/>
                  </a:prstGeom>
                </p:spPr>
                <p:txBody>
                  <a:bodyPr vert="horz" wrap="square" lIns="0" tIns="12048" rIns="0" bIns="0" rtlCol="0">
                    <a:spAutoFit/>
                  </a:bodyPr>
                  <a:lstStyle/>
                  <a:p>
                    <a:pPr marL="12682" marR="76093"/>
                    <a:r>
                      <a:rPr lang="ru-RU" sz="999" spc="10" dirty="0">
                        <a:solidFill>
                          <a:srgbClr val="404041"/>
                        </a:solidFill>
                        <a:latin typeface="Calibri"/>
                        <a:cs typeface="Calibri"/>
                      </a:rPr>
                      <a:t>РП «Медицинские кадры Иркутской области»</a:t>
                    </a:r>
                  </a:p>
                  <a:p>
                    <a:pPr marL="12682" marR="76093"/>
                    <a:r>
                      <a:rPr lang="ru-RU" sz="999" spc="10" dirty="0">
                        <a:solidFill>
                          <a:srgbClr val="D9124A"/>
                        </a:solidFill>
                        <a:latin typeface="Calibri"/>
                        <a:cs typeface="Calibri"/>
                      </a:rPr>
                      <a:t>Министерство здравоохранения Иркутской области</a:t>
                    </a:r>
                    <a:endParaRPr sz="999" dirty="0">
                      <a:solidFill>
                        <a:srgbClr val="D9124A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2" name="object 17"/>
                  <p:cNvSpPr txBox="1"/>
                  <p:nvPr/>
                </p:nvSpPr>
                <p:spPr>
                  <a:xfrm>
                    <a:off x="234949" y="1615167"/>
                    <a:ext cx="5732055" cy="446720"/>
                  </a:xfrm>
                  <a:prstGeom prst="rect">
                    <a:avLst/>
                  </a:prstGeom>
                  <a:solidFill>
                    <a:srgbClr val="D9124A"/>
                  </a:solidFill>
                </p:spPr>
                <p:txBody>
                  <a:bodyPr vert="horz" wrap="square" lIns="0" tIns="35950" rIns="0" bIns="0" rtlCol="0">
                    <a:spAutoFit/>
                  </a:bodyPr>
                  <a:lstStyle/>
                  <a:p>
                    <a:pPr marL="115408" marR="369687">
                      <a:lnSpc>
                        <a:spcPts val="1598"/>
                      </a:lnSpc>
                      <a:spcBef>
                        <a:spcPts val="554"/>
                      </a:spcBef>
                    </a:pPr>
                    <a:r>
                      <a:rPr lang="ru-RU" sz="1598" spc="-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Обучение и повышение квалификации </a:t>
                    </a:r>
                    <a:br>
                      <a:rPr lang="ru-RU" sz="1598" spc="-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</a:br>
                    <a:r>
                      <a:rPr lang="ru-RU" sz="1598" spc="-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2 медицинских работников</a:t>
                    </a:r>
                  </a:p>
                </p:txBody>
              </p:sp>
            </p:grpSp>
            <p:grpSp>
              <p:nvGrpSpPr>
                <p:cNvPr id="45" name="Группа 44"/>
                <p:cNvGrpSpPr/>
                <p:nvPr/>
              </p:nvGrpSpPr>
              <p:grpSpPr>
                <a:xfrm>
                  <a:off x="6562271" y="1382984"/>
                  <a:ext cx="2349500" cy="569309"/>
                  <a:chOff x="5996214" y="1489279"/>
                  <a:chExt cx="2349500" cy="569309"/>
                </a:xfrm>
              </p:grpSpPr>
              <p:sp>
                <p:nvSpPr>
                  <p:cNvPr id="49" name="object 24"/>
                  <p:cNvSpPr txBox="1"/>
                  <p:nvPr/>
                </p:nvSpPr>
                <p:spPr>
                  <a:xfrm>
                    <a:off x="5996214" y="1489279"/>
                    <a:ext cx="2349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Срок реализации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0" name="object 22"/>
                  <p:cNvSpPr txBox="1"/>
                  <p:nvPr/>
                </p:nvSpPr>
                <p:spPr>
                  <a:xfrm>
                    <a:off x="5996214" y="1650143"/>
                    <a:ext cx="234950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D9124A"/>
                        </a:solidFill>
                        <a:latin typeface="Arial"/>
                        <a:cs typeface="Arial"/>
                      </a:rPr>
                      <a:t>до 31.12.2022</a:t>
                    </a:r>
                    <a:endParaRPr sz="2546" dirty="0">
                      <a:solidFill>
                        <a:srgbClr val="D9124A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46" name="object 22"/>
                <p:cNvSpPr txBox="1"/>
                <p:nvPr/>
              </p:nvSpPr>
              <p:spPr>
                <a:xfrm>
                  <a:off x="513858" y="1992584"/>
                  <a:ext cx="1001323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0,127</a:t>
                  </a: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7" name="object 24"/>
                <p:cNvSpPr txBox="1"/>
                <p:nvPr/>
              </p:nvSpPr>
              <p:spPr>
                <a:xfrm>
                  <a:off x="1329871" y="2017081"/>
                  <a:ext cx="2257879" cy="33663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млн </a:t>
                  </a:r>
                  <a:r>
                    <a:rPr lang="ru-RU" sz="1098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 </a:t>
                  </a:r>
                </a:p>
                <a:p>
                  <a:pPr marL="12682">
                    <a:spcBef>
                      <a:spcPts val="125"/>
                    </a:spcBef>
                  </a:pPr>
                  <a:r>
                    <a:rPr lang="ru-RU" sz="899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(ОБ 0,127)</a:t>
                  </a:r>
                  <a:endParaRPr sz="899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3" name="object 24"/>
              <p:cNvSpPr txBox="1"/>
              <p:nvPr/>
            </p:nvSpPr>
            <p:spPr>
              <a:xfrm>
                <a:off x="6810437" y="2208930"/>
                <a:ext cx="2260534" cy="192927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</a:t>
                </a:r>
                <a:r>
                  <a:rPr lang="ru-RU" sz="114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онтракт заключен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pic>
          <p:nvPicPr>
            <p:cNvPr id="4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2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54" y="170198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395536" y="4395114"/>
            <a:ext cx="8512599" cy="993236"/>
            <a:chOff x="387349" y="1270716"/>
            <a:chExt cx="8524422" cy="994615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87349" y="1270716"/>
              <a:ext cx="5732055" cy="994615"/>
              <a:chOff x="234949" y="1276073"/>
              <a:chExt cx="5732055" cy="994615"/>
            </a:xfrm>
          </p:grpSpPr>
          <p:sp>
            <p:nvSpPr>
              <p:cNvPr id="65" name="object 16"/>
              <p:cNvSpPr txBox="1"/>
              <p:nvPr/>
            </p:nvSpPr>
            <p:spPr>
              <a:xfrm>
                <a:off x="344042" y="1276073"/>
                <a:ext cx="40057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«Цифровой контур здравоохранения (ЕГИСЗ)»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6" name="object 17"/>
              <p:cNvSpPr txBox="1"/>
              <p:nvPr/>
            </p:nvSpPr>
            <p:spPr>
              <a:xfrm>
                <a:off x="234949" y="1615167"/>
                <a:ext cx="5732055" cy="655521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компьютерного оборудования и программного обеспечения по модернизации РМИС, системы криптографической защиты информации </a:t>
                </a: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6562271" y="1632175"/>
              <a:ext cx="2349500" cy="569308"/>
              <a:chOff x="5996214" y="1738470"/>
              <a:chExt cx="2349500" cy="569308"/>
            </a:xfrm>
          </p:grpSpPr>
          <p:sp>
            <p:nvSpPr>
              <p:cNvPr id="63" name="object 24"/>
              <p:cNvSpPr txBox="1"/>
              <p:nvPr/>
            </p:nvSpPr>
            <p:spPr>
              <a:xfrm>
                <a:off x="5996214" y="1738470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64" name="object 22"/>
              <p:cNvSpPr txBox="1"/>
              <p:nvPr/>
            </p:nvSpPr>
            <p:spPr>
              <a:xfrm>
                <a:off x="5996214" y="1899333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до 31.12.2022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6146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" y="44624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2"/>
          <p:cNvSpPr txBox="1">
            <a:spLocks/>
          </p:cNvSpPr>
          <p:nvPr/>
        </p:nvSpPr>
        <p:spPr>
          <a:xfrm>
            <a:off x="1632982" y="143053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10720" y="949048"/>
            <a:ext cx="8826939" cy="1929765"/>
            <a:chOff x="311151" y="1423116"/>
            <a:chExt cx="8839199" cy="1932445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11151" y="1423116"/>
              <a:ext cx="8839199" cy="1932445"/>
              <a:chOff x="311151" y="1270716"/>
              <a:chExt cx="8839199" cy="1932445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311151" y="1270716"/>
                <a:ext cx="6324599" cy="1555256"/>
                <a:chOff x="158751" y="1276073"/>
                <a:chExt cx="6324599" cy="1555256"/>
              </a:xfrm>
            </p:grpSpPr>
            <p:sp>
              <p:nvSpPr>
                <p:cNvPr id="45" name="object 16"/>
                <p:cNvSpPr txBox="1"/>
                <p:nvPr/>
              </p:nvSpPr>
              <p:spPr>
                <a:xfrm>
                  <a:off x="344042" y="1276073"/>
                  <a:ext cx="347651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«Творческие люди»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Министерство культуры </a:t>
                  </a:r>
                  <a:r>
                    <a:rPr lang="ru-RU" sz="999" spc="10" dirty="0" smtClean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Иркутской </a:t>
                  </a:r>
                  <a:r>
                    <a:rPr lang="ru-RU" sz="999" spc="10" dirty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области</a:t>
                  </a:r>
                  <a:endParaRPr sz="999" dirty="0">
                    <a:solidFill>
                      <a:srgbClr val="7C6EB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object 17"/>
                <p:cNvSpPr txBox="1"/>
                <p:nvPr/>
              </p:nvSpPr>
              <p:spPr>
                <a:xfrm>
                  <a:off x="158751" y="1615167"/>
                  <a:ext cx="6324599" cy="1216162"/>
                </a:xfrm>
                <a:prstGeom prst="rect">
                  <a:avLst/>
                </a:prstGeom>
                <a:solidFill>
                  <a:srgbClr val="7C6EB0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Государственная поддержка лучших сельских учреждений  культуры с.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Новочеремхово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: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МБУК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Новочеремховский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культурно-информационный спортивный </a:t>
                  </a:r>
                  <a:r>
                    <a:rPr lang="ru-RU" sz="1598" spc="-5" dirty="0" smtClean="0">
                      <a:solidFill>
                        <a:srgbClr val="FFFFFF"/>
                      </a:solidFill>
                      <a:cs typeface="Calibri"/>
                    </a:rPr>
                    <a:t>центр</a:t>
                  </a:r>
                  <a:endParaRPr lang="ru-RU" sz="1598" spc="-5" dirty="0">
                    <a:solidFill>
                      <a:srgbClr val="FFFFFF"/>
                    </a:solidFill>
                    <a:cs typeface="Calibri"/>
                  </a:endParaRP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Новочеремховская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сельская библиотека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6800850" y="1423116"/>
                <a:ext cx="2349500" cy="569309"/>
                <a:chOff x="6234793" y="1529411"/>
                <a:chExt cx="2349500" cy="569309"/>
              </a:xfrm>
            </p:grpSpPr>
            <p:sp>
              <p:nvSpPr>
                <p:cNvPr id="43" name="object 24"/>
                <p:cNvSpPr txBox="1"/>
                <p:nvPr/>
              </p:nvSpPr>
              <p:spPr>
                <a:xfrm>
                  <a:off x="6234793" y="1529411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2"/>
                <p:cNvSpPr txBox="1"/>
                <p:nvPr/>
              </p:nvSpPr>
              <p:spPr>
                <a:xfrm>
                  <a:off x="6234793" y="1690275"/>
                  <a:ext cx="2349500" cy="408445"/>
                </a:xfrm>
                <a:prstGeom prst="rect">
                  <a:avLst/>
                </a:prstGeom>
                <a:no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7C6EB0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7C6EB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1" name="object 22"/>
              <p:cNvSpPr txBox="1"/>
              <p:nvPr/>
            </p:nvSpPr>
            <p:spPr>
              <a:xfrm>
                <a:off x="513858" y="2794716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0,1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object 24"/>
              <p:cNvSpPr txBox="1"/>
              <p:nvPr/>
            </p:nvSpPr>
            <p:spPr>
              <a:xfrm>
                <a:off x="996950" y="2819213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0,08 ОБ 0,02)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7" name="object 24"/>
            <p:cNvSpPr txBox="1"/>
            <p:nvPr/>
          </p:nvSpPr>
          <p:spPr>
            <a:xfrm>
              <a:off x="7052195" y="2149811"/>
              <a:ext cx="16509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заключение контрактов не требуется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3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0" y="2244118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310721" y="2852936"/>
            <a:ext cx="8826938" cy="989226"/>
            <a:chOff x="311152" y="3724275"/>
            <a:chExt cx="8839198" cy="990600"/>
          </a:xfrm>
        </p:grpSpPr>
        <p:sp>
          <p:nvSpPr>
            <p:cNvPr id="62" name="object 17"/>
            <p:cNvSpPr txBox="1"/>
            <p:nvPr/>
          </p:nvSpPr>
          <p:spPr>
            <a:xfrm>
              <a:off x="311152" y="3876675"/>
              <a:ext cx="6324598" cy="449542"/>
            </a:xfrm>
            <a:prstGeom prst="rect">
              <a:avLst/>
            </a:prstGeom>
            <a:solidFill>
              <a:srgbClr val="7C6EB0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Государственная поддержка лучших работников сельских учреждений культуры (с.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Мойган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, с.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Холмогой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)</a:t>
              </a:r>
              <a:endParaRPr lang="ru-RU" sz="1598" spc="-5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63" name="object 22"/>
            <p:cNvSpPr txBox="1"/>
            <p:nvPr/>
          </p:nvSpPr>
          <p:spPr>
            <a:xfrm>
              <a:off x="6800850" y="3724275"/>
              <a:ext cx="2349500" cy="408445"/>
            </a:xfrm>
            <a:prstGeom prst="rect">
              <a:avLst/>
            </a:prstGeom>
            <a:no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7C6EB0"/>
                  </a:solidFill>
                  <a:latin typeface="Arial"/>
                  <a:cs typeface="Arial"/>
                </a:rPr>
                <a:t>до 31.12.2022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64" name="object 22"/>
            <p:cNvSpPr txBox="1"/>
            <p:nvPr/>
          </p:nvSpPr>
          <p:spPr>
            <a:xfrm>
              <a:off x="513859" y="430643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7C6EB0"/>
                  </a:solidFill>
                  <a:latin typeface="Arial"/>
                  <a:cs typeface="Arial"/>
                </a:rPr>
                <a:t>0,1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65" name="object 24"/>
            <p:cNvSpPr txBox="1"/>
            <p:nvPr/>
          </p:nvSpPr>
          <p:spPr>
            <a:xfrm>
              <a:off x="996951" y="4330927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0,08 ОБ 0,02)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66" name="object 24"/>
            <p:cNvSpPr txBox="1"/>
            <p:nvPr/>
          </p:nvSpPr>
          <p:spPr>
            <a:xfrm>
              <a:off x="7052195" y="4137706"/>
              <a:ext cx="16509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заключение контрактов не требуется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6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0" y="4232013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object 2"/>
          <p:cNvSpPr txBox="1">
            <a:spLocks/>
          </p:cNvSpPr>
          <p:nvPr/>
        </p:nvSpPr>
        <p:spPr>
          <a:xfrm>
            <a:off x="1494770" y="3975721"/>
            <a:ext cx="7705874" cy="156477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</a:t>
            </a:r>
            <a:r>
              <a:rPr lang="ru-RU" sz="3245" spc="-30" dirty="0">
                <a:solidFill>
                  <a:srgbClr val="57585B"/>
                </a:solidFill>
              </a:rPr>
              <a:t>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«Малое </a:t>
            </a:r>
            <a:r>
              <a:rPr lang="ru-RU" sz="3245" spc="-30" dirty="0">
                <a:solidFill>
                  <a:srgbClr val="57585B"/>
                </a:solidFill>
              </a:rPr>
              <a:t>и среднее предпринимательство и поддержка индивидуальной предпринимательской </a:t>
            </a:r>
            <a:r>
              <a:rPr lang="ru-RU" sz="3245" spc="-30" dirty="0" smtClean="0">
                <a:solidFill>
                  <a:srgbClr val="57585B"/>
                </a:solidFill>
              </a:rPr>
              <a:t>инициативы»</a:t>
            </a:r>
            <a:endParaRPr lang="ru-RU" sz="3245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95536" y="5968041"/>
            <a:ext cx="6578901" cy="795998"/>
            <a:chOff x="387350" y="2657475"/>
            <a:chExt cx="5732055" cy="797103"/>
          </a:xfrm>
        </p:grpSpPr>
        <p:sp>
          <p:nvSpPr>
            <p:cNvPr id="27" name="object 17"/>
            <p:cNvSpPr txBox="1"/>
            <p:nvPr/>
          </p:nvSpPr>
          <p:spPr>
            <a:xfrm>
              <a:off x="387350" y="2657475"/>
              <a:ext cx="5732055" cy="447290"/>
            </a:xfrm>
            <a:prstGeom prst="rect">
              <a:avLst/>
            </a:prstGeom>
            <a:solidFill>
              <a:srgbClr val="E5452C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 smtClean="0">
                  <a:solidFill>
                    <a:srgbClr val="FFFFFF"/>
                  </a:solidFill>
                  <a:cs typeface="Calibri"/>
                </a:rPr>
                <a:t>Предоставление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субсидии кооперативам на возмещение части затрат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object 22"/>
            <p:cNvSpPr txBox="1"/>
            <p:nvPr/>
          </p:nvSpPr>
          <p:spPr>
            <a:xfrm>
              <a:off x="519752" y="3046133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 smtClean="0">
                  <a:solidFill>
                    <a:srgbClr val="E5452C"/>
                  </a:solidFill>
                  <a:latin typeface="Arial"/>
                  <a:cs typeface="Arial"/>
                </a:rPr>
                <a:t>6,6</a:t>
              </a:r>
              <a:endParaRPr sz="2546" b="1" dirty="0">
                <a:solidFill>
                  <a:srgbClr val="E5452C"/>
                </a:solidFill>
                <a:latin typeface="Arial"/>
                <a:cs typeface="Arial"/>
              </a:endParaRPr>
            </a:p>
          </p:txBody>
        </p:sp>
        <p:sp>
          <p:nvSpPr>
            <p:cNvPr id="29" name="object 24"/>
            <p:cNvSpPr txBox="1"/>
            <p:nvPr/>
          </p:nvSpPr>
          <p:spPr>
            <a:xfrm>
              <a:off x="995498" y="3082040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6,3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0,3)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022218" y="5966609"/>
            <a:ext cx="2067554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</a:t>
            </a:r>
            <a:endParaRPr lang="ru-RU" sz="1148" b="1" dirty="0">
              <a:latin typeface="Arial"/>
              <a:cs typeface="Arial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504476" y="5599828"/>
            <a:ext cx="4859612" cy="319686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/>
          <a:p>
            <a:pPr marL="12682" marR="76093"/>
            <a:r>
              <a:rPr lang="ru-RU" sz="999" spc="10" dirty="0">
                <a:solidFill>
                  <a:srgbClr val="404041"/>
                </a:solidFill>
                <a:latin typeface="Calibri"/>
                <a:cs typeface="Calibri"/>
              </a:rPr>
              <a:t>РП </a:t>
            </a:r>
            <a:r>
              <a:rPr lang="ru-RU" sz="999" spc="10" dirty="0">
                <a:solidFill>
                  <a:srgbClr val="404041"/>
                </a:solidFill>
                <a:cs typeface="Calibri"/>
              </a:rPr>
              <a:t>«Акселерация субъектов малого и среднего предпринимательства»</a:t>
            </a:r>
            <a:endParaRPr lang="ru-RU" sz="999" spc="10" dirty="0">
              <a:solidFill>
                <a:srgbClr val="404041"/>
              </a:solidFill>
              <a:latin typeface="Calibri"/>
              <a:cs typeface="Calibri"/>
            </a:endParaRPr>
          </a:p>
          <a:p>
            <a:pPr marL="12682" marR="76093"/>
            <a:r>
              <a:rPr lang="ru-RU" sz="999" spc="10" dirty="0">
                <a:solidFill>
                  <a:srgbClr val="E5452C"/>
                </a:solidFill>
                <a:latin typeface="Calibri"/>
                <a:cs typeface="Calibri"/>
              </a:rPr>
              <a:t>Министерство </a:t>
            </a:r>
            <a:r>
              <a:rPr lang="ru-RU" sz="999" spc="10" dirty="0" smtClean="0">
                <a:solidFill>
                  <a:srgbClr val="E5452C"/>
                </a:solidFill>
                <a:latin typeface="Calibri"/>
                <a:cs typeface="Calibri"/>
              </a:rPr>
              <a:t>экономического развития и промышленности </a:t>
            </a:r>
            <a:r>
              <a:rPr lang="ru-RU" sz="999" spc="10" dirty="0">
                <a:solidFill>
                  <a:srgbClr val="E5452C"/>
                </a:solidFill>
                <a:latin typeface="Calibri"/>
                <a:cs typeface="Calibri"/>
              </a:rPr>
              <a:t>Иркутской области</a:t>
            </a:r>
            <a:endParaRPr sz="999" dirty="0">
              <a:solidFill>
                <a:srgbClr val="E5452C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2" y="4176171"/>
            <a:ext cx="1014004" cy="8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Г. ЧЕРЕМХОВО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2470"/>
            <a:ext cx="5467171" cy="942153"/>
            <a:chOff x="2808696" y="1333013"/>
            <a:chExt cx="5474764" cy="94346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>
                    <a:solidFill>
                      <a:srgbClr val="1D3C62"/>
                    </a:solidFill>
                    <a:latin typeface="Arial"/>
                    <a:cs typeface="Arial"/>
                  </a:rPr>
                  <a:t>6</a:t>
                </a:r>
                <a:endParaRPr sz="5992" b="1" spc="-25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34237" y="1333013"/>
              <a:ext cx="3449223" cy="939424"/>
              <a:chOff x="3560971" y="1046122"/>
              <a:chExt cx="3449223" cy="939424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60971" y="1046122"/>
                <a:ext cx="2901006" cy="93942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851,9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580900" y="162400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219"/>
            <a:chOff x="2808696" y="1337115"/>
            <a:chExt cx="4875348" cy="69318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80"/>
              <a:chOff x="3552190" y="1050224"/>
              <a:chExt cx="2858588" cy="693180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8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838,9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862643" cy="692177"/>
            <a:chOff x="2808696" y="1337115"/>
            <a:chExt cx="4869397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52637" cy="693138"/>
              <a:chOff x="3552190" y="1050224"/>
              <a:chExt cx="2852637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98,1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75533" y="1347084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69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20926"/>
              </p:ext>
            </p:extLst>
          </p:nvPr>
        </p:nvGraphicFramePr>
        <p:xfrm>
          <a:off x="2654792" y="528044"/>
          <a:ext cx="64807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67084732"/>
              </p:ext>
            </p:extLst>
          </p:nvPr>
        </p:nvGraphicFramePr>
        <p:xfrm>
          <a:off x="4135079" y="3776632"/>
          <a:ext cx="3648625" cy="241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72008" y="706045"/>
            <a:ext cx="26997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/>
              <a:t>Безопасные качественные</a:t>
            </a:r>
          </a:p>
          <a:p>
            <a:pPr algn="r"/>
            <a:r>
              <a:rPr lang="ru-RU" sz="1100" b="1" dirty="0"/>
              <a:t>дороги</a:t>
            </a:r>
          </a:p>
          <a:p>
            <a:pPr algn="r"/>
            <a:endParaRPr lang="ru-RU" sz="600" b="1" dirty="0" smtClean="0"/>
          </a:p>
          <a:p>
            <a:pPr algn="r"/>
            <a:r>
              <a:rPr lang="ru-RU" sz="1100" b="1" dirty="0"/>
              <a:t>Жилье и городская среда</a:t>
            </a:r>
          </a:p>
          <a:p>
            <a:pPr algn="r"/>
            <a:endParaRPr lang="ru-RU" sz="1100" b="1" dirty="0"/>
          </a:p>
          <a:p>
            <a:pPr algn="r"/>
            <a:r>
              <a:rPr lang="ru-RU" sz="1100" b="1" dirty="0"/>
              <a:t>Демография</a:t>
            </a:r>
          </a:p>
          <a:p>
            <a:pPr algn="r"/>
            <a:endParaRPr lang="ru-RU" sz="1100" b="1" dirty="0" smtClean="0"/>
          </a:p>
          <a:p>
            <a:pPr algn="r"/>
            <a:endParaRPr lang="ru-RU" sz="500" b="1" dirty="0" smtClean="0"/>
          </a:p>
          <a:p>
            <a:pPr algn="r"/>
            <a:r>
              <a:rPr lang="ru-RU" sz="1100" b="1" dirty="0" smtClean="0"/>
              <a:t>Экология</a:t>
            </a:r>
            <a:endParaRPr lang="ru-RU" sz="1100" b="1" dirty="0"/>
          </a:p>
          <a:p>
            <a:pPr algn="r"/>
            <a:endParaRPr lang="ru-RU" sz="1100" b="1" dirty="0" smtClean="0"/>
          </a:p>
          <a:p>
            <a:pPr algn="r"/>
            <a:endParaRPr lang="ru-RU" sz="400" b="1" dirty="0"/>
          </a:p>
          <a:p>
            <a:pPr algn="r"/>
            <a:r>
              <a:rPr lang="ru-RU" sz="1100" b="1" dirty="0" smtClean="0"/>
              <a:t>Здравоохранение</a:t>
            </a:r>
            <a:endParaRPr lang="ru-RU" sz="1100" b="1" dirty="0"/>
          </a:p>
          <a:p>
            <a:pPr algn="r"/>
            <a:endParaRPr lang="ru-RU" sz="1100" b="1" dirty="0"/>
          </a:p>
          <a:p>
            <a:pPr algn="r"/>
            <a:endParaRPr lang="ru-RU" sz="400" b="1" dirty="0" smtClean="0"/>
          </a:p>
          <a:p>
            <a:pPr algn="r"/>
            <a:r>
              <a:rPr lang="ru-RU" sz="1100" b="1" dirty="0"/>
              <a:t>Образование</a:t>
            </a:r>
          </a:p>
          <a:p>
            <a:pPr algn="r"/>
            <a:endParaRPr lang="ru-RU" sz="1100" b="1" dirty="0"/>
          </a:p>
          <a:p>
            <a:pPr algn="r"/>
            <a:r>
              <a:rPr lang="ru-RU" sz="1100" b="1" dirty="0"/>
              <a:t>Туризм и индустрия </a:t>
            </a:r>
          </a:p>
          <a:p>
            <a:pPr algn="r"/>
            <a:r>
              <a:rPr lang="ru-RU" sz="1100" b="1" dirty="0"/>
              <a:t>гостеприимства</a:t>
            </a:r>
          </a:p>
          <a:p>
            <a:pPr algn="r"/>
            <a:endParaRPr lang="ru-RU" sz="300" b="1" dirty="0" smtClean="0"/>
          </a:p>
          <a:p>
            <a:pPr algn="r"/>
            <a:r>
              <a:rPr lang="ru-RU" sz="1100" b="1" dirty="0"/>
              <a:t>Малое и среднее предпринимательство </a:t>
            </a:r>
            <a:endParaRPr lang="ru-RU" sz="1100" b="1" dirty="0" smtClean="0"/>
          </a:p>
          <a:p>
            <a:pPr algn="r"/>
            <a:r>
              <a:rPr lang="ru-RU" sz="1100" b="1" dirty="0" smtClean="0"/>
              <a:t>и </a:t>
            </a:r>
            <a:r>
              <a:rPr lang="ru-RU" sz="1100" b="1" dirty="0"/>
              <a:t>поддержка индивидуальной предпринимательской инициативы</a:t>
            </a:r>
          </a:p>
          <a:p>
            <a:pPr algn="r"/>
            <a:endParaRPr lang="ru-RU" sz="200" b="1" dirty="0"/>
          </a:p>
          <a:p>
            <a:pPr algn="r"/>
            <a:r>
              <a:rPr lang="ru-RU" sz="1100" b="1" dirty="0"/>
              <a:t>Культура</a:t>
            </a:r>
          </a:p>
          <a:p>
            <a:pPr algn="r"/>
            <a:endParaRPr lang="ru-RU" sz="700" b="1" dirty="0" smtClean="0"/>
          </a:p>
          <a:p>
            <a:pPr algn="r"/>
            <a:r>
              <a:rPr lang="ru-RU" sz="1100" b="1" dirty="0"/>
              <a:t>Международная </a:t>
            </a:r>
          </a:p>
          <a:p>
            <a:pPr algn="r"/>
            <a:r>
              <a:rPr lang="ru-RU" sz="1100" b="1" dirty="0"/>
              <a:t>кооперация и экспорт</a:t>
            </a:r>
          </a:p>
          <a:p>
            <a:pPr algn="r"/>
            <a:endParaRPr lang="ru-RU" sz="1100" b="1" dirty="0"/>
          </a:p>
          <a:p>
            <a:pPr algn="r"/>
            <a:r>
              <a:rPr lang="ru-RU" sz="1100" b="1" dirty="0" smtClean="0"/>
              <a:t>Цифровая экономика</a:t>
            </a:r>
          </a:p>
          <a:p>
            <a:pPr algn="r"/>
            <a:endParaRPr lang="ru-RU" sz="1100" b="1" dirty="0" smtClean="0"/>
          </a:p>
          <a:p>
            <a:pPr algn="r"/>
            <a:r>
              <a:rPr lang="ru-RU" sz="1100" b="1" dirty="0" smtClean="0"/>
              <a:t>Производительность труда и </a:t>
            </a:r>
          </a:p>
          <a:p>
            <a:pPr algn="r"/>
            <a:r>
              <a:rPr lang="ru-RU" sz="1100" b="1" dirty="0" smtClean="0"/>
              <a:t>поддержка занятости</a:t>
            </a:r>
            <a:endParaRPr lang="ru-RU" sz="1100" b="1" dirty="0"/>
          </a:p>
        </p:txBody>
      </p:sp>
      <p:sp>
        <p:nvSpPr>
          <p:cNvPr id="12" name="object 3"/>
          <p:cNvSpPr/>
          <p:nvPr/>
        </p:nvSpPr>
        <p:spPr>
          <a:xfrm>
            <a:off x="455686" y="70113"/>
            <a:ext cx="8345414" cy="334551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0"/>
          <p:cNvSpPr txBox="1">
            <a:spLocks/>
          </p:cNvSpPr>
          <p:nvPr/>
        </p:nvSpPr>
        <p:spPr>
          <a:xfrm>
            <a:off x="167654" y="77487"/>
            <a:ext cx="7572698" cy="319801"/>
          </a:xfrm>
          <a:prstGeom prst="rect">
            <a:avLst/>
          </a:prstGeom>
        </p:spPr>
        <p:txBody>
          <a:bodyPr vert="horz" wrap="square" lIns="0" tIns="1190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6">
              <a:spcBef>
                <a:spcPts val="94"/>
              </a:spcBef>
            </a:pPr>
            <a:r>
              <a:rPr lang="ru-RU" sz="2000" b="1" spc="153" dirty="0" smtClean="0">
                <a:solidFill>
                  <a:schemeClr val="bg1"/>
                </a:solidFill>
              </a:rPr>
              <a:t>РЕАЛИЗАЦИЯ НАЦИОНАЛЬНЫХ ПРОЕКТОВ В 2022 ГОДУ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5075" y="4882652"/>
            <a:ext cx="7738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ФБ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31,3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млрд </a:t>
            </a:r>
            <a:r>
              <a:rPr lang="ru-RU" sz="1050" b="1" dirty="0">
                <a:solidFill>
                  <a:srgbClr val="002060"/>
                </a:solidFill>
              </a:rPr>
              <a:t>руб</a:t>
            </a:r>
            <a:r>
              <a:rPr lang="ru-RU" sz="1050" b="1" dirty="0" smtClean="0">
                <a:solidFill>
                  <a:srgbClr val="002060"/>
                </a:solidFill>
              </a:rPr>
              <a:t>.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7195" y="4351553"/>
            <a:ext cx="7738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ОБ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11,6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млрд </a:t>
            </a:r>
            <a:r>
              <a:rPr lang="ru-RU" sz="1050" b="1" dirty="0">
                <a:solidFill>
                  <a:srgbClr val="002060"/>
                </a:solidFill>
              </a:rPr>
              <a:t>руб</a:t>
            </a:r>
            <a:r>
              <a:rPr lang="ru-RU" sz="1050" b="1" dirty="0" smtClean="0">
                <a:solidFill>
                  <a:srgbClr val="002060"/>
                </a:solidFill>
              </a:rPr>
              <a:t>.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6349" y="65931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11,8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930417" y="380101"/>
            <a:ext cx="105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млрд руб.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8803" y="1071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11,0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04111" y="14650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7,6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60391" y="188096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4,0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541268" y="22669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3,8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239381" y="26823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112298" y="3043391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0,6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6232" y="3466825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0,4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996232" y="386936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0,4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816323" y="425466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0,06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796719" y="463995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0,06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796719" y="502525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0,04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86326" y="5867088"/>
            <a:ext cx="3420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12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НАЦИОНАЛЬНЫХ ПРОЕКТОВ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47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региональных проектов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375131" y="3429000"/>
            <a:ext cx="1626645" cy="1936522"/>
            <a:chOff x="7112825" y="2328462"/>
            <a:chExt cx="2025527" cy="2344419"/>
          </a:xfrm>
        </p:grpSpPr>
        <p:graphicFrame>
          <p:nvGraphicFramePr>
            <p:cNvPr id="42" name="Chart 23">
              <a:extLst>
                <a:ext uri="{FF2B5EF4-FFF2-40B4-BE49-F238E27FC236}">
                  <a16:creationId xmlns="" xmlns:a16="http://schemas.microsoft.com/office/drawing/2014/main" id="{1668194E-3413-5A49-B445-7911CF119F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8947651"/>
                </p:ext>
              </p:extLst>
            </p:nvPr>
          </p:nvGraphicFramePr>
          <p:xfrm>
            <a:off x="7112825" y="2539281"/>
            <a:ext cx="2025527" cy="213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object 22">
              <a:extLst>
                <a:ext uri="{FF2B5EF4-FFF2-40B4-BE49-F238E27FC236}">
                  <a16:creationId xmlns="" xmlns:a16="http://schemas.microsoft.com/office/drawing/2014/main" id="{B01C0217-DB39-4344-83D8-F435B652830D}"/>
                </a:ext>
              </a:extLst>
            </p:cNvPr>
            <p:cNvSpPr txBox="1"/>
            <p:nvPr/>
          </p:nvSpPr>
          <p:spPr>
            <a:xfrm>
              <a:off x="7428358" y="3258751"/>
              <a:ext cx="1394459" cy="622005"/>
            </a:xfrm>
            <a:prstGeom prst="rect">
              <a:avLst/>
            </a:prstGeom>
          </p:spPr>
          <p:txBody>
            <a:bodyPr vert="horz" wrap="square" lIns="0" tIns="21136" rIns="0" bIns="0" rtlCol="0">
              <a:spAutoFit/>
            </a:bodyPr>
            <a:lstStyle/>
            <a:p>
              <a:pPr marL="16909" algn="ctr">
                <a:spcBef>
                  <a:spcPts val="166"/>
                </a:spcBef>
              </a:pPr>
              <a:r>
                <a:rPr lang="ru-RU" sz="3200" b="1" spc="-33" dirty="0" smtClean="0">
                  <a:solidFill>
                    <a:srgbClr val="261C70"/>
                  </a:solidFill>
                  <a:latin typeface="Bebas Neue Bold" pitchFamily="2" charset="0"/>
                  <a:ea typeface="Roboto" panose="02000000000000000000" pitchFamily="2" charset="0"/>
                  <a:cs typeface="Arial"/>
                </a:rPr>
                <a:t>56</a:t>
              </a:r>
              <a:r>
                <a:rPr sz="3200" b="1" spc="27" dirty="0" smtClean="0">
                  <a:solidFill>
                    <a:srgbClr val="261C70"/>
                  </a:solidFill>
                  <a:latin typeface="Bebas Neue Bold" pitchFamily="2" charset="0"/>
                  <a:ea typeface="Roboto" panose="02000000000000000000" pitchFamily="2" charset="0"/>
                  <a:cs typeface="Arial"/>
                </a:rPr>
                <a:t>%</a:t>
              </a:r>
              <a:endParaRPr sz="3200" b="1" dirty="0">
                <a:solidFill>
                  <a:srgbClr val="261C70"/>
                </a:solidFill>
                <a:latin typeface="Bebas Neue Bold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153227" y="2328462"/>
              <a:ext cx="1565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2E2183"/>
                  </a:solidFill>
                </a:rPr>
                <a:t>ИСПОЛНЕНИЕ</a:t>
              </a:r>
              <a:endParaRPr lang="ru-RU" dirty="0">
                <a:solidFill>
                  <a:srgbClr val="2E2183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929869" y="3894674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ПРЕДУСМОТРЕНО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434283" y="5211197"/>
            <a:ext cx="1602213" cy="1637449"/>
            <a:chOff x="7647012" y="5211197"/>
            <a:chExt cx="1602213" cy="1637449"/>
          </a:xfrm>
        </p:grpSpPr>
        <p:sp>
          <p:nvSpPr>
            <p:cNvPr id="19" name="TextBox 18"/>
            <p:cNvSpPr txBox="1"/>
            <p:nvPr/>
          </p:nvSpPr>
          <p:spPr>
            <a:xfrm>
              <a:off x="7908865" y="5211197"/>
              <a:ext cx="10086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2E2183"/>
                  </a:solidFill>
                </a:rPr>
                <a:t>или</a:t>
              </a:r>
              <a:endParaRPr lang="ru-RU" sz="1200" dirty="0">
                <a:solidFill>
                  <a:srgbClr val="2E2183"/>
                </a:solidFill>
              </a:endParaRPr>
            </a:p>
            <a:p>
              <a:pPr algn="ctr"/>
              <a:r>
                <a:rPr lang="ru-RU" sz="3200" b="1" dirty="0" smtClean="0">
                  <a:solidFill>
                    <a:srgbClr val="2E2183"/>
                  </a:solidFill>
                </a:rPr>
                <a:t>23,9</a:t>
              </a:r>
              <a:r>
                <a:rPr lang="ru-RU" sz="3200" dirty="0" smtClean="0">
                  <a:solidFill>
                    <a:srgbClr val="2E2183"/>
                  </a:solidFill>
                </a:rPr>
                <a:t> </a:t>
              </a:r>
              <a:r>
                <a:rPr lang="ru-RU" sz="1600" dirty="0" smtClean="0">
                  <a:solidFill>
                    <a:srgbClr val="2E2183"/>
                  </a:solidFill>
                </a:rPr>
                <a:t/>
              </a:r>
              <a:br>
                <a:rPr lang="ru-RU" sz="1600" dirty="0" smtClean="0">
                  <a:solidFill>
                    <a:srgbClr val="2E2183"/>
                  </a:solidFill>
                </a:rPr>
              </a:br>
              <a:r>
                <a:rPr lang="ru-RU" sz="1200" b="1" dirty="0" smtClean="0">
                  <a:solidFill>
                    <a:srgbClr val="2E2183"/>
                  </a:solidFill>
                </a:rPr>
                <a:t>млрд руб.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346963" y="6079205"/>
              <a:ext cx="90226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E2183"/>
                  </a:solidFill>
                </a:rPr>
                <a:t>ОБ </a:t>
              </a:r>
            </a:p>
            <a:p>
              <a:pPr algn="ctr"/>
              <a:r>
                <a:rPr lang="ru-RU" sz="1400" b="1" dirty="0" smtClean="0">
                  <a:solidFill>
                    <a:srgbClr val="2E2183"/>
                  </a:solidFill>
                </a:rPr>
                <a:t>6,3</a:t>
              </a:r>
              <a:r>
                <a:rPr lang="ru-RU" sz="1600" b="1" dirty="0" smtClean="0">
                  <a:solidFill>
                    <a:srgbClr val="2E2183"/>
                  </a:solidFill>
                </a:rPr>
                <a:t> </a:t>
              </a:r>
              <a:endParaRPr lang="ru-RU" sz="1600" b="1" dirty="0">
                <a:solidFill>
                  <a:srgbClr val="2E2183"/>
                </a:solidFill>
              </a:endParaRPr>
            </a:p>
            <a:p>
              <a:pPr algn="ctr"/>
              <a:r>
                <a:rPr lang="ru-RU" sz="1100" b="1" dirty="0">
                  <a:solidFill>
                    <a:srgbClr val="2E2183"/>
                  </a:solidFill>
                </a:rPr>
                <a:t>млрд руб.</a:t>
              </a:r>
              <a:r>
                <a:rPr lang="ru-RU" sz="1100" dirty="0">
                  <a:solidFill>
                    <a:srgbClr val="2E2183"/>
                  </a:solidFill>
                </a:rPr>
                <a:t>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47012" y="6122230"/>
              <a:ext cx="831915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E2183"/>
                  </a:solidFill>
                </a:rPr>
                <a:t>ФБ</a:t>
              </a:r>
              <a:r>
                <a:rPr lang="ru-RU" sz="1400" b="1" dirty="0">
                  <a:solidFill>
                    <a:srgbClr val="2E2183"/>
                  </a:solidFill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2E2183"/>
                  </a:solidFill>
                </a:rPr>
                <a:t>17,6 </a:t>
              </a:r>
              <a:endParaRPr lang="ru-RU" sz="1400" b="1" dirty="0">
                <a:solidFill>
                  <a:srgbClr val="2E2183"/>
                </a:solidFill>
              </a:endParaRPr>
            </a:p>
            <a:p>
              <a:pPr algn="ctr"/>
              <a:r>
                <a:rPr lang="ru-RU" sz="1050" b="1" dirty="0">
                  <a:solidFill>
                    <a:srgbClr val="2E2183"/>
                  </a:solidFill>
                </a:rPr>
                <a:t>млрд руб.</a:t>
              </a:r>
            </a:p>
          </p:txBody>
        </p:sp>
      </p:grpSp>
      <p:cxnSp>
        <p:nvCxnSpPr>
          <p:cNvPr id="15" name="Прямая соединительная линия 14"/>
          <p:cNvCxnSpPr>
            <a:stCxn id="19" idx="2"/>
          </p:cNvCxnSpPr>
          <p:nvPr/>
        </p:nvCxnSpPr>
        <p:spPr>
          <a:xfrm>
            <a:off x="8200441" y="6165304"/>
            <a:ext cx="0" cy="656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06666" y="5928644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42,9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млрд руб.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218769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787575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961291"/>
            <a:ext cx="1126268" cy="1126268"/>
          </a:xfrm>
          <a:prstGeom prst="rect">
            <a:avLst/>
          </a:prstGeom>
        </p:spPr>
      </p:pic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86812" y="3861048"/>
            <a:ext cx="8467547" cy="1247184"/>
            <a:chOff x="387349" y="1148551"/>
            <a:chExt cx="8479308" cy="124891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49" y="1148551"/>
              <a:ext cx="4310118" cy="703079"/>
              <a:chOff x="234949" y="1153908"/>
              <a:chExt cx="4310118" cy="703079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153908"/>
                <a:ext cx="3091308" cy="47384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49" y="1615167"/>
                <a:ext cx="4310118" cy="2418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Благоустройство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общественных территорий</a:t>
                </a:r>
                <a:endParaRPr lang="ru-RU" sz="1598" dirty="0">
                  <a:cs typeface="Calibri"/>
                </a:endParaRPr>
              </a:p>
            </p:txBody>
          </p:sp>
        </p:grpSp>
        <p:sp>
          <p:nvSpPr>
            <p:cNvPr id="44" name="object 24"/>
            <p:cNvSpPr txBox="1"/>
            <p:nvPr/>
          </p:nvSpPr>
          <p:spPr>
            <a:xfrm>
              <a:off x="5232970" y="1707525"/>
              <a:ext cx="1250380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общественные 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пространства</a:t>
              </a:r>
              <a:endParaRPr sz="1148" dirty="0">
                <a:latin typeface="Arial"/>
                <a:cs typeface="Arial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6517157" y="1760403"/>
              <a:ext cx="2349500" cy="637064"/>
              <a:chOff x="5951100" y="1866698"/>
              <a:chExt cx="2349500" cy="637064"/>
            </a:xfrm>
          </p:grpSpPr>
          <p:sp>
            <p:nvSpPr>
              <p:cNvPr id="34" name="object 24"/>
              <p:cNvSpPr txBox="1"/>
              <p:nvPr/>
            </p:nvSpPr>
            <p:spPr>
              <a:xfrm>
                <a:off x="5951100" y="1866698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Работы завершены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951100" y="2095317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15.10.2022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2"/>
            <p:cNvSpPr txBox="1"/>
            <p:nvPr/>
          </p:nvSpPr>
          <p:spPr>
            <a:xfrm>
              <a:off x="450605" y="195340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45B97C"/>
                  </a:solidFill>
                  <a:latin typeface="Arial"/>
                  <a:cs typeface="Arial"/>
                </a:rPr>
                <a:t>26,18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362470" y="1999010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20,5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5,23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0,45)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6813" y="2118772"/>
            <a:ext cx="8512598" cy="1541455"/>
            <a:chOff x="387350" y="1269227"/>
            <a:chExt cx="8524421" cy="154359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87350" y="1269227"/>
              <a:ext cx="8524421" cy="1543596"/>
              <a:chOff x="387350" y="1116827"/>
              <a:chExt cx="8524421" cy="154359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87350" y="1116827"/>
                <a:ext cx="3940755" cy="1017324"/>
                <a:chOff x="234950" y="1122184"/>
                <a:chExt cx="3940755" cy="1017324"/>
              </a:xfrm>
            </p:grpSpPr>
            <p:sp>
              <p:nvSpPr>
                <p:cNvPr id="54" name="object 16"/>
                <p:cNvSpPr txBox="1"/>
                <p:nvPr/>
              </p:nvSpPr>
              <p:spPr>
                <a:xfrm>
                  <a:off x="344042" y="1122184"/>
                  <a:ext cx="2971800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bject 17"/>
                <p:cNvSpPr txBox="1"/>
                <p:nvPr/>
              </p:nvSpPr>
              <p:spPr>
                <a:xfrm>
                  <a:off x="234950" y="1615167"/>
                  <a:ext cx="3940755" cy="524341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Строительство многоквартирных </a:t>
                  </a:r>
                  <a:r>
                    <a:rPr lang="ru-RU" sz="1598" spc="-5" dirty="0" smtClean="0">
                      <a:solidFill>
                        <a:srgbClr val="FFFFFF"/>
                      </a:solidFill>
                      <a:cs typeface="Calibri"/>
                    </a:rPr>
                    <a:t>домов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endParaRPr lang="ru-RU" sz="1598" spc="-5" dirty="0">
                    <a:solidFill>
                      <a:srgbClr val="FFFFFF"/>
                    </a:solidFill>
                    <a:cs typeface="Calibri"/>
                  </a:endParaRPr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4256768" y="1267460"/>
                <a:ext cx="2287192" cy="1101175"/>
                <a:chOff x="3553914" y="1523289"/>
                <a:chExt cx="2287192" cy="1101175"/>
              </a:xfrm>
            </p:grpSpPr>
            <p:sp>
              <p:nvSpPr>
                <p:cNvPr id="42" name="object 22"/>
                <p:cNvSpPr txBox="1"/>
                <p:nvPr/>
              </p:nvSpPr>
              <p:spPr>
                <a:xfrm>
                  <a:off x="3646896" y="1523289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" name="object 22"/>
                <p:cNvSpPr txBox="1"/>
                <p:nvPr/>
              </p:nvSpPr>
              <p:spPr>
                <a:xfrm>
                  <a:off x="3646896" y="1867459"/>
                  <a:ext cx="932180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48" name="Группа 47"/>
                <p:cNvGrpSpPr/>
                <p:nvPr/>
              </p:nvGrpSpPr>
              <p:grpSpPr>
                <a:xfrm>
                  <a:off x="3553914" y="2159012"/>
                  <a:ext cx="2287192" cy="465452"/>
                  <a:chOff x="3553914" y="2159012"/>
                  <a:chExt cx="2287192" cy="465452"/>
                </a:xfrm>
              </p:grpSpPr>
              <p:sp>
                <p:nvSpPr>
                  <p:cNvPr id="49" name="object 22"/>
                  <p:cNvSpPr txBox="1"/>
                  <p:nvPr/>
                </p:nvSpPr>
                <p:spPr>
                  <a:xfrm>
                    <a:off x="3553914" y="2206634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0" name="object 24"/>
                  <p:cNvSpPr txBox="1"/>
                  <p:nvPr/>
                </p:nvSpPr>
                <p:spPr>
                  <a:xfrm>
                    <a:off x="5155306" y="2159012"/>
                    <a:ext cx="6858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 м.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38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1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0" name="object 22"/>
              <p:cNvSpPr txBox="1"/>
              <p:nvPr/>
            </p:nvSpPr>
            <p:spPr>
              <a:xfrm>
                <a:off x="513858" y="2251978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906,7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1327422" y="228748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855,3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31,13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20,24)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23" name="object 24"/>
            <p:cNvSpPr txBox="1"/>
            <p:nvPr/>
          </p:nvSpPr>
          <p:spPr>
            <a:xfrm>
              <a:off x="6814003" y="2205629"/>
              <a:ext cx="1650934" cy="3698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</a:t>
              </a: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аключение контрактов не требуется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2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object 22"/>
          <p:cNvSpPr txBox="1"/>
          <p:nvPr/>
        </p:nvSpPr>
        <p:spPr>
          <a:xfrm>
            <a:off x="4565276" y="2730388"/>
            <a:ext cx="1370387" cy="407782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 smtClean="0">
                <a:solidFill>
                  <a:srgbClr val="45B97C"/>
                </a:solidFill>
                <a:latin typeface="Arial"/>
                <a:cs typeface="Arial"/>
              </a:rPr>
              <a:t>15 630,1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3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4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61" name="object 2"/>
          <p:cNvSpPr txBox="1">
            <a:spLocks/>
          </p:cNvSpPr>
          <p:nvPr/>
        </p:nvSpPr>
        <p:spPr>
          <a:xfrm>
            <a:off x="1535779" y="332656"/>
            <a:ext cx="7121160" cy="794371"/>
          </a:xfrm>
          <a:prstGeom prst="rect">
            <a:avLst/>
          </a:prstGeom>
          <a:noFill/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</a:t>
            </a:r>
            <a:br>
              <a:rPr lang="ru-RU" sz="3245" kern="0" spc="-30" dirty="0">
                <a:solidFill>
                  <a:srgbClr val="57585B"/>
                </a:solidFill>
              </a:rPr>
            </a:br>
            <a:r>
              <a:rPr lang="ru-RU" sz="3245" kern="0" spc="-30" dirty="0">
                <a:solidFill>
                  <a:srgbClr val="57585B"/>
                </a:solidFill>
              </a:rPr>
              <a:t>«Безопасные качественные дороги»</a:t>
            </a:r>
            <a:endParaRPr lang="ru-RU" sz="3245" kern="0" dirty="0"/>
          </a:p>
        </p:txBody>
      </p:sp>
      <p:pic>
        <p:nvPicPr>
          <p:cNvPr id="6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" y="408751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386813" y="1169695"/>
            <a:ext cx="8690151" cy="4102642"/>
            <a:chOff x="487738" y="3415229"/>
            <a:chExt cx="8702221" cy="410834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87738" y="3415229"/>
              <a:ext cx="5940638" cy="3705274"/>
              <a:chOff x="335337" y="1352581"/>
              <a:chExt cx="5940638" cy="2947929"/>
            </a:xfrm>
          </p:grpSpPr>
          <p:sp>
            <p:nvSpPr>
              <p:cNvPr id="71" name="object 16"/>
              <p:cNvSpPr txBox="1"/>
              <p:nvPr/>
            </p:nvSpPr>
            <p:spPr>
              <a:xfrm>
                <a:off x="475179" y="1352581"/>
                <a:ext cx="4310508" cy="261584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no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«Дорожная сеть»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CAA44"/>
                    </a:solidFill>
                    <a:latin typeface="Calibri"/>
                    <a:cs typeface="Calibri"/>
                  </a:rPr>
                  <a:t>Министерство транспорта и дорожного хозяйства Иркутской области</a:t>
                </a:r>
                <a:endParaRPr sz="999" dirty="0">
                  <a:solidFill>
                    <a:srgbClr val="DCAA44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object 17"/>
              <p:cNvSpPr txBox="1"/>
              <p:nvPr/>
            </p:nvSpPr>
            <p:spPr>
              <a:xfrm>
                <a:off x="335337" y="1615167"/>
                <a:ext cx="5940638" cy="2685343"/>
              </a:xfrm>
              <a:prstGeom prst="rect">
                <a:avLst/>
              </a:prstGeom>
              <a:solidFill>
                <a:srgbClr val="DCAA44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Капитальный ремонт  автомобильной дороги по ул. Шевченко  в г. Черемхово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местного значения по </a:t>
                </a:r>
                <a:r>
                  <a:rPr lang="ru-RU" sz="1598" spc="-5" dirty="0" smtClean="0">
                    <a:cs typeface="Calibri"/>
                  </a:rPr>
                  <a:t/>
                </a:r>
                <a:br>
                  <a:rPr lang="ru-RU" sz="1598" spc="-5" dirty="0" smtClean="0">
                    <a:cs typeface="Calibri"/>
                  </a:rPr>
                </a:br>
                <a:r>
                  <a:rPr lang="ru-RU" sz="1598" spc="-5" dirty="0" smtClean="0">
                    <a:cs typeface="Calibri"/>
                  </a:rPr>
                  <a:t>ул</a:t>
                </a:r>
                <a:r>
                  <a:rPr lang="ru-RU" sz="1598" spc="-5" dirty="0">
                    <a:cs typeface="Calibri"/>
                  </a:rPr>
                  <a:t>. 2-Линейная 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местного значения  по </a:t>
                </a:r>
                <a:r>
                  <a:rPr lang="ru-RU" sz="1598" spc="-5" dirty="0" smtClean="0">
                    <a:cs typeface="Calibri"/>
                  </a:rPr>
                  <a:t/>
                </a:r>
                <a:br>
                  <a:rPr lang="ru-RU" sz="1598" spc="-5" dirty="0" smtClean="0">
                    <a:cs typeface="Calibri"/>
                  </a:rPr>
                </a:br>
                <a:r>
                  <a:rPr lang="ru-RU" sz="1598" spc="-5" dirty="0" smtClean="0">
                    <a:cs typeface="Calibri"/>
                  </a:rPr>
                  <a:t>ул</a:t>
                </a:r>
                <a:r>
                  <a:rPr lang="ru-RU" sz="1598" spc="-5" dirty="0">
                    <a:cs typeface="Calibri"/>
                  </a:rPr>
                  <a:t>. Лермонтова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местного значения </a:t>
                </a:r>
                <a:r>
                  <a:rPr lang="ru-RU" sz="1598" spc="-5" dirty="0" smtClean="0">
                    <a:cs typeface="Calibri"/>
                  </a:rPr>
                  <a:t/>
                </a:r>
                <a:br>
                  <a:rPr lang="ru-RU" sz="1598" spc="-5" dirty="0" smtClean="0">
                    <a:cs typeface="Calibri"/>
                  </a:rPr>
                </a:br>
                <a:r>
                  <a:rPr lang="ru-RU" sz="1598" spc="-5" dirty="0" smtClean="0">
                    <a:cs typeface="Calibri"/>
                  </a:rPr>
                  <a:t>по </a:t>
                </a:r>
                <a:r>
                  <a:rPr lang="ru-RU" sz="1598" spc="-5" dirty="0">
                    <a:cs typeface="Calibri"/>
                  </a:rPr>
                  <a:t>ул. П. Старостина 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местного значения </a:t>
                </a:r>
                <a:r>
                  <a:rPr lang="ru-RU" sz="1598" spc="-5" dirty="0" smtClean="0">
                    <a:cs typeface="Calibri"/>
                  </a:rPr>
                  <a:t/>
                </a:r>
                <a:br>
                  <a:rPr lang="ru-RU" sz="1598" spc="-5" dirty="0" smtClean="0">
                    <a:cs typeface="Calibri"/>
                  </a:rPr>
                </a:br>
                <a:r>
                  <a:rPr lang="ru-RU" sz="1598" spc="-5" dirty="0" smtClean="0">
                    <a:cs typeface="Calibri"/>
                  </a:rPr>
                  <a:t>по </a:t>
                </a:r>
                <a:r>
                  <a:rPr lang="ru-RU" sz="1598" spc="-5" dirty="0">
                    <a:cs typeface="Calibri"/>
                  </a:rPr>
                  <a:t>ул. Луговая 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местного значения </a:t>
                </a:r>
                <a:r>
                  <a:rPr lang="ru-RU" sz="1598" spc="-5" dirty="0" smtClean="0">
                    <a:cs typeface="Calibri"/>
                  </a:rPr>
                  <a:t/>
                </a:r>
                <a:br>
                  <a:rPr lang="ru-RU" sz="1598" spc="-5" dirty="0" smtClean="0">
                    <a:cs typeface="Calibri"/>
                  </a:rPr>
                </a:br>
                <a:r>
                  <a:rPr lang="ru-RU" sz="1598" spc="-5" dirty="0" smtClean="0">
                    <a:cs typeface="Calibri"/>
                  </a:rPr>
                  <a:t>по </a:t>
                </a:r>
                <a:r>
                  <a:rPr lang="ru-RU" sz="1598" spc="-5" dirty="0">
                    <a:cs typeface="Calibri"/>
                  </a:rPr>
                  <a:t>ул. Марата 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местного значения </a:t>
                </a:r>
                <a:r>
                  <a:rPr lang="ru-RU" sz="1598" spc="-5" dirty="0" smtClean="0">
                    <a:cs typeface="Calibri"/>
                  </a:rPr>
                  <a:t/>
                </a:r>
                <a:br>
                  <a:rPr lang="ru-RU" sz="1598" spc="-5" dirty="0" smtClean="0">
                    <a:cs typeface="Calibri"/>
                  </a:rPr>
                </a:br>
                <a:r>
                  <a:rPr lang="ru-RU" sz="1598" spc="-5" dirty="0" smtClean="0">
                    <a:cs typeface="Calibri"/>
                  </a:rPr>
                  <a:t>по </a:t>
                </a:r>
                <a:r>
                  <a:rPr lang="ru-RU" sz="1598" spc="-5" dirty="0">
                    <a:cs typeface="Calibri"/>
                  </a:rPr>
                  <a:t>ул. Парковая </a:t>
                </a:r>
              </a:p>
            </p:txBody>
          </p:sp>
        </p:grpSp>
        <p:sp>
          <p:nvSpPr>
            <p:cNvPr id="65" name="object 22"/>
            <p:cNvSpPr txBox="1"/>
            <p:nvPr/>
          </p:nvSpPr>
          <p:spPr>
            <a:xfrm>
              <a:off x="6634417" y="3999373"/>
              <a:ext cx="2349500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CAA44"/>
                  </a:solidFill>
                  <a:latin typeface="Arial"/>
                  <a:cs typeface="Arial"/>
                </a:rPr>
                <a:t>до </a:t>
              </a:r>
              <a:r>
                <a:rPr lang="ru-RU" sz="2546" b="1" spc="-25" dirty="0" smtClean="0">
                  <a:solidFill>
                    <a:srgbClr val="DCAA44"/>
                  </a:solidFill>
                  <a:latin typeface="Arial"/>
                  <a:cs typeface="Arial"/>
                </a:rPr>
                <a:t>30.11.2022</a:t>
              </a:r>
              <a:endParaRPr sz="2546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66" name="object 22"/>
            <p:cNvSpPr txBox="1"/>
            <p:nvPr/>
          </p:nvSpPr>
          <p:spPr>
            <a:xfrm>
              <a:off x="527194" y="7115124"/>
              <a:ext cx="1187451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 smtClean="0">
                  <a:solidFill>
                    <a:srgbClr val="DCAA44"/>
                  </a:solidFill>
                  <a:latin typeface="Arial"/>
                  <a:cs typeface="Arial"/>
                </a:rPr>
                <a:t>383,5 </a:t>
              </a:r>
              <a:endParaRPr lang="ru-RU" sz="2546" b="1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4"/>
            <p:cNvSpPr txBox="1"/>
            <p:nvPr/>
          </p:nvSpPr>
          <p:spPr>
            <a:xfrm>
              <a:off x="1378169" y="7156646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(ОБ 313,9 МБ 69,6)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68" name="object 24"/>
            <p:cNvSpPr txBox="1"/>
            <p:nvPr/>
          </p:nvSpPr>
          <p:spPr>
            <a:xfrm>
              <a:off x="6929425" y="4388579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6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CAA4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775" y="4400382"/>
              <a:ext cx="183273" cy="16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object 24"/>
            <p:cNvSpPr txBox="1"/>
            <p:nvPr/>
          </p:nvSpPr>
          <p:spPr>
            <a:xfrm>
              <a:off x="6634417" y="3871623"/>
              <a:ext cx="2349500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Срок завершения работ</a:t>
              </a:r>
              <a:endParaRPr sz="1148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88640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214786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381125" y="1022351"/>
            <a:ext cx="5678896" cy="1411419"/>
            <a:chOff x="387350" y="1392474"/>
            <a:chExt cx="5686783" cy="1413379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87350" y="1392474"/>
              <a:ext cx="5686783" cy="997812"/>
              <a:chOff x="234950" y="1397831"/>
              <a:chExt cx="5686783" cy="997812"/>
            </a:xfrm>
          </p:grpSpPr>
          <p:sp>
            <p:nvSpPr>
              <p:cNvPr id="95" name="object 16"/>
              <p:cNvSpPr txBox="1"/>
              <p:nvPr/>
            </p:nvSpPr>
            <p:spPr>
              <a:xfrm>
                <a:off x="344042" y="1397831"/>
                <a:ext cx="30913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«Цифровая образовательная среда»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6" name="object 17"/>
              <p:cNvSpPr txBox="1"/>
              <p:nvPr/>
            </p:nvSpPr>
            <p:spPr>
              <a:xfrm>
                <a:off x="234950" y="1740122"/>
                <a:ext cx="5686783" cy="655521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Приобретение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оборудования для внедрения цифровой образовательной среды в МОУ "Открытая (сменная) школа г. Черемхово"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91" name="object 22"/>
            <p:cNvSpPr txBox="1"/>
            <p:nvPr/>
          </p:nvSpPr>
          <p:spPr>
            <a:xfrm>
              <a:off x="511152" y="2397408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64BDE1"/>
                  </a:solidFill>
                  <a:latin typeface="Arial"/>
                  <a:cs typeface="Arial"/>
                </a:rPr>
                <a:t>1,8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24"/>
            <p:cNvSpPr txBox="1"/>
            <p:nvPr/>
          </p:nvSpPr>
          <p:spPr>
            <a:xfrm>
              <a:off x="1011813" y="2449190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1,75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0,07)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29" name="object 24"/>
          <p:cNvSpPr txBox="1"/>
          <p:nvPr/>
        </p:nvSpPr>
        <p:spPr>
          <a:xfrm>
            <a:off x="6516216" y="1341866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3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" y="2871822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2"/>
          <p:cNvSpPr txBox="1">
            <a:spLocks/>
          </p:cNvSpPr>
          <p:nvPr/>
        </p:nvSpPr>
        <p:spPr>
          <a:xfrm>
            <a:off x="1632982" y="2970251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310720" y="3776246"/>
            <a:ext cx="8826939" cy="1437481"/>
            <a:chOff x="311151" y="1270716"/>
            <a:chExt cx="8839199" cy="1439477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11151" y="1270716"/>
              <a:ext cx="6324599" cy="994615"/>
              <a:chOff x="158751" y="1276073"/>
              <a:chExt cx="6324599" cy="994615"/>
            </a:xfrm>
          </p:grpSpPr>
          <p:sp>
            <p:nvSpPr>
              <p:cNvPr id="43" name="object 16"/>
              <p:cNvSpPr txBox="1"/>
              <p:nvPr/>
            </p:nvSpPr>
            <p:spPr>
              <a:xfrm>
                <a:off x="344042" y="1276073"/>
                <a:ext cx="347651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«Цифровая культура»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Министерство культуры </a:t>
                </a:r>
                <a:r>
                  <a:rPr lang="ru-RU" sz="999" spc="10" dirty="0" smtClean="0">
                    <a:solidFill>
                      <a:srgbClr val="7C6EB0"/>
                    </a:solidFill>
                    <a:latin typeface="Calibri"/>
                    <a:cs typeface="Calibri"/>
                  </a:rPr>
                  <a:t>Иркутской </a:t>
                </a:r>
                <a:r>
                  <a:rPr lang="ru-RU" sz="999" spc="10" dirty="0">
                    <a:solidFill>
                      <a:srgbClr val="7C6EB0"/>
                    </a:solidFill>
                    <a:latin typeface="Calibri"/>
                    <a:cs typeface="Calibri"/>
                  </a:rPr>
                  <a:t>области</a:t>
                </a:r>
                <a:endParaRPr sz="999" dirty="0">
                  <a:solidFill>
                    <a:srgbClr val="7C6EB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" name="object 17"/>
              <p:cNvSpPr txBox="1"/>
              <p:nvPr/>
            </p:nvSpPr>
            <p:spPr>
              <a:xfrm>
                <a:off x="158751" y="1615167"/>
                <a:ext cx="6324599" cy="655521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виртуальных концертных залов (Муниципальное казенное учреждение культуры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«Культурно-досуговый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центр» структурное подразделение  Дом культуры  «Шахтер» )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800850" y="1423116"/>
              <a:ext cx="2349500" cy="778268"/>
              <a:chOff x="6234793" y="1529411"/>
              <a:chExt cx="2349500" cy="778268"/>
            </a:xfrm>
          </p:grpSpPr>
          <p:sp>
            <p:nvSpPr>
              <p:cNvPr id="41" name="object 24"/>
              <p:cNvSpPr txBox="1"/>
              <p:nvPr/>
            </p:nvSpPr>
            <p:spPr>
              <a:xfrm>
                <a:off x="6234793" y="1529411"/>
                <a:ext cx="2349500" cy="36982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Открытие виртуального концертного зала состоялось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42" name="object 22"/>
              <p:cNvSpPr txBox="1"/>
              <p:nvPr/>
            </p:nvSpPr>
            <p:spPr>
              <a:xfrm>
                <a:off x="6234793" y="1899234"/>
                <a:ext cx="2349500" cy="408445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7C6EB0"/>
                    </a:solidFill>
                    <a:latin typeface="Arial"/>
                    <a:cs typeface="Arial"/>
                  </a:rPr>
                  <a:t>30.08.2022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9" name="object 22"/>
            <p:cNvSpPr txBox="1"/>
            <p:nvPr/>
          </p:nvSpPr>
          <p:spPr>
            <a:xfrm>
              <a:off x="358200" y="2301748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7C6EB0"/>
                  </a:solidFill>
                  <a:latin typeface="Arial"/>
                  <a:cs typeface="Arial"/>
                </a:rPr>
                <a:t>2,5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40" name="object 24"/>
            <p:cNvSpPr txBox="1"/>
            <p:nvPr/>
          </p:nvSpPr>
          <p:spPr>
            <a:xfrm>
              <a:off x="951266" y="232376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2,5)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0721" y="5584640"/>
            <a:ext cx="8839398" cy="1084722"/>
            <a:chOff x="311152" y="3628647"/>
            <a:chExt cx="8851675" cy="1086228"/>
          </a:xfrm>
        </p:grpSpPr>
        <p:sp>
          <p:nvSpPr>
            <p:cNvPr id="46" name="object 17"/>
            <p:cNvSpPr txBox="1"/>
            <p:nvPr/>
          </p:nvSpPr>
          <p:spPr>
            <a:xfrm>
              <a:off x="311152" y="3876675"/>
              <a:ext cx="6324598" cy="447290"/>
            </a:xfrm>
            <a:prstGeom prst="rect">
              <a:avLst/>
            </a:prstGeom>
            <a:solidFill>
              <a:srgbClr val="7C6EB0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Техническое оснащение муниципальных музеев (МБУК "Музей истории города Черемхово")</a:t>
              </a:r>
              <a:endParaRPr lang="ru-RU" sz="1598" spc="-5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47" name="object 22"/>
            <p:cNvSpPr txBox="1"/>
            <p:nvPr/>
          </p:nvSpPr>
          <p:spPr>
            <a:xfrm>
              <a:off x="6813327" y="4059250"/>
              <a:ext cx="2349500" cy="408445"/>
            </a:xfrm>
            <a:prstGeom prst="rect">
              <a:avLst/>
            </a:prstGeom>
            <a:no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7C6EB0"/>
                  </a:solidFill>
                  <a:latin typeface="Arial"/>
                  <a:cs typeface="Arial"/>
                </a:rPr>
                <a:t>09.09.2022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48" name="object 22"/>
            <p:cNvSpPr txBox="1"/>
            <p:nvPr/>
          </p:nvSpPr>
          <p:spPr>
            <a:xfrm>
              <a:off x="513859" y="4306430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7C6EB0"/>
                  </a:solidFill>
                  <a:latin typeface="Arial"/>
                  <a:cs typeface="Arial"/>
                </a:rPr>
                <a:t>7,06</a:t>
              </a:r>
              <a:endParaRPr sz="2546" dirty="0">
                <a:solidFill>
                  <a:srgbClr val="7C6EB0"/>
                </a:solidFill>
                <a:latin typeface="Arial"/>
                <a:cs typeface="Arial"/>
              </a:endParaRPr>
            </a:p>
          </p:txBody>
        </p:sp>
        <p:sp>
          <p:nvSpPr>
            <p:cNvPr id="49" name="object 24"/>
            <p:cNvSpPr txBox="1"/>
            <p:nvPr/>
          </p:nvSpPr>
          <p:spPr>
            <a:xfrm>
              <a:off x="1215571" y="4339364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6,24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0,32 МБ 0,5)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50" name="object 24"/>
            <p:cNvSpPr txBox="1"/>
            <p:nvPr/>
          </p:nvSpPr>
          <p:spPr>
            <a:xfrm>
              <a:off x="6813327" y="3628647"/>
              <a:ext cx="16509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>
                  <a:solidFill>
                    <a:srgbClr val="57585B"/>
                  </a:solidFill>
                  <a:latin typeface="Arial"/>
                  <a:cs typeface="Arial"/>
                </a:rPr>
                <a:t>Торжественное открытие состоялось</a:t>
              </a:r>
              <a:endParaRPr lang="ru-RU" sz="1148" b="1" dirty="0">
                <a:latin typeface="Arial"/>
                <a:cs typeface="Arial"/>
              </a:endParaRPr>
            </a:p>
          </p:txBody>
        </p:sp>
      </p:grpSp>
      <p:sp>
        <p:nvSpPr>
          <p:cNvPr id="53" name="object 16"/>
          <p:cNvSpPr txBox="1"/>
          <p:nvPr/>
        </p:nvSpPr>
        <p:spPr>
          <a:xfrm>
            <a:off x="490066" y="5463076"/>
            <a:ext cx="3471696" cy="319515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/>
          <a:p>
            <a:pPr marL="12682" marR="76093"/>
            <a:r>
              <a:rPr lang="ru-RU" sz="999" spc="10" dirty="0">
                <a:solidFill>
                  <a:srgbClr val="404041"/>
                </a:solidFill>
                <a:latin typeface="Calibri"/>
                <a:cs typeface="Calibri"/>
              </a:rPr>
              <a:t>РП </a:t>
            </a:r>
            <a:r>
              <a:rPr lang="ru-RU" sz="999" spc="10" dirty="0">
                <a:solidFill>
                  <a:srgbClr val="404041"/>
                </a:solidFill>
                <a:cs typeface="Calibri"/>
              </a:rPr>
              <a:t>«Культурная среда»</a:t>
            </a:r>
            <a:endParaRPr lang="ru-RU" sz="999" spc="10" dirty="0">
              <a:solidFill>
                <a:srgbClr val="404041"/>
              </a:solidFill>
              <a:latin typeface="Calibri"/>
              <a:cs typeface="Calibri"/>
            </a:endParaRPr>
          </a:p>
          <a:p>
            <a:pPr marL="12682" marR="76093"/>
            <a:r>
              <a:rPr lang="ru-RU" sz="999" spc="10" dirty="0">
                <a:solidFill>
                  <a:srgbClr val="7C6EB0"/>
                </a:solidFill>
                <a:latin typeface="Calibri"/>
                <a:cs typeface="Calibri"/>
              </a:rPr>
              <a:t>Министерство культуры </a:t>
            </a:r>
            <a:r>
              <a:rPr lang="ru-RU" sz="999" spc="10" dirty="0" smtClean="0">
                <a:solidFill>
                  <a:srgbClr val="7C6EB0"/>
                </a:solidFill>
                <a:latin typeface="Calibri"/>
                <a:cs typeface="Calibri"/>
              </a:rPr>
              <a:t>Иркутской </a:t>
            </a:r>
            <a:r>
              <a:rPr lang="ru-RU" sz="999" spc="10" dirty="0">
                <a:solidFill>
                  <a:srgbClr val="7C6EB0"/>
                </a:solidFill>
                <a:latin typeface="Calibri"/>
                <a:cs typeface="Calibri"/>
              </a:rPr>
              <a:t>области</a:t>
            </a:r>
            <a:endParaRPr sz="999" dirty="0">
              <a:solidFill>
                <a:srgbClr val="7C6EB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47667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552766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80102" y="1628797"/>
            <a:ext cx="5724110" cy="993983"/>
            <a:chOff x="352760" y="4061921"/>
            <a:chExt cx="5732055" cy="995364"/>
          </a:xfrm>
        </p:grpSpPr>
        <p:sp>
          <p:nvSpPr>
            <p:cNvPr id="42" name="object 17"/>
            <p:cNvSpPr txBox="1"/>
            <p:nvPr/>
          </p:nvSpPr>
          <p:spPr>
            <a:xfrm>
              <a:off x="352760" y="4401764"/>
              <a:ext cx="5732055" cy="655521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компьютерного оборудования и программного обеспечения по модернизации РМИС, системы криптографической защиты информации </a:t>
              </a:r>
            </a:p>
          </p:txBody>
        </p:sp>
        <p:sp>
          <p:nvSpPr>
            <p:cNvPr id="41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«Цифровой контур здравоохранения»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9" name="object 2"/>
          <p:cNvSpPr txBox="1">
            <a:spLocks/>
          </p:cNvSpPr>
          <p:nvPr/>
        </p:nvSpPr>
        <p:spPr>
          <a:xfrm>
            <a:off x="1648763" y="3153612"/>
            <a:ext cx="7387733" cy="781607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</a:t>
            </a:r>
            <a:r>
              <a:rPr lang="ru-RU" sz="3245" spc="-30" dirty="0">
                <a:solidFill>
                  <a:srgbClr val="57585B"/>
                </a:solidFill>
              </a:rPr>
              <a:t>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«Международная </a:t>
            </a:r>
            <a:r>
              <a:rPr lang="ru-RU" sz="3245" spc="-30" dirty="0">
                <a:solidFill>
                  <a:srgbClr val="57585B"/>
                </a:solidFill>
              </a:rPr>
              <a:t>кооперация и </a:t>
            </a:r>
            <a:r>
              <a:rPr lang="ru-RU" sz="3245" spc="-30" dirty="0" smtClean="0">
                <a:solidFill>
                  <a:srgbClr val="57585B"/>
                </a:solidFill>
              </a:rPr>
              <a:t>экспорт»</a:t>
            </a:r>
            <a:endParaRPr lang="ru-RU" sz="3245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95536" y="3920143"/>
            <a:ext cx="5530350" cy="1956480"/>
            <a:chOff x="387350" y="1148551"/>
            <a:chExt cx="5538031" cy="195919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87350" y="1148551"/>
              <a:ext cx="5538031" cy="1428897"/>
              <a:chOff x="234950" y="1153908"/>
              <a:chExt cx="5538031" cy="1428897"/>
            </a:xfrm>
          </p:grpSpPr>
          <p:sp>
            <p:nvSpPr>
              <p:cNvPr id="50" name="object 16"/>
              <p:cNvSpPr txBox="1"/>
              <p:nvPr/>
            </p:nvSpPr>
            <p:spPr>
              <a:xfrm>
                <a:off x="234950" y="1153908"/>
                <a:ext cx="4539109" cy="320130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«Экспорт продукции АПК»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Министерство </a:t>
                </a:r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 </a:t>
                </a:r>
                <a:r>
                  <a:rPr lang="ru-RU" sz="999" spc="1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сельского </a:t>
                </a:r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хозяйства Иркутской области</a:t>
                </a:r>
                <a:endParaRPr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3" name="object 17"/>
              <p:cNvSpPr txBox="1"/>
              <p:nvPr/>
            </p:nvSpPr>
            <p:spPr>
              <a:xfrm>
                <a:off x="234950" y="1516345"/>
                <a:ext cx="5538031" cy="1066460"/>
              </a:xfrm>
              <a:prstGeom prst="rect">
                <a:avLst/>
              </a:prstGeom>
              <a:solidFill>
                <a:srgbClr val="454F5E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Субсидия на возмещение части понесенных затрат учреждениями на создание условий для получения ветеринарными лабораториями аккредитации в национальной системе аккредитации и (или) расширения их области аккредитации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3" name="object 22"/>
            <p:cNvSpPr txBox="1"/>
            <p:nvPr/>
          </p:nvSpPr>
          <p:spPr>
            <a:xfrm>
              <a:off x="4104096" y="1386425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46" name="object 22"/>
            <p:cNvSpPr txBox="1"/>
            <p:nvPr/>
          </p:nvSpPr>
          <p:spPr>
            <a:xfrm>
              <a:off x="435841" y="269930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0,685</a:t>
              </a:r>
              <a:endParaRPr sz="2546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9" name="object 24"/>
            <p:cNvSpPr txBox="1"/>
            <p:nvPr/>
          </p:nvSpPr>
          <p:spPr>
            <a:xfrm>
              <a:off x="1377302" y="2738826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(ФБ 0,659 ОБ 0,026)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" y="3146393"/>
            <a:ext cx="977357" cy="725557"/>
          </a:xfrm>
          <a:prstGeom prst="rect">
            <a:avLst/>
          </a:prstGeom>
        </p:spPr>
      </p:pic>
      <p:sp>
        <p:nvSpPr>
          <p:cNvPr id="56" name="object 24"/>
          <p:cNvSpPr txBox="1"/>
          <p:nvPr/>
        </p:nvSpPr>
        <p:spPr>
          <a:xfrm>
            <a:off x="6516216" y="4395207"/>
            <a:ext cx="2346241" cy="545961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(внесено в реестр аккредитованных лиц на сайте </a:t>
            </a:r>
            <a:r>
              <a:rPr lang="ru-RU" sz="1148" spc="-35" dirty="0" err="1">
                <a:solidFill>
                  <a:srgbClr val="57585B"/>
                </a:solidFill>
                <a:latin typeface="Arial"/>
                <a:cs typeface="Arial"/>
              </a:rPr>
              <a:t>Росаккредитации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)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57" name="object 24"/>
          <p:cNvSpPr txBox="1"/>
          <p:nvPr/>
        </p:nvSpPr>
        <p:spPr>
          <a:xfrm>
            <a:off x="6561894" y="1916832"/>
            <a:ext cx="2346241" cy="19273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58" name="object 22"/>
          <p:cNvSpPr txBox="1"/>
          <p:nvPr/>
        </p:nvSpPr>
        <p:spPr>
          <a:xfrm>
            <a:off x="6561894" y="2077472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9124A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D9124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8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ЧЕРЕМХОВСКОГО РАЙОНА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2470"/>
            <a:ext cx="6002823" cy="942153"/>
            <a:chOff x="2808696" y="1333013"/>
            <a:chExt cx="6011160" cy="94346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5</a:t>
                </a:r>
                <a:endParaRPr sz="59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34236" y="1333013"/>
              <a:ext cx="3985620" cy="939424"/>
              <a:chOff x="3560970" y="1046122"/>
              <a:chExt cx="3985620" cy="939424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60970" y="1046122"/>
                <a:ext cx="3401713" cy="93942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1 007,9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6117296" y="1637323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177"/>
            <a:chOff x="2808696" y="1337115"/>
            <a:chExt cx="4875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696,5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862643" cy="692177"/>
            <a:chOff x="2808696" y="1337115"/>
            <a:chExt cx="4869397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52637" cy="693138"/>
              <a:chOff x="3552190" y="1050224"/>
              <a:chExt cx="2852637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273,2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75533" y="1347084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2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218769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787575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961291"/>
            <a:ext cx="1126268" cy="1126268"/>
          </a:xfrm>
          <a:prstGeom prst="rect">
            <a:avLst/>
          </a:prstGeom>
        </p:spPr>
      </p:pic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6812" y="4478970"/>
            <a:ext cx="8467547" cy="1902358"/>
            <a:chOff x="387349" y="1133475"/>
            <a:chExt cx="8479308" cy="19050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87349" y="1133475"/>
              <a:ext cx="8479308" cy="1905000"/>
              <a:chOff x="387349" y="1148551"/>
              <a:chExt cx="8479308" cy="190500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387349" y="1148551"/>
                <a:ext cx="4310118" cy="1523532"/>
                <a:chOff x="234949" y="1153908"/>
                <a:chExt cx="4310118" cy="1523532"/>
              </a:xfrm>
            </p:grpSpPr>
            <p:sp>
              <p:nvSpPr>
                <p:cNvPr id="45" name="object 16"/>
                <p:cNvSpPr txBox="1"/>
                <p:nvPr/>
              </p:nvSpPr>
              <p:spPr>
                <a:xfrm>
                  <a:off x="344042" y="1153908"/>
                  <a:ext cx="3091308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«Формирование комфортной городской среды»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жилищной политики и энергетики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object 17"/>
                <p:cNvSpPr txBox="1"/>
                <p:nvPr/>
              </p:nvSpPr>
              <p:spPr>
                <a:xfrm>
                  <a:off x="234949" y="1615167"/>
                  <a:ext cx="4310118" cy="1062273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Благоустройство дворовых и общественных территорий (с. Голуметь и с.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Бельск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–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по 1 общественной территории,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р.п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. Михайловка и с.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Алехино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– </a:t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по 1 дворовой территории)</a:t>
                  </a:r>
                  <a:endParaRPr lang="ru-RU" sz="1598" dirty="0">
                    <a:cs typeface="Calibri"/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801108" y="1694454"/>
                <a:ext cx="1682242" cy="417830"/>
                <a:chOff x="4098254" y="1950283"/>
                <a:chExt cx="1682242" cy="417830"/>
              </a:xfrm>
            </p:grpSpPr>
            <p:sp>
              <p:nvSpPr>
                <p:cNvPr id="43" name="object 22"/>
                <p:cNvSpPr txBox="1"/>
                <p:nvPr/>
              </p:nvSpPr>
              <p:spPr>
                <a:xfrm>
                  <a:off x="4098254" y="1950283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2</a:t>
                  </a:r>
                  <a:r>
                    <a:rPr lang="ru-RU" sz="2546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4530116" y="1963354"/>
                  <a:ext cx="1250380" cy="369973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общественных пространства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6517157" y="1760403"/>
                <a:ext cx="2349500" cy="637064"/>
                <a:chOff x="5951100" y="1866698"/>
                <a:chExt cx="2349500" cy="637064"/>
              </a:xfrm>
            </p:grpSpPr>
            <p:sp>
              <p:nvSpPr>
                <p:cNvPr id="34" name="object 24"/>
                <p:cNvSpPr txBox="1"/>
                <p:nvPr/>
              </p:nvSpPr>
              <p:spPr>
                <a:xfrm>
                  <a:off x="5951100" y="186669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b="1" spc="-35" dirty="0" smtClean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Работы завершены</a:t>
                  </a:r>
                  <a:endParaRPr sz="1148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5" name="object 22"/>
                <p:cNvSpPr txBox="1"/>
                <p:nvPr/>
              </p:nvSpPr>
              <p:spPr>
                <a:xfrm>
                  <a:off x="5951100" y="2095317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 smtClean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15.10.2022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2" name="object 22"/>
              <p:cNvSpPr txBox="1"/>
              <p:nvPr/>
            </p:nvSpPr>
            <p:spPr>
              <a:xfrm>
                <a:off x="513858" y="2645106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8,09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1149350" y="2672551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6,41 ОБ 1,63 МБ 0,05)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9" name="object 22"/>
            <p:cNvSpPr txBox="1"/>
            <p:nvPr/>
          </p:nvSpPr>
          <p:spPr>
            <a:xfrm>
              <a:off x="4819707" y="2087245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r>
                <a:rPr lang="ru-RU" sz="2546" b="1" dirty="0">
                  <a:solidFill>
                    <a:srgbClr val="45B97C"/>
                  </a:solidFill>
                  <a:latin typeface="Arial"/>
                  <a:cs typeface="Arial"/>
                </a:rPr>
                <a:t>2</a:t>
              </a: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40" name="object 24"/>
            <p:cNvSpPr txBox="1"/>
            <p:nvPr/>
          </p:nvSpPr>
          <p:spPr>
            <a:xfrm>
              <a:off x="5232970" y="2079760"/>
              <a:ext cx="1402780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дворовых территории</a:t>
              </a:r>
              <a:endParaRPr sz="1148" dirty="0">
                <a:latin typeface="Arial"/>
                <a:cs typeface="Arial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5754" y="2118772"/>
            <a:ext cx="8403657" cy="1786377"/>
            <a:chOff x="496442" y="1269227"/>
            <a:chExt cx="8415329" cy="178885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96442" y="1269227"/>
              <a:ext cx="8415329" cy="1788858"/>
              <a:chOff x="496442" y="1116827"/>
              <a:chExt cx="8415329" cy="1788858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496442" y="1116827"/>
                <a:ext cx="4039350" cy="1300507"/>
                <a:chOff x="344042" y="1122184"/>
                <a:chExt cx="4039350" cy="1300507"/>
              </a:xfrm>
            </p:grpSpPr>
            <p:sp>
              <p:nvSpPr>
                <p:cNvPr id="51" name="object 16"/>
                <p:cNvSpPr txBox="1"/>
                <p:nvPr/>
              </p:nvSpPr>
              <p:spPr>
                <a:xfrm>
                  <a:off x="344042" y="1122184"/>
                  <a:ext cx="2971800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bject 17"/>
                <p:cNvSpPr txBox="1"/>
                <p:nvPr/>
              </p:nvSpPr>
              <p:spPr>
                <a:xfrm>
                  <a:off x="344042" y="1615830"/>
                  <a:ext cx="4039350" cy="806861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С</a:t>
                  </a:r>
                  <a:r>
                    <a:rPr lang="ru-RU" sz="1598" spc="-5" dirty="0" smtClean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троительство многоквартирных </a:t>
                  </a:r>
                  <a:r>
                    <a:rPr lang="ru-RU" sz="1598" spc="-5" dirty="0" smtClean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домов</a:t>
                  </a: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endPara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4256768" y="1267460"/>
                <a:ext cx="2257992" cy="1149034"/>
                <a:chOff x="3553914" y="1523289"/>
                <a:chExt cx="2257992" cy="1149034"/>
              </a:xfrm>
            </p:grpSpPr>
            <p:sp>
              <p:nvSpPr>
                <p:cNvPr id="42" name="object 22"/>
                <p:cNvSpPr txBox="1"/>
                <p:nvPr/>
              </p:nvSpPr>
              <p:spPr>
                <a:xfrm>
                  <a:off x="3646896" y="1523289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7" name="object 22"/>
                <p:cNvSpPr txBox="1"/>
                <p:nvPr/>
              </p:nvSpPr>
              <p:spPr>
                <a:xfrm>
                  <a:off x="3646896" y="1867459"/>
                  <a:ext cx="932180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48" name="Группа 47"/>
                <p:cNvGrpSpPr/>
                <p:nvPr/>
              </p:nvGrpSpPr>
              <p:grpSpPr>
                <a:xfrm>
                  <a:off x="3553914" y="2206634"/>
                  <a:ext cx="2257992" cy="465689"/>
                  <a:chOff x="3553914" y="2206634"/>
                  <a:chExt cx="2257992" cy="465689"/>
                </a:xfrm>
              </p:grpSpPr>
              <p:sp>
                <p:nvSpPr>
                  <p:cNvPr id="49" name="object 22"/>
                  <p:cNvSpPr txBox="1"/>
                  <p:nvPr/>
                </p:nvSpPr>
                <p:spPr>
                  <a:xfrm>
                    <a:off x="3553914" y="2206634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0" name="object 24"/>
                  <p:cNvSpPr txBox="1"/>
                  <p:nvPr/>
                </p:nvSpPr>
                <p:spPr>
                  <a:xfrm>
                    <a:off x="5211853" y="2479397"/>
                    <a:ext cx="600053" cy="192926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 м.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38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1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</a:t>
                  </a:r>
                  <a:r>
                    <a:rPr lang="ru-RU" sz="2546" b="1" spc="-25" dirty="0" smtClean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31.12.2023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0" name="object 22"/>
              <p:cNvSpPr txBox="1"/>
              <p:nvPr/>
            </p:nvSpPr>
            <p:spPr>
              <a:xfrm>
                <a:off x="496442" y="2489617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156,08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1591310" y="2569054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127,61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26,79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1,68)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23" name="object 24"/>
            <p:cNvSpPr txBox="1"/>
            <p:nvPr/>
          </p:nvSpPr>
          <p:spPr>
            <a:xfrm>
              <a:off x="6814003" y="2205629"/>
              <a:ext cx="1650934" cy="3698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Ведутся работы по заключению контрактов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2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object 22"/>
          <p:cNvSpPr txBox="1"/>
          <p:nvPr/>
        </p:nvSpPr>
        <p:spPr>
          <a:xfrm>
            <a:off x="4792027" y="3083155"/>
            <a:ext cx="1370387" cy="407782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 smtClean="0">
                <a:solidFill>
                  <a:srgbClr val="45B97C"/>
                </a:solidFill>
                <a:latin typeface="Arial"/>
                <a:cs typeface="Arial"/>
              </a:rPr>
              <a:t>4 332,2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55" name="object 22"/>
          <p:cNvSpPr txBox="1"/>
          <p:nvPr/>
        </p:nvSpPr>
        <p:spPr>
          <a:xfrm>
            <a:off x="4806996" y="2772003"/>
            <a:ext cx="1370387" cy="407782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 smtClean="0">
                <a:solidFill>
                  <a:srgbClr val="45B97C"/>
                </a:solidFill>
                <a:latin typeface="Arial"/>
                <a:cs typeface="Arial"/>
              </a:rPr>
              <a:t>   183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56" name="object 22"/>
          <p:cNvSpPr txBox="1"/>
          <p:nvPr/>
        </p:nvSpPr>
        <p:spPr>
          <a:xfrm>
            <a:off x="4716016" y="2416468"/>
            <a:ext cx="1370387" cy="407782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 smtClean="0">
                <a:solidFill>
                  <a:srgbClr val="45B97C"/>
                </a:solidFill>
                <a:latin typeface="Arial"/>
                <a:cs typeface="Arial"/>
              </a:rPr>
              <a:t>    70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57" name="object 24"/>
          <p:cNvSpPr txBox="1"/>
          <p:nvPr/>
        </p:nvSpPr>
        <p:spPr>
          <a:xfrm>
            <a:off x="5470597" y="2407904"/>
            <a:ext cx="1369697" cy="3821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жилых </a:t>
            </a:r>
            <a:endParaRPr lang="ru-RU" sz="1148" spc="-35" dirty="0" smtClean="0">
              <a:solidFill>
                <a:srgbClr val="57585B"/>
              </a:solidFill>
              <a:latin typeface="Arial"/>
              <a:cs typeface="Arial"/>
            </a:endParaRPr>
          </a:p>
          <a:p>
            <a:pPr marL="12682">
              <a:spcBef>
                <a:spcPts val="125"/>
              </a:spcBef>
            </a:pP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помещений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58" name="object 24"/>
          <p:cNvSpPr txBox="1"/>
          <p:nvPr/>
        </p:nvSpPr>
        <p:spPr>
          <a:xfrm>
            <a:off x="5660069" y="2882043"/>
            <a:ext cx="824355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человека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4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61" name="object 2"/>
          <p:cNvSpPr txBox="1">
            <a:spLocks/>
          </p:cNvSpPr>
          <p:nvPr/>
        </p:nvSpPr>
        <p:spPr>
          <a:xfrm>
            <a:off x="1535779" y="1499235"/>
            <a:ext cx="7121160" cy="794371"/>
          </a:xfrm>
          <a:prstGeom prst="rect">
            <a:avLst/>
          </a:prstGeom>
          <a:noFill/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</a:t>
            </a:r>
            <a:br>
              <a:rPr lang="ru-RU" sz="3245" kern="0" spc="-30" dirty="0">
                <a:solidFill>
                  <a:srgbClr val="57585B"/>
                </a:solidFill>
              </a:rPr>
            </a:br>
            <a:r>
              <a:rPr lang="ru-RU" sz="3245" kern="0" spc="-30" dirty="0">
                <a:solidFill>
                  <a:srgbClr val="57585B"/>
                </a:solidFill>
              </a:rPr>
              <a:t>«Безопасные качественные дороги»</a:t>
            </a:r>
            <a:endParaRPr lang="ru-RU" sz="3245" kern="0" dirty="0"/>
          </a:p>
        </p:txBody>
      </p:sp>
      <p:pic>
        <p:nvPicPr>
          <p:cNvPr id="6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" y="1575330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86813" y="2336274"/>
            <a:ext cx="8690151" cy="3527744"/>
            <a:chOff x="387350" y="1487031"/>
            <a:chExt cx="8702221" cy="3532644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87350" y="1487031"/>
              <a:ext cx="8702221" cy="3532644"/>
              <a:chOff x="487738" y="3415229"/>
              <a:chExt cx="8702221" cy="3532644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487738" y="3415229"/>
                <a:ext cx="5586786" cy="779588"/>
                <a:chOff x="335337" y="1352581"/>
                <a:chExt cx="5586786" cy="620243"/>
              </a:xfrm>
            </p:grpSpPr>
            <p:sp>
              <p:nvSpPr>
                <p:cNvPr id="71" name="object 16"/>
                <p:cNvSpPr txBox="1"/>
                <p:nvPr/>
              </p:nvSpPr>
              <p:spPr>
                <a:xfrm>
                  <a:off x="475179" y="1352581"/>
                  <a:ext cx="4310508" cy="261584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no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«Дорожная сеть»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DCAA44"/>
                      </a:solidFill>
                      <a:latin typeface="Calibri"/>
                      <a:cs typeface="Calibri"/>
                    </a:rPr>
                    <a:t>Министерство транспорта и дорожного хозяйства Иркутской области</a:t>
                  </a:r>
                  <a:endParaRPr sz="999" dirty="0">
                    <a:solidFill>
                      <a:srgbClr val="DCAA44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bject 17"/>
                <p:cNvSpPr txBox="1"/>
                <p:nvPr/>
              </p:nvSpPr>
              <p:spPr>
                <a:xfrm>
                  <a:off x="335337" y="1615167"/>
                  <a:ext cx="5586786" cy="357657"/>
                </a:xfrm>
                <a:prstGeom prst="rect">
                  <a:avLst/>
                </a:prstGeom>
                <a:solidFill>
                  <a:srgbClr val="DCAA44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cs typeface="Calibri"/>
                    </a:rPr>
                    <a:t>Реконструкция автомобильной дороги Михайловка - Березовка</a:t>
                  </a:r>
                </a:p>
              </p:txBody>
            </p:sp>
          </p:grpSp>
          <p:sp>
            <p:nvSpPr>
              <p:cNvPr id="65" name="object 22"/>
              <p:cNvSpPr txBox="1"/>
              <p:nvPr/>
            </p:nvSpPr>
            <p:spPr>
              <a:xfrm>
                <a:off x="6634417" y="3698665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CAA44"/>
                    </a:solidFill>
                    <a:latin typeface="Arial"/>
                    <a:cs typeface="Arial"/>
                  </a:rPr>
                  <a:t>до 30.09.2023</a:t>
                </a:r>
                <a:endParaRPr sz="2546" dirty="0">
                  <a:solidFill>
                    <a:srgbClr val="DCAA44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object 22"/>
              <p:cNvSpPr txBox="1"/>
              <p:nvPr/>
            </p:nvSpPr>
            <p:spPr>
              <a:xfrm>
                <a:off x="612009" y="6539428"/>
                <a:ext cx="1187451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dirty="0" smtClean="0">
                    <a:solidFill>
                      <a:srgbClr val="DCAA44"/>
                    </a:solidFill>
                    <a:latin typeface="Arial"/>
                    <a:cs typeface="Arial"/>
                  </a:rPr>
                  <a:t>785,4</a:t>
                </a:r>
                <a:endParaRPr lang="ru-RU" sz="2546" b="1" dirty="0">
                  <a:solidFill>
                    <a:srgbClr val="DCAA44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7" name="object 24"/>
              <p:cNvSpPr txBox="1"/>
              <p:nvPr/>
            </p:nvSpPr>
            <p:spPr>
              <a:xfrm>
                <a:off x="1446581" y="6552056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545,5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239,9)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68" name="object 24"/>
              <p:cNvSpPr txBox="1"/>
              <p:nvPr/>
            </p:nvSpPr>
            <p:spPr>
              <a:xfrm>
                <a:off x="6929425" y="4087871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контракты заключены</a:t>
                </a:r>
                <a:endParaRPr sz="1148" dirty="0">
                  <a:latin typeface="Arial"/>
                  <a:cs typeface="Arial"/>
                </a:endParaRPr>
              </a:p>
            </p:txBody>
          </p:sp>
          <p:pic>
            <p:nvPicPr>
              <p:cNvPr id="6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DCAA44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4775" y="4099674"/>
                <a:ext cx="183273" cy="16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object 24"/>
              <p:cNvSpPr txBox="1"/>
              <p:nvPr/>
            </p:nvSpPr>
            <p:spPr>
              <a:xfrm>
                <a:off x="6634417" y="3570915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завершения работ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16" name="object 17"/>
            <p:cNvSpPr txBox="1"/>
            <p:nvPr/>
          </p:nvSpPr>
          <p:spPr>
            <a:xfrm>
              <a:off x="387350" y="2505075"/>
              <a:ext cx="5586786" cy="1139218"/>
            </a:xfrm>
            <a:prstGeom prst="rect">
              <a:avLst/>
            </a:prstGeom>
            <a:solidFill>
              <a:srgbClr val="DCAA44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cs typeface="Calibri"/>
                </a:rPr>
                <a:t>Капитальный ремонт автомобильных дорог:</a:t>
              </a:r>
              <a:br>
                <a:rPr lang="ru-RU" sz="1598" spc="-5" dirty="0">
                  <a:cs typeface="Calibri"/>
                </a:rPr>
              </a:br>
              <a:r>
                <a:rPr lang="ru-RU" sz="1598" spc="-5" dirty="0" err="1">
                  <a:cs typeface="Calibri"/>
                </a:rPr>
                <a:t>В.Булай-Лохово-Нены</a:t>
              </a:r>
              <a:r>
                <a:rPr lang="ru-RU" sz="1598" spc="-5" dirty="0">
                  <a:cs typeface="Calibri"/>
                </a:rPr>
                <a:t> на участке км 8+600 - км 18+600;</a:t>
              </a:r>
            </a:p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cs typeface="Calibri"/>
                </a:rPr>
                <a:t/>
              </a:r>
              <a:br>
                <a:rPr lang="ru-RU" sz="1598" spc="-5" dirty="0">
                  <a:cs typeface="Calibri"/>
                </a:rPr>
              </a:br>
              <a:r>
                <a:rPr lang="ru-RU" sz="1598" spc="-5" dirty="0">
                  <a:cs typeface="Calibri"/>
                </a:rPr>
                <a:t>Черемхово - Голуметь - </a:t>
              </a:r>
              <a:r>
                <a:rPr lang="ru-RU" sz="1598" spc="-5" dirty="0" err="1">
                  <a:cs typeface="Calibri"/>
                </a:rPr>
                <a:t>Онот</a:t>
              </a:r>
              <a:r>
                <a:rPr lang="ru-RU" sz="1598" spc="-5" dirty="0">
                  <a:cs typeface="Calibri"/>
                </a:rPr>
                <a:t> на участке км 33+000 - км 43+000</a:t>
              </a: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87350" y="3906375"/>
              <a:ext cx="5586786" cy="654726"/>
            </a:xfrm>
            <a:prstGeom prst="rect">
              <a:avLst/>
            </a:prstGeom>
            <a:solidFill>
              <a:srgbClr val="DCAA44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cs typeface="Calibri"/>
                </a:rPr>
                <a:t>Ремонт моста: </a:t>
              </a:r>
              <a:br>
                <a:rPr lang="ru-RU" sz="1598" spc="-5" dirty="0">
                  <a:cs typeface="Calibri"/>
                </a:rPr>
              </a:br>
              <a:r>
                <a:rPr lang="ru-RU" sz="1598" spc="-5" dirty="0">
                  <a:cs typeface="Calibri"/>
                </a:rPr>
                <a:t>через р. Малая Белая на км 35+194 автодороги Нижняя </a:t>
              </a:r>
              <a:r>
                <a:rPr lang="ru-RU" sz="1598" spc="-5" dirty="0" err="1">
                  <a:cs typeface="Calibri"/>
                </a:rPr>
                <a:t>Иреть</a:t>
              </a:r>
              <a:r>
                <a:rPr lang="ru-RU" sz="1598" spc="-5" dirty="0">
                  <a:cs typeface="Calibri"/>
                </a:rPr>
                <a:t>-Тальники-Тунгуска</a:t>
              </a:r>
            </a:p>
          </p:txBody>
        </p:sp>
      </p:grpSp>
      <p:sp>
        <p:nvSpPr>
          <p:cNvPr id="18" name="object 22"/>
          <p:cNvSpPr txBox="1"/>
          <p:nvPr/>
        </p:nvSpPr>
        <p:spPr>
          <a:xfrm>
            <a:off x="6524967" y="3276812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CAA44"/>
                </a:solidFill>
                <a:latin typeface="Arial"/>
                <a:cs typeface="Arial"/>
              </a:rPr>
              <a:t>до 30.09.2023</a:t>
            </a:r>
            <a:endParaRPr sz="2546" dirty="0">
              <a:solidFill>
                <a:srgbClr val="DCAA44"/>
              </a:solidFill>
              <a:latin typeface="Arial"/>
              <a:cs typeface="Arial"/>
            </a:endParaRPr>
          </a:p>
        </p:txBody>
      </p:sp>
      <p:sp>
        <p:nvSpPr>
          <p:cNvPr id="19" name="object 24"/>
          <p:cNvSpPr txBox="1"/>
          <p:nvPr/>
        </p:nvSpPr>
        <p:spPr>
          <a:xfrm>
            <a:off x="6819565" y="3665478"/>
            <a:ext cx="225739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контракты заключены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2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CAA4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83" y="3677265"/>
            <a:ext cx="183019" cy="1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22"/>
          <p:cNvSpPr txBox="1"/>
          <p:nvPr/>
        </p:nvSpPr>
        <p:spPr>
          <a:xfrm>
            <a:off x="6524967" y="3889842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CAA44"/>
                </a:solidFill>
                <a:latin typeface="Arial"/>
                <a:cs typeface="Arial"/>
              </a:rPr>
              <a:t>до 30.09.2024</a:t>
            </a:r>
            <a:endParaRPr sz="2546" dirty="0">
              <a:solidFill>
                <a:srgbClr val="DCAA44"/>
              </a:solidFill>
              <a:latin typeface="Arial"/>
              <a:cs typeface="Arial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6819565" y="4278508"/>
            <a:ext cx="225739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контракты заключены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CAA4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83" y="4290295"/>
            <a:ext cx="183019" cy="1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22"/>
          <p:cNvSpPr txBox="1"/>
          <p:nvPr/>
        </p:nvSpPr>
        <p:spPr>
          <a:xfrm>
            <a:off x="6524967" y="4753332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CAA44"/>
                </a:solidFill>
                <a:latin typeface="Arial"/>
                <a:cs typeface="Arial"/>
              </a:rPr>
              <a:t>до 30.10.2022</a:t>
            </a:r>
            <a:endParaRPr sz="2546" dirty="0">
              <a:solidFill>
                <a:srgbClr val="DCAA44"/>
              </a:solidFill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6819565" y="5141998"/>
            <a:ext cx="225739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контракты заключены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2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CAA4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83" y="5153785"/>
            <a:ext cx="183019" cy="1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070076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096222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386812" y="4695197"/>
            <a:ext cx="8512598" cy="1168822"/>
            <a:chOff x="387350" y="1453275"/>
            <a:chExt cx="8524421" cy="93396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87350" y="1453275"/>
              <a:ext cx="5732054" cy="640206"/>
              <a:chOff x="234950" y="1458632"/>
              <a:chExt cx="5732054" cy="640206"/>
            </a:xfrm>
          </p:grpSpPr>
          <p:sp>
            <p:nvSpPr>
              <p:cNvPr id="60" name="object 16"/>
              <p:cNvSpPr txBox="1"/>
              <p:nvPr/>
            </p:nvSpPr>
            <p:spPr>
              <a:xfrm>
                <a:off x="344041" y="1458632"/>
                <a:ext cx="3624709" cy="255314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«Патриотическое воспитание граждан»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по молодежной политике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object 17"/>
              <p:cNvSpPr txBox="1"/>
              <p:nvPr/>
            </p:nvSpPr>
            <p:spPr>
              <a:xfrm>
                <a:off x="234950" y="1740122"/>
                <a:ext cx="5732054" cy="358716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Оказание услуг специалистами региональной системы патриотического воспитания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6547563" y="1622399"/>
              <a:ext cx="2364208" cy="416435"/>
              <a:chOff x="5981506" y="1728694"/>
              <a:chExt cx="2364208" cy="416435"/>
            </a:xfrm>
          </p:grpSpPr>
          <p:sp>
            <p:nvSpPr>
              <p:cNvPr id="58" name="object 24"/>
              <p:cNvSpPr txBox="1"/>
              <p:nvPr/>
            </p:nvSpPr>
            <p:spPr>
              <a:xfrm>
                <a:off x="5996214" y="1728694"/>
                <a:ext cx="2349500" cy="15400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59" name="object 22"/>
              <p:cNvSpPr txBox="1"/>
              <p:nvPr/>
            </p:nvSpPr>
            <p:spPr>
              <a:xfrm>
                <a:off x="5981506" y="1819207"/>
                <a:ext cx="2349500" cy="32592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в течение года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object 22"/>
            <p:cNvSpPr txBox="1"/>
            <p:nvPr/>
          </p:nvSpPr>
          <p:spPr>
            <a:xfrm>
              <a:off x="513858" y="2061319"/>
              <a:ext cx="1001323" cy="3259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0,137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4"/>
            <p:cNvSpPr txBox="1"/>
            <p:nvPr/>
          </p:nvSpPr>
          <p:spPr>
            <a:xfrm>
              <a:off x="1329872" y="2078535"/>
              <a:ext cx="2257879" cy="268618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0,137)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81125" y="3121168"/>
            <a:ext cx="5724104" cy="1558262"/>
            <a:chOff x="387349" y="1270716"/>
            <a:chExt cx="5732055" cy="1560426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387349" y="1270716"/>
              <a:ext cx="5732055" cy="1196183"/>
              <a:chOff x="234949" y="1276073"/>
              <a:chExt cx="5732055" cy="1196183"/>
            </a:xfrm>
          </p:grpSpPr>
          <p:sp>
            <p:nvSpPr>
              <p:cNvPr id="83" name="object 16"/>
              <p:cNvSpPr txBox="1"/>
              <p:nvPr/>
            </p:nvSpPr>
            <p:spPr>
              <a:xfrm>
                <a:off x="344042" y="1276073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«Современная школа»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4" name="object 17"/>
              <p:cNvSpPr txBox="1"/>
              <p:nvPr/>
            </p:nvSpPr>
            <p:spPr>
              <a:xfrm>
                <a:off x="234949" y="1615167"/>
                <a:ext cx="5732055" cy="857089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 5 центров «Точка роста» на базе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МКОУ СОШ села Нижняя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Иреть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, МКОУ СОШ села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Рысево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, МКОУ СОШ села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Бельск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, МКОУ СОШ села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Онот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, МКОУ СОШ № 3 п. Михайловка.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79" name="object 22"/>
            <p:cNvSpPr txBox="1"/>
            <p:nvPr/>
          </p:nvSpPr>
          <p:spPr>
            <a:xfrm>
              <a:off x="513857" y="2422697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64BDE1"/>
                  </a:solidFill>
                  <a:latin typeface="Arial"/>
                  <a:cs typeface="Arial"/>
                </a:rPr>
                <a:t>8,6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80" name="object 24"/>
            <p:cNvSpPr txBox="1"/>
            <p:nvPr/>
          </p:nvSpPr>
          <p:spPr>
            <a:xfrm>
              <a:off x="993321" y="2442493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8,3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0,3)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381125" y="1903787"/>
            <a:ext cx="8518285" cy="1201615"/>
            <a:chOff x="387350" y="1392474"/>
            <a:chExt cx="8530116" cy="1203284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87350" y="1392474"/>
              <a:ext cx="5686783" cy="789011"/>
              <a:chOff x="234950" y="1397831"/>
              <a:chExt cx="5686783" cy="789011"/>
            </a:xfrm>
          </p:grpSpPr>
          <p:sp>
            <p:nvSpPr>
              <p:cNvPr id="95" name="object 16"/>
              <p:cNvSpPr txBox="1"/>
              <p:nvPr/>
            </p:nvSpPr>
            <p:spPr>
              <a:xfrm>
                <a:off x="344042" y="1397831"/>
                <a:ext cx="30913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«Успех каждого ребенка»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6" name="object 17"/>
              <p:cNvSpPr txBox="1"/>
              <p:nvPr/>
            </p:nvSpPr>
            <p:spPr>
              <a:xfrm>
                <a:off x="234950" y="1740122"/>
                <a:ext cx="5686783" cy="446720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Капитальный ремонт спортивного зала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МКОУ СОШ № 3 п. Михайловка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93" name="object 24"/>
            <p:cNvSpPr txBox="1"/>
            <p:nvPr/>
          </p:nvSpPr>
          <p:spPr>
            <a:xfrm>
              <a:off x="6567966" y="1802158"/>
              <a:ext cx="2349500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>
                  <a:solidFill>
                    <a:srgbClr val="57585B"/>
                  </a:solidFill>
                  <a:latin typeface="Arial"/>
                  <a:cs typeface="Arial"/>
                </a:rPr>
                <a:t>Капремонт завершен</a:t>
              </a:r>
              <a:endParaRPr sz="1148" b="1" dirty="0">
                <a:latin typeface="Arial"/>
                <a:cs typeface="Arial"/>
              </a:endParaRPr>
            </a:p>
          </p:txBody>
        </p:sp>
        <p:sp>
          <p:nvSpPr>
            <p:cNvPr id="91" name="object 22"/>
            <p:cNvSpPr txBox="1"/>
            <p:nvPr/>
          </p:nvSpPr>
          <p:spPr>
            <a:xfrm>
              <a:off x="528844" y="2187313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64BDE1"/>
                  </a:solidFill>
                  <a:latin typeface="Arial"/>
                  <a:cs typeface="Arial"/>
                </a:rPr>
                <a:t>6,7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24"/>
            <p:cNvSpPr txBox="1"/>
            <p:nvPr/>
          </p:nvSpPr>
          <p:spPr>
            <a:xfrm>
              <a:off x="1177470" y="2200603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0,57 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5,77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0,4)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7" name="object 24"/>
          <p:cNvSpPr txBox="1"/>
          <p:nvPr/>
        </p:nvSpPr>
        <p:spPr>
          <a:xfrm>
            <a:off x="6572609" y="3456500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7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417120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2271" y="2287585"/>
            <a:ext cx="8737341" cy="1301902"/>
            <a:chOff x="352760" y="1209675"/>
            <a:chExt cx="8749476" cy="1303710"/>
          </a:xfrm>
        </p:grpSpPr>
        <p:sp>
          <p:nvSpPr>
            <p:cNvPr id="10" name="object 16"/>
            <p:cNvSpPr txBox="1"/>
            <p:nvPr/>
          </p:nvSpPr>
          <p:spPr>
            <a:xfrm>
              <a:off x="496442" y="1209675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«Модернизация первичного звена здравоохранения»</a:t>
              </a: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52760" y="1514475"/>
              <a:ext cx="8686801" cy="998910"/>
              <a:chOff x="387350" y="2657475"/>
              <a:chExt cx="8686801" cy="998910"/>
            </a:xfrm>
          </p:grpSpPr>
          <p:sp>
            <p:nvSpPr>
              <p:cNvPr id="32" name="object 17"/>
              <p:cNvSpPr txBox="1"/>
              <p:nvPr/>
            </p:nvSpPr>
            <p:spPr>
              <a:xfrm>
                <a:off x="387350" y="2657475"/>
                <a:ext cx="5715001" cy="651905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4 единиц автомобильного транспорта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в ОГБУЗ «Черемховская городская больница №1»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(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пгт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Михайловка, с. Зерновое, с. Нижняя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Иреть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, с.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Онот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)</a:t>
                </a:r>
              </a:p>
            </p:txBody>
          </p:sp>
          <p:sp>
            <p:nvSpPr>
              <p:cNvPr id="34" name="object 22"/>
              <p:cNvSpPr txBox="1"/>
              <p:nvPr/>
            </p:nvSpPr>
            <p:spPr>
              <a:xfrm>
                <a:off x="6523234" y="2866940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27.04.2022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13859" y="3247940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4,61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object 24"/>
              <p:cNvSpPr txBox="1"/>
              <p:nvPr/>
            </p:nvSpPr>
            <p:spPr>
              <a:xfrm>
                <a:off x="1183940" y="3272437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4,374 ОБ 0,24)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6813617" y="2938652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6419255" y="1540978"/>
              <a:ext cx="2682981" cy="269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>
                  <a:solidFill>
                    <a:srgbClr val="57585B"/>
                  </a:solidFill>
                  <a:latin typeface="Arial"/>
                  <a:cs typeface="Arial"/>
                </a:rPr>
                <a:t>Вручение автомобилей состоялось</a:t>
              </a:r>
              <a:endParaRPr lang="ru-RU" sz="1148" b="1" dirty="0">
                <a:latin typeface="Arial"/>
                <a:cs typeface="Arial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2271" y="3713882"/>
            <a:ext cx="8120302" cy="932627"/>
            <a:chOff x="352760" y="4061921"/>
            <a:chExt cx="8131580" cy="93392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52760" y="4233843"/>
              <a:ext cx="8131580" cy="762000"/>
              <a:chOff x="387349" y="1441888"/>
              <a:chExt cx="8131580" cy="762000"/>
            </a:xfrm>
          </p:grpSpPr>
          <p:sp>
            <p:nvSpPr>
              <p:cNvPr id="40" name="object 17"/>
              <p:cNvSpPr txBox="1"/>
              <p:nvPr/>
            </p:nvSpPr>
            <p:spPr>
              <a:xfrm>
                <a:off x="387349" y="1609810"/>
                <a:ext cx="5732055" cy="241536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Приобретение 12 единиц медицинского оборудования 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object 22"/>
              <p:cNvSpPr txBox="1"/>
              <p:nvPr/>
            </p:nvSpPr>
            <p:spPr>
              <a:xfrm>
                <a:off x="6459420" y="1441888"/>
                <a:ext cx="2059509" cy="446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12700">
                  <a:lnSpc>
                    <a:spcPct val="100000"/>
                  </a:lnSpc>
                  <a:spcBef>
                    <a:spcPts val="125"/>
                  </a:spcBef>
                  <a:defRPr sz="1150" spc="-35">
                    <a:solidFill>
                      <a:srgbClr val="57585B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ru-RU" sz="1148" b="1" dirty="0"/>
                  <a:t>Оборудование </a:t>
                </a:r>
                <a:br>
                  <a:rPr lang="ru-RU" sz="1148" b="1" dirty="0"/>
                </a:br>
                <a:r>
                  <a:rPr lang="ru-RU" sz="1148" b="1" dirty="0"/>
                  <a:t>поставлено и установлено</a:t>
                </a:r>
                <a:endParaRPr sz="1148" b="1" dirty="0"/>
              </a:p>
            </p:txBody>
          </p:sp>
          <p:sp>
            <p:nvSpPr>
              <p:cNvPr id="47" name="object 22"/>
              <p:cNvSpPr txBox="1"/>
              <p:nvPr/>
            </p:nvSpPr>
            <p:spPr>
              <a:xfrm>
                <a:off x="513858" y="1795443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25,4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object 24"/>
              <p:cNvSpPr txBox="1"/>
              <p:nvPr/>
            </p:nvSpPr>
            <p:spPr>
              <a:xfrm>
                <a:off x="1177471" y="1819940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24,111 ОБ 1,33)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«Модернизация первичного звена здравоохранения»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80102" y="4709948"/>
            <a:ext cx="8362559" cy="932627"/>
            <a:chOff x="352760" y="4061921"/>
            <a:chExt cx="8374173" cy="933922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52760" y="4342591"/>
              <a:ext cx="8374173" cy="653252"/>
              <a:chOff x="387349" y="1550636"/>
              <a:chExt cx="8374173" cy="653252"/>
            </a:xfrm>
          </p:grpSpPr>
          <p:sp>
            <p:nvSpPr>
              <p:cNvPr id="42" name="object 17"/>
              <p:cNvSpPr txBox="1"/>
              <p:nvPr/>
            </p:nvSpPr>
            <p:spPr>
              <a:xfrm>
                <a:off x="387349" y="1609810"/>
                <a:ext cx="5732055" cy="244357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Приобретение 78 единиц программного обеспечения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object 22"/>
              <p:cNvSpPr txBox="1"/>
              <p:nvPr/>
            </p:nvSpPr>
            <p:spPr>
              <a:xfrm>
                <a:off x="6453844" y="1550636"/>
                <a:ext cx="2307678" cy="269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12700">
                  <a:lnSpc>
                    <a:spcPct val="100000"/>
                  </a:lnSpc>
                  <a:spcBef>
                    <a:spcPts val="125"/>
                  </a:spcBef>
                  <a:defRPr sz="1150" spc="-35">
                    <a:solidFill>
                      <a:srgbClr val="57585B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ru-RU" sz="1148" b="1" dirty="0"/>
                  <a:t>ПО поставлено и установлено</a:t>
                </a:r>
                <a:endParaRPr sz="1148" b="1" dirty="0"/>
              </a:p>
            </p:txBody>
          </p:sp>
          <p:sp>
            <p:nvSpPr>
              <p:cNvPr id="44" name="object 22"/>
              <p:cNvSpPr txBox="1"/>
              <p:nvPr/>
            </p:nvSpPr>
            <p:spPr>
              <a:xfrm>
                <a:off x="513858" y="1795443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0,40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" name="object 24"/>
              <p:cNvSpPr txBox="1"/>
              <p:nvPr/>
            </p:nvSpPr>
            <p:spPr>
              <a:xfrm>
                <a:off x="1177471" y="1819940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0,39 ОБ 0,017)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1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«Цифровой контур здравоохранения»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6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2E2B87E-8A28-2C4D-8670-7FB185A19D94}"/>
              </a:ext>
            </a:extLst>
          </p:cNvPr>
          <p:cNvSpPr/>
          <p:nvPr/>
        </p:nvSpPr>
        <p:spPr>
          <a:xfrm>
            <a:off x="437635" y="5214660"/>
            <a:ext cx="210082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  <a:spcAft>
                <a:spcPts val="450"/>
              </a:spcAft>
            </a:pPr>
            <a:endParaRPr lang="ru-RU" sz="9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xmlns="" id="{7922B2E3-0DC9-F84F-AC38-5124FE3456B8}"/>
              </a:ext>
            </a:extLst>
          </p:cNvPr>
          <p:cNvCxnSpPr>
            <a:cxnSpLocks/>
          </p:cNvCxnSpPr>
          <p:nvPr/>
        </p:nvCxnSpPr>
        <p:spPr>
          <a:xfrm flipH="1">
            <a:off x="5033839" y="5592388"/>
            <a:ext cx="737245" cy="0"/>
          </a:xfrm>
          <a:prstGeom prst="line">
            <a:avLst/>
          </a:prstGeom>
          <a:ln>
            <a:solidFill>
              <a:srgbClr val="2F5597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6ABAD102-E4AF-7545-9D0C-B1413FC19D7F}"/>
              </a:ext>
            </a:extLst>
          </p:cNvPr>
          <p:cNvGrpSpPr/>
          <p:nvPr/>
        </p:nvGrpSpPr>
        <p:grpSpPr>
          <a:xfrm>
            <a:off x="2223585" y="-702045"/>
            <a:ext cx="6756797" cy="6758100"/>
            <a:chOff x="4489539" y="-3218718"/>
            <a:chExt cx="9009063" cy="9009063"/>
          </a:xfrm>
        </p:grpSpPr>
        <p:pic>
          <p:nvPicPr>
            <p:cNvPr id="8" name="Рисунок 7" descr="Изображение выглядит как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68BD94-9BF1-5D44-B153-1504D31F8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539" y="-3218718"/>
              <a:ext cx="9009063" cy="9009063"/>
            </a:xfrm>
            <a:prstGeom prst="rect">
              <a:avLst/>
            </a:prstGeom>
            <a:effectLst>
              <a:outerShdw blurRad="114300" dist="12700" dir="2700000" algn="tl" rotWithShape="0">
                <a:prstClr val="black">
                  <a:alpha val="34852"/>
                </a:prstClr>
              </a:outerShdw>
            </a:effectLst>
          </p:spPr>
        </p:pic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64A1859F-2869-904B-B09F-2DB7EB2AB1D8}"/>
                </a:ext>
              </a:extLst>
            </p:cNvPr>
            <p:cNvGrpSpPr/>
            <p:nvPr/>
          </p:nvGrpSpPr>
          <p:grpSpPr>
            <a:xfrm>
              <a:off x="5655983" y="599288"/>
              <a:ext cx="7123723" cy="4189194"/>
              <a:chOff x="5655983" y="599288"/>
              <a:chExt cx="7123723" cy="4189194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FDD33D94-4602-4C48-8B6A-3C5A6604F1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9585" y="4624924"/>
                <a:ext cx="110407" cy="110407"/>
              </a:xfrm>
              <a:prstGeom prst="ellipse">
                <a:avLst/>
              </a:prstGeom>
              <a:noFill/>
              <a:ln w="12700">
                <a:solidFill>
                  <a:srgbClr val="2F5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246573D-DC79-464A-BF1C-5FFDA85BE450}"/>
                  </a:ext>
                </a:extLst>
              </p:cNvPr>
              <p:cNvSpPr txBox="1"/>
              <p:nvPr/>
            </p:nvSpPr>
            <p:spPr>
              <a:xfrm>
                <a:off x="8139584" y="4440820"/>
                <a:ext cx="788652" cy="26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75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Иркутск</a:t>
                </a:r>
                <a:endParaRPr lang="ru-RU" sz="675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0595123-D637-AD40-8F02-BB46C342D951}"/>
                  </a:ext>
                </a:extLst>
              </p:cNvPr>
              <p:cNvSpPr txBox="1"/>
              <p:nvPr/>
            </p:nvSpPr>
            <p:spPr>
              <a:xfrm>
                <a:off x="7232412" y="1081303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Усть-Илимск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330F073-E9AB-384F-BE92-AD5C9350B96D}"/>
                  </a:ext>
                </a:extLst>
              </p:cNvPr>
              <p:cNvSpPr txBox="1"/>
              <p:nvPr/>
            </p:nvSpPr>
            <p:spPr>
              <a:xfrm>
                <a:off x="5734774" y="2165977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Тайшет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4F14CF2-7AE1-C740-8E1C-4BA8FA2B1331}"/>
                  </a:ext>
                </a:extLst>
              </p:cNvPr>
              <p:cNvSpPr txBox="1"/>
              <p:nvPr/>
            </p:nvSpPr>
            <p:spPr>
              <a:xfrm>
                <a:off x="8225216" y="4002698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Мишелевка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5060C2C-0322-D646-8935-6837FFB8295D}"/>
                  </a:ext>
                </a:extLst>
              </p:cNvPr>
              <p:cNvSpPr txBox="1"/>
              <p:nvPr/>
            </p:nvSpPr>
            <p:spPr>
              <a:xfrm>
                <a:off x="8620930" y="1694724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Усть-Кут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B7A949E-10F8-E344-B975-84CA384DE41B}"/>
                  </a:ext>
                </a:extLst>
              </p:cNvPr>
              <p:cNvSpPr txBox="1"/>
              <p:nvPr/>
            </p:nvSpPr>
            <p:spPr>
              <a:xfrm>
                <a:off x="7707992" y="3655822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Бильчир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9B79003-F379-4A44-805C-7F85072EFBAD}"/>
                  </a:ext>
                </a:extLst>
              </p:cNvPr>
              <p:cNvSpPr txBox="1"/>
              <p:nvPr/>
            </p:nvSpPr>
            <p:spPr>
              <a:xfrm>
                <a:off x="6799416" y="3377542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Игнино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2FD2AA4-7DF4-1549-B206-76B9F1863889}"/>
                  </a:ext>
                </a:extLst>
              </p:cNvPr>
              <p:cNvSpPr txBox="1"/>
              <p:nvPr/>
            </p:nvSpPr>
            <p:spPr>
              <a:xfrm>
                <a:off x="5820386" y="2380506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Рождественка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09034A6-0D21-1748-9DA9-9A743B60CFDF}"/>
                  </a:ext>
                </a:extLst>
              </p:cNvPr>
              <p:cNvSpPr txBox="1"/>
              <p:nvPr/>
            </p:nvSpPr>
            <p:spPr>
              <a:xfrm>
                <a:off x="5655983" y="2851002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Нижнеудинск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30ED27A-EC10-674E-AC4A-18FE9B1BA368}"/>
                  </a:ext>
                </a:extLst>
              </p:cNvPr>
              <p:cNvSpPr txBox="1"/>
              <p:nvPr/>
            </p:nvSpPr>
            <p:spPr>
              <a:xfrm>
                <a:off x="6225667" y="3239051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Тулун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00D1F85-8F34-1949-AE0C-6379C1CE3B96}"/>
                  </a:ext>
                </a:extLst>
              </p:cNvPr>
              <p:cNvSpPr txBox="1"/>
              <p:nvPr/>
            </p:nvSpPr>
            <p:spPr>
              <a:xfrm>
                <a:off x="5997047" y="3349651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Евдокимова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95763BAB-1FD0-8F47-844D-909B45A230D8}"/>
                  </a:ext>
                </a:extLst>
              </p:cNvPr>
              <p:cNvSpPr txBox="1"/>
              <p:nvPr/>
            </p:nvSpPr>
            <p:spPr>
              <a:xfrm>
                <a:off x="7364339" y="4086564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Залари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AF409B5-E187-9E47-81CF-5EF7F89CCD1B}"/>
                  </a:ext>
                </a:extLst>
              </p:cNvPr>
              <p:cNvSpPr txBox="1"/>
              <p:nvPr/>
            </p:nvSpPr>
            <p:spPr>
              <a:xfrm>
                <a:off x="7341415" y="4366489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Забитуй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D0A105E-ADF3-DF41-9FD3-88C006892092}"/>
                  </a:ext>
                </a:extLst>
              </p:cNvPr>
              <p:cNvSpPr txBox="1"/>
              <p:nvPr/>
            </p:nvSpPr>
            <p:spPr>
              <a:xfrm>
                <a:off x="7015184" y="3922544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Покровка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4B67E641-00F2-A149-8D77-9BD3783BE44B}"/>
                  </a:ext>
                </a:extLst>
              </p:cNvPr>
              <p:cNvSpPr txBox="1"/>
              <p:nvPr/>
            </p:nvSpPr>
            <p:spPr>
              <a:xfrm>
                <a:off x="7691860" y="1812626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Коршуновский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D7AB7D65-97DA-E846-8175-CE4826022C0C}"/>
                  </a:ext>
                </a:extLst>
              </p:cNvPr>
              <p:cNvSpPr txBox="1"/>
              <p:nvPr/>
            </p:nvSpPr>
            <p:spPr>
              <a:xfrm>
                <a:off x="7568092" y="4526922"/>
                <a:ext cx="1083997" cy="26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75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Тельма</a:t>
                </a:r>
                <a:endParaRPr lang="ru-RU" sz="675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18535633-BE11-9A43-9548-9C5EEE61D4FB}"/>
                  </a:ext>
                </a:extLst>
              </p:cNvPr>
              <p:cNvSpPr txBox="1"/>
              <p:nvPr/>
            </p:nvSpPr>
            <p:spPr>
              <a:xfrm>
                <a:off x="7905751" y="4277551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Средний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A49795B8-9CDC-774D-8D65-EC1B088B283A}"/>
                  </a:ext>
                </a:extLst>
              </p:cNvPr>
              <p:cNvSpPr txBox="1"/>
              <p:nvPr/>
            </p:nvSpPr>
            <p:spPr>
              <a:xfrm>
                <a:off x="6904384" y="1905362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Турма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F050A923-959E-504D-AAB3-22D00C1B3139}"/>
                  </a:ext>
                </a:extLst>
              </p:cNvPr>
              <p:cNvSpPr txBox="1"/>
              <p:nvPr/>
            </p:nvSpPr>
            <p:spPr>
              <a:xfrm>
                <a:off x="9207156" y="970643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Киренск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660002A3-0BB3-864C-9204-FEE862FEC89F}"/>
                  </a:ext>
                </a:extLst>
              </p:cNvPr>
              <p:cNvSpPr txBox="1"/>
              <p:nvPr/>
            </p:nvSpPr>
            <p:spPr>
              <a:xfrm>
                <a:off x="7757759" y="3834583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Моисеевка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D8B2F40F-2A1B-A841-87E4-1C86C1F95D39}"/>
                  </a:ext>
                </a:extLst>
              </p:cNvPr>
              <p:cNvSpPr txBox="1"/>
              <p:nvPr/>
            </p:nvSpPr>
            <p:spPr>
              <a:xfrm>
                <a:off x="7252180" y="3638924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Куйта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F13DDD3-8486-454A-BA38-19B66663134A}"/>
                  </a:ext>
                </a:extLst>
              </p:cNvPr>
              <p:cNvSpPr txBox="1"/>
              <p:nvPr/>
            </p:nvSpPr>
            <p:spPr>
              <a:xfrm>
                <a:off x="8353990" y="3643803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Нижняя </a:t>
                </a:r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Идыга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FCDC1B1F-0EAD-9448-9B86-728F2810CE86}"/>
                  </a:ext>
                </a:extLst>
              </p:cNvPr>
              <p:cNvSpPr txBox="1"/>
              <p:nvPr/>
            </p:nvSpPr>
            <p:spPr>
              <a:xfrm>
                <a:off x="11695709" y="599288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Артемовский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49BF967C-CC83-9B42-85AA-880BD227F6CF}"/>
                  </a:ext>
                </a:extLst>
              </p:cNvPr>
              <p:cNvSpPr txBox="1"/>
              <p:nvPr/>
            </p:nvSpPr>
            <p:spPr>
              <a:xfrm>
                <a:off x="11322725" y="827381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Балахнинский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18465F7F-A64A-714B-8688-8ABF7A0F9DFA}"/>
                  </a:ext>
                </a:extLst>
              </p:cNvPr>
              <p:cNvSpPr txBox="1"/>
              <p:nvPr/>
            </p:nvSpPr>
            <p:spPr>
              <a:xfrm>
                <a:off x="6609063" y="3168404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Перфилово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B8893081-4E52-684F-809C-1D7A485761C6}"/>
                  </a:ext>
                </a:extLst>
              </p:cNvPr>
              <p:cNvSpPr txBox="1"/>
              <p:nvPr/>
            </p:nvSpPr>
            <p:spPr>
              <a:xfrm>
                <a:off x="6276772" y="2715138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Заречье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0DD2B753-7B6E-494F-BAFD-9A3617661A8D}"/>
              </a:ext>
            </a:extLst>
          </p:cNvPr>
          <p:cNvGrpSpPr/>
          <p:nvPr/>
        </p:nvGrpSpPr>
        <p:grpSpPr>
          <a:xfrm>
            <a:off x="6079582" y="3586384"/>
            <a:ext cx="3104432" cy="1648480"/>
            <a:chOff x="7709557" y="3937596"/>
            <a:chExt cx="4139243" cy="2197549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B3AB0F39-9861-9541-B297-DB588E1F0C13}"/>
                </a:ext>
              </a:extLst>
            </p:cNvPr>
            <p:cNvSpPr/>
            <p:nvPr/>
          </p:nvSpPr>
          <p:spPr>
            <a:xfrm>
              <a:off x="7709557" y="3939145"/>
              <a:ext cx="4139243" cy="21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xmlns="" id="{4DD114DF-3353-264A-A8D4-4C05F27FB80A}"/>
                </a:ext>
              </a:extLst>
            </p:cNvPr>
            <p:cNvGrpSpPr/>
            <p:nvPr/>
          </p:nvGrpSpPr>
          <p:grpSpPr>
            <a:xfrm>
              <a:off x="7717798" y="3937596"/>
              <a:ext cx="4122247" cy="2191744"/>
              <a:chOff x="3919179" y="4121890"/>
              <a:chExt cx="4122247" cy="2191744"/>
            </a:xfrm>
          </p:grpSpPr>
          <p:grpSp>
            <p:nvGrpSpPr>
              <p:cNvPr id="50" name="Группа 49">
                <a:extLst>
                  <a:ext uri="{FF2B5EF4-FFF2-40B4-BE49-F238E27FC236}">
                    <a16:creationId xmlns:a16="http://schemas.microsoft.com/office/drawing/2014/main" xmlns="" id="{F03CF66A-5706-9241-A7FB-547120376A75}"/>
                  </a:ext>
                </a:extLst>
              </p:cNvPr>
              <p:cNvGrpSpPr/>
              <p:nvPr/>
            </p:nvGrpSpPr>
            <p:grpSpPr>
              <a:xfrm>
                <a:off x="3919179" y="4121890"/>
                <a:ext cx="4122247" cy="2191744"/>
                <a:chOff x="5627131" y="4950945"/>
                <a:chExt cx="2550145" cy="1355879"/>
              </a:xfrm>
            </p:grpSpPr>
            <p:pic>
              <p:nvPicPr>
                <p:cNvPr id="51" name="Рисунок 50" descr="Изображение выглядит как карт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xmlns="" id="{E18C52D4-538D-9A41-A235-77383D334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526" t="85356" r="51571" b="6719"/>
                <a:stretch/>
              </p:blipFill>
              <p:spPr>
                <a:xfrm>
                  <a:off x="5627131" y="4950945"/>
                  <a:ext cx="2550145" cy="1355879"/>
                </a:xfrm>
                <a:prstGeom prst="rect">
                  <a:avLst/>
                </a:prstGeom>
                <a:ln w="3175">
                  <a:solidFill>
                    <a:srgbClr val="2F5597"/>
                  </a:solidFill>
                </a:ln>
              </p:spPr>
            </p:pic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701665D0-817D-2B4F-9B3C-1F8D986F56C2}"/>
                    </a:ext>
                  </a:extLst>
                </p:cNvPr>
                <p:cNvSpPr txBox="1"/>
                <p:nvPr/>
              </p:nvSpPr>
              <p:spPr>
                <a:xfrm>
                  <a:off x="6828602" y="5389141"/>
                  <a:ext cx="646998" cy="2284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Иркутск</a:t>
                  </a:r>
                  <a:endParaRPr lang="ru-RU" sz="12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B5F814E0-FCE2-2D47-B06E-BA957F44290F}"/>
                    </a:ext>
                  </a:extLst>
                </p:cNvPr>
                <p:cNvSpPr txBox="1"/>
                <p:nvPr/>
              </p:nvSpPr>
              <p:spPr>
                <a:xfrm>
                  <a:off x="5744161" y="6045865"/>
                  <a:ext cx="1134828" cy="2284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 err="1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Слюдянка</a:t>
                  </a:r>
                  <a:endParaRPr lang="ru-RU" sz="12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530B853C-0D50-C74A-B12B-7E2CD5C08C25}"/>
                    </a:ext>
                  </a:extLst>
                </p:cNvPr>
                <p:cNvSpPr txBox="1"/>
                <p:nvPr/>
              </p:nvSpPr>
              <p:spPr>
                <a:xfrm>
                  <a:off x="6429144" y="5719765"/>
                  <a:ext cx="420757" cy="1761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788" dirty="0" err="1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Олха</a:t>
                  </a:r>
                  <a:endParaRPr lang="ru-RU" sz="788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F4080B59-5D64-F448-847A-3D2A265ADE9A}"/>
                    </a:ext>
                  </a:extLst>
                </p:cNvPr>
                <p:cNvSpPr txBox="1"/>
                <p:nvPr/>
              </p:nvSpPr>
              <p:spPr>
                <a:xfrm>
                  <a:off x="5833322" y="5349324"/>
                  <a:ext cx="1006740" cy="1761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788" dirty="0" err="1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Введенщина</a:t>
                  </a:r>
                  <a:endParaRPr lang="ru-RU" sz="788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2615132F-5710-2D4C-841A-A5E21EA872E0}"/>
                    </a:ext>
                  </a:extLst>
                </p:cNvPr>
                <p:cNvSpPr txBox="1"/>
                <p:nvPr/>
              </p:nvSpPr>
              <p:spPr>
                <a:xfrm>
                  <a:off x="7092914" y="5155755"/>
                  <a:ext cx="864509" cy="3807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Иркутский </a:t>
                  </a:r>
                  <a:b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район</a:t>
                  </a:r>
                  <a:endParaRPr lang="ru-RU" sz="12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60" name="Прямоугольник 9">
                <a:extLst>
                  <a:ext uri="{FF2B5EF4-FFF2-40B4-BE49-F238E27FC236}">
                    <a16:creationId xmlns:a16="http://schemas.microsoft.com/office/drawing/2014/main" xmlns="" id="{FCD44B23-33B0-1B41-9F0E-A1B008AF7A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9326" y="4730840"/>
                <a:ext cx="183048" cy="180000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rgbClr val="BE510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4FEED1CF-0F1E-D04D-9168-30C02304097E}"/>
                  </a:ext>
                </a:extLst>
              </p:cNvPr>
              <p:cNvSpPr txBox="1"/>
              <p:nvPr/>
            </p:nvSpPr>
            <p:spPr>
              <a:xfrm>
                <a:off x="5515615" y="5112375"/>
                <a:ext cx="1140279" cy="369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Шелехов</a:t>
                </a:r>
                <a:endParaRPr lang="ru-RU" sz="12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86" name="Прямоугольник 9">
            <a:extLst>
              <a:ext uri="{FF2B5EF4-FFF2-40B4-BE49-F238E27FC236}">
                <a16:creationId xmlns:a16="http://schemas.microsoft.com/office/drawing/2014/main" xmlns="" id="{C383CD48-20BD-4C49-B5AD-08349FEDE93D}"/>
              </a:ext>
            </a:extLst>
          </p:cNvPr>
          <p:cNvSpPr>
            <a:spLocks noChangeAspect="1"/>
          </p:cNvSpPr>
          <p:nvPr/>
        </p:nvSpPr>
        <p:spPr>
          <a:xfrm>
            <a:off x="4499458" y="2677006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7" name="Прямоугольник 9">
            <a:extLst>
              <a:ext uri="{FF2B5EF4-FFF2-40B4-BE49-F238E27FC236}">
                <a16:creationId xmlns:a16="http://schemas.microsoft.com/office/drawing/2014/main" xmlns="" id="{37A64B1B-7763-034B-ABE1-D359B0B5672B}"/>
              </a:ext>
            </a:extLst>
          </p:cNvPr>
          <p:cNvSpPr>
            <a:spLocks noChangeAspect="1"/>
          </p:cNvSpPr>
          <p:nvPr/>
        </p:nvSpPr>
        <p:spPr>
          <a:xfrm>
            <a:off x="4339040" y="270811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" name="Прямоугольник 9">
            <a:extLst>
              <a:ext uri="{FF2B5EF4-FFF2-40B4-BE49-F238E27FC236}">
                <a16:creationId xmlns:a16="http://schemas.microsoft.com/office/drawing/2014/main" xmlns="" id="{F33BB2FC-5884-7F41-8ACB-0B00DD9C4FD7}"/>
              </a:ext>
            </a:extLst>
          </p:cNvPr>
          <p:cNvSpPr>
            <a:spLocks noChangeAspect="1"/>
          </p:cNvSpPr>
          <p:nvPr/>
        </p:nvSpPr>
        <p:spPr>
          <a:xfrm>
            <a:off x="6849983" y="4868977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" name="Прямоугольник 9">
            <a:extLst>
              <a:ext uri="{FF2B5EF4-FFF2-40B4-BE49-F238E27FC236}">
                <a16:creationId xmlns:a16="http://schemas.microsoft.com/office/drawing/2014/main" xmlns="" id="{054D1E2A-4819-1B43-94FA-ACA9EE2BA754}"/>
              </a:ext>
            </a:extLst>
          </p:cNvPr>
          <p:cNvSpPr>
            <a:spLocks noChangeAspect="1"/>
          </p:cNvSpPr>
          <p:nvPr/>
        </p:nvSpPr>
        <p:spPr>
          <a:xfrm>
            <a:off x="7046729" y="4929211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" name="Прямоугольник 9">
            <a:extLst>
              <a:ext uri="{FF2B5EF4-FFF2-40B4-BE49-F238E27FC236}">
                <a16:creationId xmlns:a16="http://schemas.microsoft.com/office/drawing/2014/main" xmlns="" id="{F77EDBE4-A077-E345-8E3D-79A7F773F26A}"/>
              </a:ext>
            </a:extLst>
          </p:cNvPr>
          <p:cNvSpPr>
            <a:spLocks noChangeAspect="1"/>
          </p:cNvSpPr>
          <p:nvPr/>
        </p:nvSpPr>
        <p:spPr>
          <a:xfrm>
            <a:off x="3444570" y="3243905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5422809" y="4618895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" name="Прямоугольник 9">
            <a:extLst>
              <a:ext uri="{FF2B5EF4-FFF2-40B4-BE49-F238E27FC236}">
                <a16:creationId xmlns:a16="http://schemas.microsoft.com/office/drawing/2014/main" xmlns="" id="{B758A104-DCEE-2A42-8D23-F5AA2E7DD05A}"/>
              </a:ext>
            </a:extLst>
          </p:cNvPr>
          <p:cNvSpPr>
            <a:spLocks noChangeAspect="1"/>
          </p:cNvSpPr>
          <p:nvPr/>
        </p:nvSpPr>
        <p:spPr>
          <a:xfrm>
            <a:off x="5574952" y="3129919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" name="Прямоугольник 9">
            <a:extLst>
              <a:ext uri="{FF2B5EF4-FFF2-40B4-BE49-F238E27FC236}">
                <a16:creationId xmlns:a16="http://schemas.microsoft.com/office/drawing/2014/main" xmlns="" id="{0DD04FFA-CE33-DF4F-96D3-68B951238653}"/>
              </a:ext>
            </a:extLst>
          </p:cNvPr>
          <p:cNvSpPr>
            <a:spLocks noChangeAspect="1"/>
          </p:cNvSpPr>
          <p:nvPr/>
        </p:nvSpPr>
        <p:spPr>
          <a:xfrm>
            <a:off x="4896553" y="435196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" name="Прямоугольник 9">
            <a:extLst>
              <a:ext uri="{FF2B5EF4-FFF2-40B4-BE49-F238E27FC236}">
                <a16:creationId xmlns:a16="http://schemas.microsoft.com/office/drawing/2014/main" xmlns="" id="{3073FC50-0EDF-AF40-AF65-36FB7289F645}"/>
              </a:ext>
            </a:extLst>
          </p:cNvPr>
          <p:cNvSpPr>
            <a:spLocks noChangeAspect="1"/>
          </p:cNvSpPr>
          <p:nvPr/>
        </p:nvSpPr>
        <p:spPr>
          <a:xfrm>
            <a:off x="4352232" y="4271362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" name="Прямоугольник 9">
            <a:extLst>
              <a:ext uri="{FF2B5EF4-FFF2-40B4-BE49-F238E27FC236}">
                <a16:creationId xmlns:a16="http://schemas.microsoft.com/office/drawing/2014/main" xmlns="" id="{E060F054-D0A7-174B-809F-DE93E21AEF9B}"/>
              </a:ext>
            </a:extLst>
          </p:cNvPr>
          <p:cNvSpPr>
            <a:spLocks noChangeAspect="1"/>
          </p:cNvSpPr>
          <p:nvPr/>
        </p:nvSpPr>
        <p:spPr>
          <a:xfrm>
            <a:off x="3791408" y="3421000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AC72AE67-51DF-7946-A720-DF8C0407627C}"/>
              </a:ext>
            </a:extLst>
          </p:cNvPr>
          <p:cNvSpPr>
            <a:spLocks noChangeAspect="1"/>
          </p:cNvSpPr>
          <p:nvPr/>
        </p:nvSpPr>
        <p:spPr>
          <a:xfrm>
            <a:off x="7790650" y="4048960"/>
            <a:ext cx="135000" cy="135026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8647203" y="4234475"/>
            <a:ext cx="135000" cy="135026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1" name="Прямоугольник 9">
            <a:extLst>
              <a:ext uri="{FF2B5EF4-FFF2-40B4-BE49-F238E27FC236}">
                <a16:creationId xmlns:a16="http://schemas.microsoft.com/office/drawing/2014/main" xmlns="" id="{203C09CF-5C2D-C446-9EBF-BBF233B9E280}"/>
              </a:ext>
            </a:extLst>
          </p:cNvPr>
          <p:cNvSpPr>
            <a:spLocks noChangeAspect="1"/>
          </p:cNvSpPr>
          <p:nvPr/>
        </p:nvSpPr>
        <p:spPr>
          <a:xfrm>
            <a:off x="7955615" y="4048357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3" name="Прямоугольник 9">
            <a:extLst>
              <a:ext uri="{FF2B5EF4-FFF2-40B4-BE49-F238E27FC236}">
                <a16:creationId xmlns:a16="http://schemas.microsoft.com/office/drawing/2014/main" xmlns="" id="{B7A18411-B01F-CD43-8E52-D93CD15C08D7}"/>
              </a:ext>
            </a:extLst>
          </p:cNvPr>
          <p:cNvSpPr>
            <a:spLocks noChangeAspect="1"/>
          </p:cNvSpPr>
          <p:nvPr/>
        </p:nvSpPr>
        <p:spPr>
          <a:xfrm>
            <a:off x="3232931" y="3758744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5" name="Прямоугольник 9">
            <a:extLst>
              <a:ext uri="{FF2B5EF4-FFF2-40B4-BE49-F238E27FC236}">
                <a16:creationId xmlns:a16="http://schemas.microsoft.com/office/drawing/2014/main" xmlns="" id="{6CF714CC-1970-4942-98C9-1F713EE4D015}"/>
              </a:ext>
            </a:extLst>
          </p:cNvPr>
          <p:cNvSpPr>
            <a:spLocks noChangeAspect="1"/>
          </p:cNvSpPr>
          <p:nvPr/>
        </p:nvSpPr>
        <p:spPr>
          <a:xfrm>
            <a:off x="3492262" y="4374345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7" name="Прямоугольник 9">
            <a:extLst>
              <a:ext uri="{FF2B5EF4-FFF2-40B4-BE49-F238E27FC236}">
                <a16:creationId xmlns:a16="http://schemas.microsoft.com/office/drawing/2014/main" xmlns="" id="{B989112C-94B3-BD4D-9259-ECEF5E017FAA}"/>
              </a:ext>
            </a:extLst>
          </p:cNvPr>
          <p:cNvSpPr>
            <a:spLocks noChangeAspect="1"/>
          </p:cNvSpPr>
          <p:nvPr/>
        </p:nvSpPr>
        <p:spPr>
          <a:xfrm>
            <a:off x="3424081" y="4071179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2592056D-980A-D947-B03B-B1EE787831F3}"/>
              </a:ext>
            </a:extLst>
          </p:cNvPr>
          <p:cNvSpPr>
            <a:spLocks noChangeAspect="1"/>
          </p:cNvSpPr>
          <p:nvPr/>
        </p:nvSpPr>
        <p:spPr>
          <a:xfrm>
            <a:off x="8342186" y="376119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xmlns="" id="{9CEF38D3-9798-244E-899E-C88291D34C2E}"/>
              </a:ext>
            </a:extLst>
          </p:cNvPr>
          <p:cNvSpPr>
            <a:spLocks noChangeAspect="1"/>
          </p:cNvSpPr>
          <p:nvPr/>
        </p:nvSpPr>
        <p:spPr>
          <a:xfrm>
            <a:off x="8494894" y="376119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7D536B78-5D82-4046-B4B4-4F685465A42C}"/>
              </a:ext>
            </a:extLst>
          </p:cNvPr>
          <p:cNvSpPr>
            <a:spLocks noChangeAspect="1"/>
          </p:cNvSpPr>
          <p:nvPr/>
        </p:nvSpPr>
        <p:spPr>
          <a:xfrm>
            <a:off x="8642642" y="376119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10518E4E-47CC-4C4D-94F8-878430A061D2}"/>
              </a:ext>
            </a:extLst>
          </p:cNvPr>
          <p:cNvSpPr>
            <a:spLocks noChangeAspect="1"/>
          </p:cNvSpPr>
          <p:nvPr/>
        </p:nvSpPr>
        <p:spPr>
          <a:xfrm>
            <a:off x="4769196" y="3216140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781B7D51-6E98-8A43-8452-2E61FB018677}"/>
              </a:ext>
            </a:extLst>
          </p:cNvPr>
          <p:cNvSpPr>
            <a:spLocks noChangeAspect="1"/>
          </p:cNvSpPr>
          <p:nvPr/>
        </p:nvSpPr>
        <p:spPr>
          <a:xfrm>
            <a:off x="4681137" y="5240573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729906BF-27E6-C04B-B847-58849FA8BC9A}"/>
              </a:ext>
            </a:extLst>
          </p:cNvPr>
          <p:cNvSpPr>
            <a:spLocks noChangeAspect="1"/>
          </p:cNvSpPr>
          <p:nvPr/>
        </p:nvSpPr>
        <p:spPr>
          <a:xfrm>
            <a:off x="5250728" y="4971113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33323A50-7DDB-9B49-8658-9794CE6B95C8}"/>
              </a:ext>
            </a:extLst>
          </p:cNvPr>
          <p:cNvSpPr>
            <a:spLocks noChangeAspect="1"/>
          </p:cNvSpPr>
          <p:nvPr/>
        </p:nvSpPr>
        <p:spPr>
          <a:xfrm>
            <a:off x="4270436" y="3298235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873BA9AB-FEB3-8442-8D0B-C358AA85BD99}"/>
              </a:ext>
            </a:extLst>
          </p:cNvPr>
          <p:cNvSpPr>
            <a:spLocks noChangeAspect="1"/>
          </p:cNvSpPr>
          <p:nvPr/>
        </p:nvSpPr>
        <p:spPr>
          <a:xfrm>
            <a:off x="4116308" y="3872947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DB57DBD0-87F3-9C42-B318-031E6DCD8CEC}"/>
              </a:ext>
            </a:extLst>
          </p:cNvPr>
          <p:cNvSpPr>
            <a:spLocks noChangeAspect="1"/>
          </p:cNvSpPr>
          <p:nvPr/>
        </p:nvSpPr>
        <p:spPr>
          <a:xfrm>
            <a:off x="3886373" y="3678471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8F8A92DF-E5F0-CC42-BDCE-89EF42551451}"/>
              </a:ext>
            </a:extLst>
          </p:cNvPr>
          <p:cNvSpPr>
            <a:spLocks noChangeAspect="1"/>
          </p:cNvSpPr>
          <p:nvPr/>
        </p:nvSpPr>
        <p:spPr>
          <a:xfrm>
            <a:off x="4389089" y="4064431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E7AA2A9B-8F44-2845-98B6-273F75F69199}"/>
              </a:ext>
            </a:extLst>
          </p:cNvPr>
          <p:cNvSpPr>
            <a:spLocks noChangeAspect="1"/>
          </p:cNvSpPr>
          <p:nvPr/>
        </p:nvSpPr>
        <p:spPr>
          <a:xfrm>
            <a:off x="7547870" y="2241280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xmlns="" id="{FCF88888-9930-884A-9D02-7A233ABC4C75}"/>
              </a:ext>
            </a:extLst>
          </p:cNvPr>
          <p:cNvSpPr>
            <a:spLocks noChangeAspect="1"/>
          </p:cNvSpPr>
          <p:nvPr/>
        </p:nvSpPr>
        <p:spPr>
          <a:xfrm>
            <a:off x="7870829" y="2074603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1E078DDF-7E9E-AF43-AE45-615FEB840F4C}"/>
              </a:ext>
            </a:extLst>
          </p:cNvPr>
          <p:cNvSpPr>
            <a:spLocks noChangeAspect="1"/>
          </p:cNvSpPr>
          <p:nvPr/>
        </p:nvSpPr>
        <p:spPr>
          <a:xfrm>
            <a:off x="5708873" y="4355479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C3E87D4A-FA98-D54B-9B43-B16AE3C4695E}"/>
              </a:ext>
            </a:extLst>
          </p:cNvPr>
          <p:cNvSpPr>
            <a:spLocks noChangeAspect="1"/>
          </p:cNvSpPr>
          <p:nvPr/>
        </p:nvSpPr>
        <p:spPr>
          <a:xfrm>
            <a:off x="4569749" y="4370707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C6CFE868-7BA9-F140-9A28-C0015A879E64}"/>
              </a:ext>
            </a:extLst>
          </p:cNvPr>
          <p:cNvSpPr>
            <a:spLocks noChangeAspect="1"/>
          </p:cNvSpPr>
          <p:nvPr/>
        </p:nvSpPr>
        <p:spPr>
          <a:xfrm>
            <a:off x="4587433" y="4559929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DDF2EB52-433B-EB4C-842C-7852326E465D}"/>
              </a:ext>
            </a:extLst>
          </p:cNvPr>
          <p:cNvSpPr>
            <a:spLocks noChangeAspect="1"/>
          </p:cNvSpPr>
          <p:nvPr/>
        </p:nvSpPr>
        <p:spPr>
          <a:xfrm>
            <a:off x="5241111" y="4584607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4717C784-0B61-0149-82AF-7F6E1B62D31D}"/>
              </a:ext>
            </a:extLst>
          </p:cNvPr>
          <p:cNvSpPr>
            <a:spLocks noChangeAspect="1"/>
          </p:cNvSpPr>
          <p:nvPr/>
        </p:nvSpPr>
        <p:spPr>
          <a:xfrm>
            <a:off x="4660349" y="491608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xmlns="" id="{B7EEA576-02F6-8341-9859-F077CB68157E}"/>
              </a:ext>
            </a:extLst>
          </p:cNvPr>
          <p:cNvSpPr>
            <a:spLocks noChangeAspect="1"/>
          </p:cNvSpPr>
          <p:nvPr/>
        </p:nvSpPr>
        <p:spPr>
          <a:xfrm>
            <a:off x="6211901" y="2469655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95789DA9-C1B3-964E-B400-4C0FD843730F}"/>
              </a:ext>
            </a:extLst>
          </p:cNvPr>
          <p:cNvSpPr>
            <a:spLocks noChangeAspect="1"/>
          </p:cNvSpPr>
          <p:nvPr/>
        </p:nvSpPr>
        <p:spPr>
          <a:xfrm>
            <a:off x="5503305" y="4860498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A1B5B0A7-3EE7-064C-9ADD-61D30BEFA152}"/>
              </a:ext>
            </a:extLst>
          </p:cNvPr>
          <p:cNvSpPr>
            <a:spLocks noChangeAspect="1"/>
          </p:cNvSpPr>
          <p:nvPr/>
        </p:nvSpPr>
        <p:spPr>
          <a:xfrm>
            <a:off x="7850328" y="4529380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9" name="Прямоугольник 9">
            <a:extLst>
              <a:ext uri="{FF2B5EF4-FFF2-40B4-BE49-F238E27FC236}">
                <a16:creationId xmlns:a16="http://schemas.microsoft.com/office/drawing/2014/main" xmlns="" id="{97EA7552-8EAE-A545-985D-FA857F2259C4}"/>
              </a:ext>
            </a:extLst>
          </p:cNvPr>
          <p:cNvSpPr>
            <a:spLocks noChangeAspect="1"/>
          </p:cNvSpPr>
          <p:nvPr/>
        </p:nvSpPr>
        <p:spPr>
          <a:xfrm>
            <a:off x="3394733" y="375641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4" name="Прямоугольник 9">
            <a:extLst>
              <a:ext uri="{FF2B5EF4-FFF2-40B4-BE49-F238E27FC236}">
                <a16:creationId xmlns:a16="http://schemas.microsoft.com/office/drawing/2014/main" xmlns="" id="{A0EC635D-0592-0845-93FC-3F0444B317EF}"/>
              </a:ext>
            </a:extLst>
          </p:cNvPr>
          <p:cNvSpPr>
            <a:spLocks noChangeAspect="1"/>
          </p:cNvSpPr>
          <p:nvPr/>
        </p:nvSpPr>
        <p:spPr>
          <a:xfrm>
            <a:off x="4299292" y="4777611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6" name="Прямоугольник 9">
            <a:extLst>
              <a:ext uri="{FF2B5EF4-FFF2-40B4-BE49-F238E27FC236}">
                <a16:creationId xmlns:a16="http://schemas.microsoft.com/office/drawing/2014/main" xmlns="" id="{D6EC0722-DDE6-EA49-84E6-20C15CA86944}"/>
              </a:ext>
            </a:extLst>
          </p:cNvPr>
          <p:cNvSpPr>
            <a:spLocks noChangeAspect="1"/>
          </p:cNvSpPr>
          <p:nvPr/>
        </p:nvSpPr>
        <p:spPr>
          <a:xfrm>
            <a:off x="4422850" y="512017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8" name="Прямоугольник 9">
            <a:extLst>
              <a:ext uri="{FF2B5EF4-FFF2-40B4-BE49-F238E27FC236}">
                <a16:creationId xmlns:a16="http://schemas.microsoft.com/office/drawing/2014/main" xmlns="" id="{E1943F25-14C7-FC4F-A083-665D98D9D871}"/>
              </a:ext>
            </a:extLst>
          </p:cNvPr>
          <p:cNvSpPr>
            <a:spLocks noChangeAspect="1"/>
          </p:cNvSpPr>
          <p:nvPr/>
        </p:nvSpPr>
        <p:spPr>
          <a:xfrm>
            <a:off x="4073574" y="4564504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0" name="Прямоугольник 9">
            <a:extLst>
              <a:ext uri="{FF2B5EF4-FFF2-40B4-BE49-F238E27FC236}">
                <a16:creationId xmlns:a16="http://schemas.microsoft.com/office/drawing/2014/main" xmlns="" id="{28037C6F-5894-3B4A-AB60-D950D2BABA74}"/>
              </a:ext>
            </a:extLst>
          </p:cNvPr>
          <p:cNvSpPr>
            <a:spLocks noChangeAspect="1"/>
          </p:cNvSpPr>
          <p:nvPr/>
        </p:nvSpPr>
        <p:spPr>
          <a:xfrm>
            <a:off x="7384326" y="4642582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2" name="Прямоугольник 9">
            <a:extLst>
              <a:ext uri="{FF2B5EF4-FFF2-40B4-BE49-F238E27FC236}">
                <a16:creationId xmlns:a16="http://schemas.microsoft.com/office/drawing/2014/main" xmlns="" id="{A6CB148F-3F48-8345-A38A-BC7117A20B11}"/>
              </a:ext>
            </a:extLst>
          </p:cNvPr>
          <p:cNvSpPr>
            <a:spLocks noChangeAspect="1"/>
          </p:cNvSpPr>
          <p:nvPr/>
        </p:nvSpPr>
        <p:spPr>
          <a:xfrm>
            <a:off x="7031892" y="4225821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4" name="Прямоугольник 9">
            <a:extLst>
              <a:ext uri="{FF2B5EF4-FFF2-40B4-BE49-F238E27FC236}">
                <a16:creationId xmlns:a16="http://schemas.microsoft.com/office/drawing/2014/main" xmlns="" id="{1F5A011A-958A-CF49-90DA-1CA26BD4E0BD}"/>
              </a:ext>
            </a:extLst>
          </p:cNvPr>
          <p:cNvSpPr>
            <a:spLocks noChangeAspect="1"/>
          </p:cNvSpPr>
          <p:nvPr/>
        </p:nvSpPr>
        <p:spPr>
          <a:xfrm>
            <a:off x="8469488" y="4231678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xmlns="" id="{CE957386-760D-6341-8CF3-510ED5F74462}"/>
              </a:ext>
            </a:extLst>
          </p:cNvPr>
          <p:cNvCxnSpPr>
            <a:cxnSpLocks/>
          </p:cNvCxnSpPr>
          <p:nvPr/>
        </p:nvCxnSpPr>
        <p:spPr>
          <a:xfrm flipV="1">
            <a:off x="5780353" y="5230507"/>
            <a:ext cx="305408" cy="359498"/>
          </a:xfrm>
          <a:prstGeom prst="line">
            <a:avLst/>
          </a:prstGeom>
          <a:ln>
            <a:solidFill>
              <a:srgbClr val="2F5597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AD1A18E-7880-EC41-A058-393237FB7CDB}"/>
              </a:ext>
            </a:extLst>
          </p:cNvPr>
          <p:cNvGrpSpPr/>
          <p:nvPr/>
        </p:nvGrpSpPr>
        <p:grpSpPr>
          <a:xfrm>
            <a:off x="237712" y="1196752"/>
            <a:ext cx="4301462" cy="992804"/>
            <a:chOff x="316949" y="452667"/>
            <a:chExt cx="5735282" cy="132374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30BD7E8-768A-3C4D-B511-156D874D138D}"/>
                </a:ext>
              </a:extLst>
            </p:cNvPr>
            <p:cNvGrpSpPr/>
            <p:nvPr/>
          </p:nvGrpSpPr>
          <p:grpSpPr>
            <a:xfrm>
              <a:off x="316949" y="452667"/>
              <a:ext cx="5210899" cy="1323741"/>
              <a:chOff x="2987820" y="1034378"/>
              <a:chExt cx="5210899" cy="132374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B3494FA-C5F1-DE43-ABF3-F025389358F9}"/>
                  </a:ext>
                </a:extLst>
              </p:cNvPr>
              <p:cNvSpPr txBox="1"/>
              <p:nvPr/>
            </p:nvSpPr>
            <p:spPr>
              <a:xfrm>
                <a:off x="2987820" y="1634160"/>
                <a:ext cx="1603374" cy="723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ts val="2500"/>
                  </a:lnSpc>
                  <a:defRPr sz="2800">
                    <a:solidFill>
                      <a:srgbClr val="BE5107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ru-RU" sz="7200" b="1" dirty="0">
                    <a:solidFill>
                      <a:srgbClr val="2E2183"/>
                    </a:solidFill>
                  </a:rPr>
                  <a:t>69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FDF2D4B1-77C8-BE48-8362-8E9D056617A1}"/>
                  </a:ext>
                </a:extLst>
              </p:cNvPr>
              <p:cNvSpPr/>
              <p:nvPr/>
            </p:nvSpPr>
            <p:spPr>
              <a:xfrm>
                <a:off x="4437399" y="1034378"/>
                <a:ext cx="3761320" cy="772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75"/>
                  </a:lnSpc>
                </a:pPr>
                <a:r>
                  <a:rPr lang="ru-RU" sz="1500" b="1" dirty="0">
                    <a:solidFill>
                      <a:srgbClr val="002060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объектов запланировано </a:t>
                </a:r>
                <a:br>
                  <a:rPr lang="ru-RU" sz="1500" b="1" dirty="0">
                    <a:solidFill>
                      <a:srgbClr val="002060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</a:br>
                <a:r>
                  <a:rPr lang="ru-RU" sz="1500" b="1" dirty="0">
                    <a:solidFill>
                      <a:srgbClr val="002060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к строительству</a:t>
                </a:r>
              </a:p>
            </p:txBody>
          </p:sp>
        </p:grp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xmlns="" id="{935E8857-54F1-9E48-B3D9-946DCF3EB9B9}"/>
                </a:ext>
              </a:extLst>
            </p:cNvPr>
            <p:cNvSpPr/>
            <p:nvPr/>
          </p:nvSpPr>
          <p:spPr>
            <a:xfrm>
              <a:off x="1735418" y="1228968"/>
              <a:ext cx="4316813" cy="44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75"/>
                </a:lnSpc>
              </a:pPr>
              <a:r>
                <a:rPr lang="ru-RU" sz="1350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в </a:t>
              </a:r>
              <a:r>
                <a:rPr lang="ru-RU" sz="1350" dirty="0" err="1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т.ч</a:t>
              </a:r>
              <a:r>
                <a:rPr lang="ru-RU" sz="1350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. </a:t>
              </a:r>
              <a:r>
                <a:rPr lang="ru-RU" sz="2700" b="1" dirty="0">
                  <a:solidFill>
                    <a:srgbClr val="2E218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58</a:t>
              </a:r>
              <a:r>
                <a:rPr lang="ru-RU" sz="1350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 - </a:t>
              </a:r>
              <a:r>
                <a:rPr lang="ru-RU" sz="1350" b="1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с вводом в 2022 году</a:t>
              </a:r>
            </a:p>
          </p:txBody>
        </p:sp>
      </p:grpSp>
      <p:sp>
        <p:nvSpPr>
          <p:cNvPr id="178" name="Овал 177">
            <a:extLst>
              <a:ext uri="{FF2B5EF4-FFF2-40B4-BE49-F238E27FC236}">
                <a16:creationId xmlns:a16="http://schemas.microsoft.com/office/drawing/2014/main" xmlns="" id="{EFE11F16-A951-BF4A-A2F4-48C35A5FF646}"/>
              </a:ext>
            </a:extLst>
          </p:cNvPr>
          <p:cNvSpPr>
            <a:spLocks noChangeAspect="1"/>
          </p:cNvSpPr>
          <p:nvPr/>
        </p:nvSpPr>
        <p:spPr>
          <a:xfrm>
            <a:off x="7866591" y="3911661"/>
            <a:ext cx="135000" cy="135000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1" name="Прямоугольник 9">
            <a:extLst>
              <a:ext uri="{FF2B5EF4-FFF2-40B4-BE49-F238E27FC236}">
                <a16:creationId xmlns:a16="http://schemas.microsoft.com/office/drawing/2014/main" xmlns="" id="{4AC33A3E-974E-0444-B04A-A7173FAE6044}"/>
              </a:ext>
            </a:extLst>
          </p:cNvPr>
          <p:cNvSpPr>
            <a:spLocks noChangeAspect="1"/>
          </p:cNvSpPr>
          <p:nvPr/>
        </p:nvSpPr>
        <p:spPr>
          <a:xfrm>
            <a:off x="7667779" y="390681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4" name="Прямоугольник 9">
            <a:extLst>
              <a:ext uri="{FF2B5EF4-FFF2-40B4-BE49-F238E27FC236}">
                <a16:creationId xmlns:a16="http://schemas.microsoft.com/office/drawing/2014/main" xmlns="" id="{63E827E8-CD58-CA48-94DD-45F3795DAB04}"/>
              </a:ext>
            </a:extLst>
          </p:cNvPr>
          <p:cNvSpPr>
            <a:spLocks noChangeAspect="1"/>
          </p:cNvSpPr>
          <p:nvPr/>
        </p:nvSpPr>
        <p:spPr>
          <a:xfrm>
            <a:off x="7495791" y="3897666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7" name="Прямоугольник 9">
            <a:extLst>
              <a:ext uri="{FF2B5EF4-FFF2-40B4-BE49-F238E27FC236}">
                <a16:creationId xmlns:a16="http://schemas.microsoft.com/office/drawing/2014/main" xmlns="" id="{1701A7B1-5A48-0746-86A0-53348F112E8B}"/>
              </a:ext>
            </a:extLst>
          </p:cNvPr>
          <p:cNvSpPr>
            <a:spLocks noChangeAspect="1"/>
          </p:cNvSpPr>
          <p:nvPr/>
        </p:nvSpPr>
        <p:spPr>
          <a:xfrm>
            <a:off x="3087458" y="335926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9" name="Прямоугольник 9">
            <a:extLst>
              <a:ext uri="{FF2B5EF4-FFF2-40B4-BE49-F238E27FC236}">
                <a16:creationId xmlns:a16="http://schemas.microsoft.com/office/drawing/2014/main" xmlns="" id="{0C441302-83B8-AA40-8F4A-69BC4368ABC7}"/>
              </a:ext>
            </a:extLst>
          </p:cNvPr>
          <p:cNvSpPr>
            <a:spLocks noChangeAspect="1"/>
          </p:cNvSpPr>
          <p:nvPr/>
        </p:nvSpPr>
        <p:spPr>
          <a:xfrm>
            <a:off x="4520222" y="419240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1" name="Прямоугольник 9">
            <a:extLst>
              <a:ext uri="{FF2B5EF4-FFF2-40B4-BE49-F238E27FC236}">
                <a16:creationId xmlns:a16="http://schemas.microsoft.com/office/drawing/2014/main" xmlns="" id="{22812A74-3D0D-5943-BB1B-C1E711FFE465}"/>
              </a:ext>
            </a:extLst>
          </p:cNvPr>
          <p:cNvSpPr>
            <a:spLocks noChangeAspect="1"/>
          </p:cNvSpPr>
          <p:nvPr/>
        </p:nvSpPr>
        <p:spPr>
          <a:xfrm>
            <a:off x="8225860" y="4082812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3" name="Прямоугольник 9">
            <a:extLst>
              <a:ext uri="{FF2B5EF4-FFF2-40B4-BE49-F238E27FC236}">
                <a16:creationId xmlns:a16="http://schemas.microsoft.com/office/drawing/2014/main" xmlns="" id="{02A127A8-BD7E-7845-97E9-39E78AC463E6}"/>
              </a:ext>
            </a:extLst>
          </p:cNvPr>
          <p:cNvSpPr>
            <a:spLocks noChangeAspect="1"/>
          </p:cNvSpPr>
          <p:nvPr/>
        </p:nvSpPr>
        <p:spPr>
          <a:xfrm>
            <a:off x="3688991" y="404466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5" name="Прямоугольник 9">
            <a:extLst>
              <a:ext uri="{FF2B5EF4-FFF2-40B4-BE49-F238E27FC236}">
                <a16:creationId xmlns:a16="http://schemas.microsoft.com/office/drawing/2014/main" xmlns="" id="{9B53453C-D171-B04A-B9B4-B03B67B97E81}"/>
              </a:ext>
            </a:extLst>
          </p:cNvPr>
          <p:cNvSpPr>
            <a:spLocks noChangeAspect="1"/>
          </p:cNvSpPr>
          <p:nvPr/>
        </p:nvSpPr>
        <p:spPr>
          <a:xfrm>
            <a:off x="8301918" y="4246480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8" name="Прямоугольник 9">
            <a:extLst>
              <a:ext uri="{FF2B5EF4-FFF2-40B4-BE49-F238E27FC236}">
                <a16:creationId xmlns:a16="http://schemas.microsoft.com/office/drawing/2014/main" xmlns="" id="{8E02E492-6AB0-3A42-B216-BC56501AD32C}"/>
              </a:ext>
            </a:extLst>
          </p:cNvPr>
          <p:cNvSpPr>
            <a:spLocks noChangeAspect="1"/>
          </p:cNvSpPr>
          <p:nvPr/>
        </p:nvSpPr>
        <p:spPr>
          <a:xfrm>
            <a:off x="7431536" y="4062532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1" name="Прямоугольник 9">
            <a:extLst>
              <a:ext uri="{FF2B5EF4-FFF2-40B4-BE49-F238E27FC236}">
                <a16:creationId xmlns:a16="http://schemas.microsoft.com/office/drawing/2014/main" xmlns="" id="{5B176C92-5544-DA4C-B24B-96D5D29ABA39}"/>
              </a:ext>
            </a:extLst>
          </p:cNvPr>
          <p:cNvSpPr>
            <a:spLocks noChangeAspect="1"/>
          </p:cNvSpPr>
          <p:nvPr/>
        </p:nvSpPr>
        <p:spPr>
          <a:xfrm>
            <a:off x="8003518" y="4310717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4" name="Прямоугольник 9">
            <a:extLst>
              <a:ext uri="{FF2B5EF4-FFF2-40B4-BE49-F238E27FC236}">
                <a16:creationId xmlns:a16="http://schemas.microsoft.com/office/drawing/2014/main" xmlns="" id="{20266D7B-30B0-E647-BEF4-F62F1BA508E9}"/>
              </a:ext>
            </a:extLst>
          </p:cNvPr>
          <p:cNvSpPr>
            <a:spLocks noChangeAspect="1"/>
          </p:cNvSpPr>
          <p:nvPr/>
        </p:nvSpPr>
        <p:spPr>
          <a:xfrm>
            <a:off x="8147838" y="4340927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71F6AADD-4E96-3A4B-8D33-6D13AEAC0D22}"/>
              </a:ext>
            </a:extLst>
          </p:cNvPr>
          <p:cNvSpPr txBox="1"/>
          <p:nvPr/>
        </p:nvSpPr>
        <p:spPr>
          <a:xfrm>
            <a:off x="4248433" y="3534818"/>
            <a:ext cx="81299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Братск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8" name="Прямоугольник 9">
            <a:extLst>
              <a:ext uri="{FF2B5EF4-FFF2-40B4-BE49-F238E27FC236}">
                <a16:creationId xmlns:a16="http://schemas.microsoft.com/office/drawing/2014/main" xmlns="" id="{F7BB6D62-F416-2648-9434-5515449B6555}"/>
              </a:ext>
            </a:extLst>
          </p:cNvPr>
          <p:cNvSpPr>
            <a:spLocks noChangeAspect="1"/>
          </p:cNvSpPr>
          <p:nvPr/>
        </p:nvSpPr>
        <p:spPr>
          <a:xfrm>
            <a:off x="4497329" y="3442247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1" name="Прямоугольник 9">
            <a:extLst>
              <a:ext uri="{FF2B5EF4-FFF2-40B4-BE49-F238E27FC236}">
                <a16:creationId xmlns:a16="http://schemas.microsoft.com/office/drawing/2014/main" xmlns="" id="{8DB2DF39-D915-5543-BB47-642935255C37}"/>
              </a:ext>
            </a:extLst>
          </p:cNvPr>
          <p:cNvSpPr>
            <a:spLocks noChangeAspect="1"/>
          </p:cNvSpPr>
          <p:nvPr/>
        </p:nvSpPr>
        <p:spPr>
          <a:xfrm>
            <a:off x="4138630" y="3451860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4" name="Прямоугольник 9">
            <a:extLst>
              <a:ext uri="{FF2B5EF4-FFF2-40B4-BE49-F238E27FC236}">
                <a16:creationId xmlns:a16="http://schemas.microsoft.com/office/drawing/2014/main" xmlns="" id="{84538D45-A062-7642-BAED-504DB6F30BD8}"/>
              </a:ext>
            </a:extLst>
          </p:cNvPr>
          <p:cNvSpPr>
            <a:spLocks noChangeAspect="1"/>
          </p:cNvSpPr>
          <p:nvPr/>
        </p:nvSpPr>
        <p:spPr>
          <a:xfrm>
            <a:off x="4866710" y="4776536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7" name="Прямоугольник 9">
            <a:extLst>
              <a:ext uri="{FF2B5EF4-FFF2-40B4-BE49-F238E27FC236}">
                <a16:creationId xmlns:a16="http://schemas.microsoft.com/office/drawing/2014/main" xmlns="" id="{D8251403-7B57-B040-8252-33D23E25F04F}"/>
              </a:ext>
            </a:extLst>
          </p:cNvPr>
          <p:cNvSpPr>
            <a:spLocks noChangeAspect="1"/>
          </p:cNvSpPr>
          <p:nvPr/>
        </p:nvSpPr>
        <p:spPr>
          <a:xfrm>
            <a:off x="5045622" y="4384082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3" name="Прямоугольник 9">
            <a:extLst>
              <a:ext uri="{FF2B5EF4-FFF2-40B4-BE49-F238E27FC236}">
                <a16:creationId xmlns:a16="http://schemas.microsoft.com/office/drawing/2014/main" xmlns="" id="{E61C98CE-CA7A-B148-B1CE-DBDEA4FB76FB}"/>
              </a:ext>
            </a:extLst>
          </p:cNvPr>
          <p:cNvSpPr>
            <a:spLocks noChangeAspect="1"/>
          </p:cNvSpPr>
          <p:nvPr/>
        </p:nvSpPr>
        <p:spPr>
          <a:xfrm>
            <a:off x="107504" y="277361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4" name="Прямоугольник 9">
            <a:extLst>
              <a:ext uri="{FF2B5EF4-FFF2-40B4-BE49-F238E27FC236}">
                <a16:creationId xmlns:a16="http://schemas.microsoft.com/office/drawing/2014/main" xmlns="" id="{7C076E8B-FE44-524E-BBB0-7D4ECB155E9E}"/>
              </a:ext>
            </a:extLst>
          </p:cNvPr>
          <p:cNvSpPr>
            <a:spLocks noChangeAspect="1"/>
          </p:cNvSpPr>
          <p:nvPr/>
        </p:nvSpPr>
        <p:spPr>
          <a:xfrm>
            <a:off x="107504" y="320274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5" name="Прямоугольник 9">
            <a:extLst>
              <a:ext uri="{FF2B5EF4-FFF2-40B4-BE49-F238E27FC236}">
                <a16:creationId xmlns:a16="http://schemas.microsoft.com/office/drawing/2014/main" xmlns="" id="{8A7E1C3F-BBE6-4C41-8307-387A615F9FCD}"/>
              </a:ext>
            </a:extLst>
          </p:cNvPr>
          <p:cNvSpPr>
            <a:spLocks noChangeAspect="1"/>
          </p:cNvSpPr>
          <p:nvPr/>
        </p:nvSpPr>
        <p:spPr>
          <a:xfrm>
            <a:off x="107504" y="379103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6" name="Прямоугольник 9">
            <a:extLst>
              <a:ext uri="{FF2B5EF4-FFF2-40B4-BE49-F238E27FC236}">
                <a16:creationId xmlns:a16="http://schemas.microsoft.com/office/drawing/2014/main" xmlns="" id="{7C996DC7-84AC-2342-8C41-4295192E4630}"/>
              </a:ext>
            </a:extLst>
          </p:cNvPr>
          <p:cNvSpPr>
            <a:spLocks noChangeAspect="1"/>
          </p:cNvSpPr>
          <p:nvPr/>
        </p:nvSpPr>
        <p:spPr>
          <a:xfrm>
            <a:off x="107504" y="4398080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7" name="Овал 226">
            <a:extLst>
              <a:ext uri="{FF2B5EF4-FFF2-40B4-BE49-F238E27FC236}">
                <a16:creationId xmlns:a16="http://schemas.microsoft.com/office/drawing/2014/main" xmlns="" id="{A42E5C51-06DE-2E40-9ECB-F58127F254A8}"/>
              </a:ext>
            </a:extLst>
          </p:cNvPr>
          <p:cNvSpPr>
            <a:spLocks noChangeAspect="1"/>
          </p:cNvSpPr>
          <p:nvPr/>
        </p:nvSpPr>
        <p:spPr>
          <a:xfrm>
            <a:off x="107504" y="3960613"/>
            <a:ext cx="135000" cy="135000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8" name="Овал 227">
            <a:extLst>
              <a:ext uri="{FF2B5EF4-FFF2-40B4-BE49-F238E27FC236}">
                <a16:creationId xmlns:a16="http://schemas.microsoft.com/office/drawing/2014/main" xmlns="" id="{FD66FECF-251D-D047-B4DD-A9081121FA55}"/>
              </a:ext>
            </a:extLst>
          </p:cNvPr>
          <p:cNvSpPr>
            <a:spLocks noChangeAspect="1"/>
          </p:cNvSpPr>
          <p:nvPr/>
        </p:nvSpPr>
        <p:spPr>
          <a:xfrm>
            <a:off x="107504" y="3360946"/>
            <a:ext cx="135000" cy="135000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xmlns="" id="{88D0CE75-4591-3148-8ED0-4C30798B4D1B}"/>
              </a:ext>
            </a:extLst>
          </p:cNvPr>
          <p:cNvSpPr/>
          <p:nvPr/>
        </p:nvSpPr>
        <p:spPr>
          <a:xfrm>
            <a:off x="288664" y="2550163"/>
            <a:ext cx="2928182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«Культура»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дома культуры и школы искусств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«Демография»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дошкольные учреждения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спортивные сооружения и </a:t>
            </a:r>
            <a:r>
              <a:rPr lang="ru-RU" sz="1200" dirty="0" smtClean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комплексы</a:t>
            </a:r>
            <a:endParaRPr lang="ru-RU" sz="12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«Образование»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современные школы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спортивные залы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«Экология»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газопроводы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канализационные сооружения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«Жилье и городская среда»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водоснабжения и водозаборы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многоквартирные дома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«Туризм и индустрия гостеприимства»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туристско-рекреационного кластера «Ворота Байкала»</a:t>
            </a:r>
          </a:p>
        </p:txBody>
      </p:sp>
      <p:sp>
        <p:nvSpPr>
          <p:cNvPr id="230" name="Овал 229">
            <a:extLst>
              <a:ext uri="{FF2B5EF4-FFF2-40B4-BE49-F238E27FC236}">
                <a16:creationId xmlns:a16="http://schemas.microsoft.com/office/drawing/2014/main" xmlns="" id="{A42E5C51-06DE-2E40-9ECB-F58127F254A8}"/>
              </a:ext>
            </a:extLst>
          </p:cNvPr>
          <p:cNvSpPr>
            <a:spLocks noChangeAspect="1"/>
          </p:cNvSpPr>
          <p:nvPr/>
        </p:nvSpPr>
        <p:spPr>
          <a:xfrm>
            <a:off x="107504" y="4565573"/>
            <a:ext cx="135000" cy="135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1" name="Прямоугольник 9">
            <a:extLst>
              <a:ext uri="{FF2B5EF4-FFF2-40B4-BE49-F238E27FC236}">
                <a16:creationId xmlns:a16="http://schemas.microsoft.com/office/drawing/2014/main" xmlns="" id="{7C996DC7-84AC-2342-8C41-4295192E4630}"/>
              </a:ext>
            </a:extLst>
          </p:cNvPr>
          <p:cNvSpPr>
            <a:spLocks noChangeAspect="1"/>
          </p:cNvSpPr>
          <p:nvPr/>
        </p:nvSpPr>
        <p:spPr>
          <a:xfrm>
            <a:off x="107504" y="500300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2" name="Овал 231">
            <a:extLst>
              <a:ext uri="{FF2B5EF4-FFF2-40B4-BE49-F238E27FC236}">
                <a16:creationId xmlns:a16="http://schemas.microsoft.com/office/drawing/2014/main" xmlns="" id="{EBA16A13-9165-CF47-ACF8-F084C80D10FE}"/>
              </a:ext>
            </a:extLst>
          </p:cNvPr>
          <p:cNvSpPr>
            <a:spLocks noChangeAspect="1"/>
          </p:cNvSpPr>
          <p:nvPr/>
        </p:nvSpPr>
        <p:spPr>
          <a:xfrm>
            <a:off x="7461568" y="4219185"/>
            <a:ext cx="135000" cy="135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xmlns="" id="{A42E5C51-06DE-2E40-9ECB-F58127F254A8}"/>
              </a:ext>
            </a:extLst>
          </p:cNvPr>
          <p:cNvSpPr>
            <a:spLocks noChangeAspect="1"/>
          </p:cNvSpPr>
          <p:nvPr/>
        </p:nvSpPr>
        <p:spPr>
          <a:xfrm>
            <a:off x="107504" y="5163818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173BDC55-6B4D-0D44-AB86-15B923AEE8A6}"/>
              </a:ext>
            </a:extLst>
          </p:cNvPr>
          <p:cNvSpPr>
            <a:spLocks noChangeAspect="1"/>
          </p:cNvSpPr>
          <p:nvPr/>
        </p:nvSpPr>
        <p:spPr>
          <a:xfrm>
            <a:off x="3260456" y="4020138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xmlns="" id="{7F0AA15B-ECDA-2046-8F46-37F3471C3AFB}"/>
              </a:ext>
            </a:extLst>
          </p:cNvPr>
          <p:cNvSpPr>
            <a:spLocks noChangeAspect="1"/>
          </p:cNvSpPr>
          <p:nvPr/>
        </p:nvSpPr>
        <p:spPr>
          <a:xfrm>
            <a:off x="3073729" y="3960149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F33EA77C-5891-864E-AB46-6C639B5EF115}"/>
              </a:ext>
            </a:extLst>
          </p:cNvPr>
          <p:cNvSpPr>
            <a:spLocks noChangeAspect="1"/>
          </p:cNvSpPr>
          <p:nvPr/>
        </p:nvSpPr>
        <p:spPr>
          <a:xfrm>
            <a:off x="3156072" y="4147293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A9A69D9A-2F48-8448-8258-BA61BBCDBDE1}"/>
              </a:ext>
            </a:extLst>
          </p:cNvPr>
          <p:cNvSpPr>
            <a:spLocks noChangeAspect="1"/>
          </p:cNvSpPr>
          <p:nvPr/>
        </p:nvSpPr>
        <p:spPr>
          <a:xfrm>
            <a:off x="3041819" y="3752047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E1560BD7-EF78-1145-AF68-187062E9C1FD}"/>
              </a:ext>
            </a:extLst>
          </p:cNvPr>
          <p:cNvSpPr>
            <a:spLocks noChangeAspect="1"/>
          </p:cNvSpPr>
          <p:nvPr/>
        </p:nvSpPr>
        <p:spPr>
          <a:xfrm>
            <a:off x="4653933" y="3636881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E50B2D43-A792-534C-A375-BBACED374217}"/>
              </a:ext>
            </a:extLst>
          </p:cNvPr>
          <p:cNvSpPr>
            <a:spLocks noChangeAspect="1"/>
          </p:cNvSpPr>
          <p:nvPr/>
        </p:nvSpPr>
        <p:spPr>
          <a:xfrm>
            <a:off x="4539173" y="4707316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51AF00F7-7382-4D47-8216-0A34B54B7956}"/>
              </a:ext>
            </a:extLst>
          </p:cNvPr>
          <p:cNvSpPr>
            <a:spLocks noChangeAspect="1"/>
          </p:cNvSpPr>
          <p:nvPr/>
        </p:nvSpPr>
        <p:spPr>
          <a:xfrm>
            <a:off x="4685141" y="4716659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xmlns="" id="{F2F1251E-D13C-DE41-BF2C-825ABECE4464}"/>
              </a:ext>
            </a:extLst>
          </p:cNvPr>
          <p:cNvSpPr>
            <a:spLocks noChangeAspect="1"/>
          </p:cNvSpPr>
          <p:nvPr/>
        </p:nvSpPr>
        <p:spPr>
          <a:xfrm>
            <a:off x="107504" y="5618042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045B0DD-4004-0342-B9F4-80354E1A44AE}"/>
              </a:ext>
            </a:extLst>
          </p:cNvPr>
          <p:cNvSpPr>
            <a:spLocks noChangeAspect="1"/>
          </p:cNvSpPr>
          <p:nvPr/>
        </p:nvSpPr>
        <p:spPr>
          <a:xfrm>
            <a:off x="6683312" y="4848594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E351A05E-6C8D-354A-A760-316C2E49838B}"/>
              </a:ext>
            </a:extLst>
          </p:cNvPr>
          <p:cNvSpPr>
            <a:spLocks noChangeAspect="1"/>
          </p:cNvSpPr>
          <p:nvPr/>
        </p:nvSpPr>
        <p:spPr>
          <a:xfrm>
            <a:off x="6522064" y="4827674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8" name="object 3"/>
          <p:cNvSpPr/>
          <p:nvPr/>
        </p:nvSpPr>
        <p:spPr>
          <a:xfrm>
            <a:off x="243275" y="144615"/>
            <a:ext cx="8688315" cy="66180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80431CC2-3097-7A46-B10B-87464FF56EFB}"/>
              </a:ext>
            </a:extLst>
          </p:cNvPr>
          <p:cNvSpPr/>
          <p:nvPr/>
        </p:nvSpPr>
        <p:spPr>
          <a:xfrm>
            <a:off x="102173" y="197654"/>
            <a:ext cx="9143999" cy="58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000" b="1" spc="153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ОБЪЕКТЫ ИНЖЕНЕРНОЙ И СОЦИАЛЬНОЙ ИНФРАСТРУКТУРЫ </a:t>
            </a: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>
              <a:lnSpc>
                <a:spcPts val="1875"/>
              </a:lnSpc>
            </a:pP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000" b="1" spc="153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без объектов здравоохранения)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28310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1648763" y="116632"/>
            <a:ext cx="7387733" cy="781607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 smtClean="0">
                <a:solidFill>
                  <a:srgbClr val="57585B"/>
                </a:solidFill>
              </a:rPr>
              <a:t>Национальный </a:t>
            </a:r>
            <a:r>
              <a:rPr lang="ru-RU" sz="3245" spc="-30" dirty="0">
                <a:solidFill>
                  <a:srgbClr val="57585B"/>
                </a:solidFill>
              </a:rPr>
              <a:t>проект </a:t>
            </a:r>
            <a:r>
              <a:rPr lang="ru-RU" sz="3245" spc="-30" dirty="0" smtClean="0">
                <a:solidFill>
                  <a:srgbClr val="57585B"/>
                </a:solidFill>
              </a:rPr>
              <a:t>«Международная </a:t>
            </a:r>
            <a:r>
              <a:rPr lang="ru-RU" sz="3245" spc="-30" dirty="0">
                <a:solidFill>
                  <a:srgbClr val="57585B"/>
                </a:solidFill>
              </a:rPr>
              <a:t>кооперация и </a:t>
            </a:r>
            <a:r>
              <a:rPr lang="ru-RU" sz="3245" spc="-30" dirty="0" smtClean="0">
                <a:solidFill>
                  <a:srgbClr val="57585B"/>
                </a:solidFill>
              </a:rPr>
              <a:t>экспорт»</a:t>
            </a:r>
            <a:endParaRPr lang="ru-RU" sz="3245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883163"/>
            <a:ext cx="5530350" cy="2245161"/>
            <a:chOff x="387350" y="1148551"/>
            <a:chExt cx="5538031" cy="224828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7350" y="1148551"/>
              <a:ext cx="5538031" cy="1839835"/>
              <a:chOff x="234950" y="1153908"/>
              <a:chExt cx="5538031" cy="1839835"/>
            </a:xfrm>
          </p:grpSpPr>
          <p:sp>
            <p:nvSpPr>
              <p:cNvPr id="9" name="object 16"/>
              <p:cNvSpPr txBox="1"/>
              <p:nvPr/>
            </p:nvSpPr>
            <p:spPr>
              <a:xfrm>
                <a:off x="234950" y="1153908"/>
                <a:ext cx="4539109" cy="320130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«Экспорт продукции АПК»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Министерство </a:t>
                </a:r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 </a:t>
                </a:r>
                <a:r>
                  <a:rPr lang="ru-RU" sz="999" spc="1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сельского </a:t>
                </a:r>
                <a:r>
                  <a:rPr lang="ru-RU" sz="999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хозяйства Иркутской области</a:t>
                </a:r>
                <a:endParaRPr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" name="object 17"/>
              <p:cNvSpPr txBox="1"/>
              <p:nvPr/>
            </p:nvSpPr>
            <p:spPr>
              <a:xfrm>
                <a:off x="234950" y="1516345"/>
                <a:ext cx="5538031" cy="1477398"/>
              </a:xfrm>
              <a:prstGeom prst="rect">
                <a:avLst/>
              </a:prstGeom>
              <a:solidFill>
                <a:srgbClr val="454F5E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Субсидии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из областного бюджета  в целях возмещения части затрат на уплату лизинговых платежей по договорам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финансвой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аренды (лизинга), предметом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котрых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являются техника, грузовые и специализированные автомобили, технологическое оборудование для пищевых и перерабатывающих производств 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6" name="object 22"/>
            <p:cNvSpPr txBox="1"/>
            <p:nvPr/>
          </p:nvSpPr>
          <p:spPr>
            <a:xfrm>
              <a:off x="4104096" y="1386425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7" name="object 22"/>
            <p:cNvSpPr txBox="1"/>
            <p:nvPr/>
          </p:nvSpPr>
          <p:spPr>
            <a:xfrm>
              <a:off x="489537" y="2988386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12,49</a:t>
              </a:r>
              <a:endParaRPr sz="2546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" name="object 24"/>
            <p:cNvSpPr txBox="1"/>
            <p:nvPr/>
          </p:nvSpPr>
          <p:spPr>
            <a:xfrm>
              <a:off x="1396862" y="3024293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(ОБ 12,49)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11" name="object 24"/>
          <p:cNvSpPr txBox="1"/>
          <p:nvPr/>
        </p:nvSpPr>
        <p:spPr>
          <a:xfrm>
            <a:off x="6456373" y="1305215"/>
            <a:ext cx="2346241" cy="19265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Субсидия предоставлена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" y="109413"/>
            <a:ext cx="977357" cy="7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00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Г. САЯНСКА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2470"/>
            <a:ext cx="5467171" cy="942153"/>
            <a:chOff x="2808696" y="1333013"/>
            <a:chExt cx="5474764" cy="94346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4</a:t>
                </a:r>
                <a:endParaRPr sz="5992" b="1" spc="-25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34237" y="1333013"/>
              <a:ext cx="3449223" cy="939424"/>
              <a:chOff x="3560971" y="1046122"/>
              <a:chExt cx="3449223" cy="939424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60971" y="1046122"/>
                <a:ext cx="2901006" cy="93942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23,97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580900" y="162400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219"/>
            <a:chOff x="2808696" y="1337115"/>
            <a:chExt cx="4875348" cy="69318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80"/>
              <a:chOff x="3552190" y="1050224"/>
              <a:chExt cx="2858588" cy="693180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8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35,3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862643" cy="692177"/>
            <a:chOff x="2808696" y="1337115"/>
            <a:chExt cx="4869397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52637" cy="693138"/>
              <a:chOff x="3552190" y="1050224"/>
              <a:chExt cx="2852637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94,1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75533" y="1347084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1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374110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787575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116632"/>
            <a:ext cx="1126268" cy="1126268"/>
          </a:xfrm>
          <a:prstGeom prst="rect">
            <a:avLst/>
          </a:prstGeom>
        </p:spPr>
      </p:pic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86812" y="1340768"/>
            <a:ext cx="8467547" cy="1247184"/>
            <a:chOff x="387349" y="1148551"/>
            <a:chExt cx="8479308" cy="124891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49" y="1148551"/>
              <a:ext cx="4310118" cy="703079"/>
              <a:chOff x="234949" y="1153908"/>
              <a:chExt cx="4310118" cy="703079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153908"/>
                <a:ext cx="3091308" cy="47384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49" y="1615167"/>
                <a:ext cx="4310118" cy="2418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Благоустройство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общественных территорий</a:t>
                </a:r>
                <a:endParaRPr lang="ru-RU" sz="1598" dirty="0">
                  <a:cs typeface="Calibri"/>
                </a:endParaRPr>
              </a:p>
            </p:txBody>
          </p:sp>
        </p:grpSp>
        <p:sp>
          <p:nvSpPr>
            <p:cNvPr id="44" name="object 24"/>
            <p:cNvSpPr txBox="1"/>
            <p:nvPr/>
          </p:nvSpPr>
          <p:spPr>
            <a:xfrm>
              <a:off x="5232970" y="1707525"/>
              <a:ext cx="1250380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общественные 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пространства</a:t>
              </a:r>
              <a:endParaRPr sz="1148" dirty="0">
                <a:latin typeface="Arial"/>
                <a:cs typeface="Arial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6517157" y="1760403"/>
              <a:ext cx="2349500" cy="637064"/>
              <a:chOff x="5951100" y="1866698"/>
              <a:chExt cx="2349500" cy="637064"/>
            </a:xfrm>
          </p:grpSpPr>
          <p:sp>
            <p:nvSpPr>
              <p:cNvPr id="34" name="object 24"/>
              <p:cNvSpPr txBox="1"/>
              <p:nvPr/>
            </p:nvSpPr>
            <p:spPr>
              <a:xfrm>
                <a:off x="5951100" y="1866698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b="1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Работы завершены</a:t>
                </a:r>
                <a:endParaRPr sz="1148" b="1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951100" y="2095317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45B97C"/>
                    </a:solidFill>
                    <a:latin typeface="Arial"/>
                    <a:cs typeface="Arial"/>
                  </a:rPr>
                  <a:t>15.10.2022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2"/>
            <p:cNvSpPr txBox="1"/>
            <p:nvPr/>
          </p:nvSpPr>
          <p:spPr>
            <a:xfrm>
              <a:off x="450605" y="195340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45B97C"/>
                  </a:solidFill>
                  <a:latin typeface="Arial"/>
                  <a:cs typeface="Arial"/>
                </a:rPr>
                <a:t>18,83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362470" y="1999010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14,64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3,73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0,46)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6" name="object 2"/>
          <p:cNvSpPr txBox="1">
            <a:spLocks/>
          </p:cNvSpPr>
          <p:nvPr/>
        </p:nvSpPr>
        <p:spPr>
          <a:xfrm>
            <a:off x="1636028" y="3141893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smtClean="0">
                <a:solidFill>
                  <a:srgbClr val="57585B"/>
                </a:solidFill>
              </a:rPr>
              <a:t>Национальный проект «Образование»</a:t>
            </a:r>
            <a:endParaRPr lang="ru-RU" sz="3245" dirty="0"/>
          </a:p>
        </p:txBody>
      </p:sp>
      <p:pic>
        <p:nvPicPr>
          <p:cNvPr id="39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3168039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381125" y="3975604"/>
            <a:ext cx="5678896" cy="1253596"/>
            <a:chOff x="387350" y="1392474"/>
            <a:chExt cx="5686783" cy="1255337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87350" y="1392474"/>
              <a:ext cx="5686783" cy="792342"/>
              <a:chOff x="234950" y="1397831"/>
              <a:chExt cx="5686783" cy="792342"/>
            </a:xfrm>
          </p:grpSpPr>
          <p:sp>
            <p:nvSpPr>
              <p:cNvPr id="56" name="object 16"/>
              <p:cNvSpPr txBox="1"/>
              <p:nvPr/>
            </p:nvSpPr>
            <p:spPr>
              <a:xfrm>
                <a:off x="344042" y="1397831"/>
                <a:ext cx="30913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 smtClean="0">
                    <a:solidFill>
                      <a:srgbClr val="404041"/>
                    </a:solidFill>
                    <a:cs typeface="Calibri"/>
                  </a:rPr>
                  <a:t>«Современная школа»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8" name="object 17"/>
              <p:cNvSpPr txBox="1"/>
              <p:nvPr/>
            </p:nvSpPr>
            <p:spPr>
              <a:xfrm>
                <a:off x="234950" y="1740122"/>
                <a:ext cx="5686783" cy="450051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2 центров «Точка роста» на базе МОУ СОШ №2, МОУ СОШ №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7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47" name="object 22"/>
            <p:cNvSpPr txBox="1"/>
            <p:nvPr/>
          </p:nvSpPr>
          <p:spPr>
            <a:xfrm>
              <a:off x="462921" y="2239366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 smtClean="0">
                  <a:solidFill>
                    <a:srgbClr val="64BDE1"/>
                  </a:solidFill>
                  <a:latin typeface="Arial"/>
                  <a:cs typeface="Arial"/>
                </a:rPr>
                <a:t>3,45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52" name="object 24"/>
            <p:cNvSpPr txBox="1"/>
            <p:nvPr/>
          </p:nvSpPr>
          <p:spPr>
            <a:xfrm>
              <a:off x="1163021" y="2285232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3,31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0,14)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9" name="object 24"/>
          <p:cNvSpPr txBox="1"/>
          <p:nvPr/>
        </p:nvSpPr>
        <p:spPr>
          <a:xfrm>
            <a:off x="6516216" y="4295119"/>
            <a:ext cx="2346241" cy="55878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b="1" spc="-35" dirty="0" smtClean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 частично </a:t>
            </a:r>
            <a:r>
              <a:rPr lang="ru-RU" sz="1148" spc="-35" dirty="0" smtClean="0">
                <a:solidFill>
                  <a:srgbClr val="57585B"/>
                </a:solidFill>
                <a:latin typeface="Arial"/>
                <a:cs typeface="Arial"/>
              </a:rPr>
              <a:t>(идет доп. поставка оборудования)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4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1663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92726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2271" y="1063190"/>
            <a:ext cx="8674753" cy="1056936"/>
            <a:chOff x="352760" y="1209675"/>
            <a:chExt cx="8686801" cy="1058404"/>
          </a:xfrm>
        </p:grpSpPr>
        <p:sp>
          <p:nvSpPr>
            <p:cNvPr id="10" name="object 16"/>
            <p:cNvSpPr txBox="1"/>
            <p:nvPr/>
          </p:nvSpPr>
          <p:spPr>
            <a:xfrm>
              <a:off x="496442" y="1209675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«Модернизация первичного звена здравоохранения»</a:t>
              </a: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52760" y="1514475"/>
              <a:ext cx="8686801" cy="753604"/>
              <a:chOff x="387350" y="2657475"/>
              <a:chExt cx="8686801" cy="753604"/>
            </a:xfrm>
          </p:grpSpPr>
          <p:sp>
            <p:nvSpPr>
              <p:cNvPr id="32" name="object 17"/>
              <p:cNvSpPr txBox="1"/>
              <p:nvPr/>
            </p:nvSpPr>
            <p:spPr>
              <a:xfrm>
                <a:off x="387350" y="2657475"/>
                <a:ext cx="5715001" cy="244582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</a:t>
                </a:r>
                <a:r>
                  <a:rPr lang="ru-RU" sz="1598" spc="-5" dirty="0" smtClean="0">
                    <a:solidFill>
                      <a:srgbClr val="FFFFFF"/>
                    </a:solidFill>
                    <a:cs typeface="Calibri"/>
                  </a:rPr>
                  <a:t>медицинского оборудования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454999" y="3002634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D9124A"/>
                    </a:solidFill>
                    <a:latin typeface="Arial"/>
                    <a:cs typeface="Arial"/>
                  </a:rPr>
                  <a:t>0,354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object 24"/>
              <p:cNvSpPr txBox="1"/>
              <p:nvPr/>
            </p:nvSpPr>
            <p:spPr>
              <a:xfrm>
                <a:off x="1404946" y="3046438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0,3355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0,0185)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6813617" y="2938652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6419255" y="1540978"/>
              <a:ext cx="2075240" cy="269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b="1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Оборудование поставлено</a:t>
              </a:r>
              <a:endParaRPr lang="ru-RU" sz="1148" b="1" dirty="0">
                <a:latin typeface="Arial"/>
                <a:cs typeface="Arial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2271" y="2204864"/>
            <a:ext cx="8390391" cy="932627"/>
            <a:chOff x="352760" y="4061921"/>
            <a:chExt cx="8402044" cy="93392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52760" y="4233843"/>
              <a:ext cx="8402044" cy="762000"/>
              <a:chOff x="387349" y="1441888"/>
              <a:chExt cx="8402044" cy="762000"/>
            </a:xfrm>
          </p:grpSpPr>
          <p:sp>
            <p:nvSpPr>
              <p:cNvPr id="40" name="object 17"/>
              <p:cNvSpPr txBox="1"/>
              <p:nvPr/>
            </p:nvSpPr>
            <p:spPr>
              <a:xfrm>
                <a:off x="387349" y="1609810"/>
                <a:ext cx="5732055" cy="244582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медицинского оборудования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object 22"/>
              <p:cNvSpPr txBox="1"/>
              <p:nvPr/>
            </p:nvSpPr>
            <p:spPr>
              <a:xfrm>
                <a:off x="6459420" y="1441888"/>
                <a:ext cx="2329973" cy="269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12700">
                  <a:lnSpc>
                    <a:spcPct val="100000"/>
                  </a:lnSpc>
                  <a:spcBef>
                    <a:spcPts val="125"/>
                  </a:spcBef>
                  <a:defRPr sz="1150" spc="-35">
                    <a:solidFill>
                      <a:srgbClr val="57585B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ru-RU" sz="1148" b="1" dirty="0" smtClean="0"/>
                  <a:t>Оборудование поставлено</a:t>
                </a:r>
                <a:endParaRPr sz="1148" b="1" dirty="0"/>
              </a:p>
            </p:txBody>
          </p:sp>
          <p:sp>
            <p:nvSpPr>
              <p:cNvPr id="47" name="object 22"/>
              <p:cNvSpPr txBox="1"/>
              <p:nvPr/>
            </p:nvSpPr>
            <p:spPr>
              <a:xfrm>
                <a:off x="513858" y="1795443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 smtClean="0">
                    <a:solidFill>
                      <a:srgbClr val="D9124A"/>
                    </a:solidFill>
                    <a:latin typeface="Arial"/>
                    <a:cs typeface="Arial"/>
                  </a:rPr>
                  <a:t>1,335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object 24"/>
              <p:cNvSpPr txBox="1"/>
              <p:nvPr/>
            </p:nvSpPr>
            <p:spPr>
              <a:xfrm>
                <a:off x="1404905" y="1831350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1,335)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«Борьба с сердечно-сосудистыми заболеваниями»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80102" y="3212976"/>
            <a:ext cx="5724105" cy="993985"/>
            <a:chOff x="352760" y="4061921"/>
            <a:chExt cx="5732055" cy="995366"/>
          </a:xfrm>
        </p:grpSpPr>
        <p:sp>
          <p:nvSpPr>
            <p:cNvPr id="42" name="object 17"/>
            <p:cNvSpPr txBox="1"/>
            <p:nvPr/>
          </p:nvSpPr>
          <p:spPr>
            <a:xfrm>
              <a:off x="352760" y="4401765"/>
              <a:ext cx="5732055" cy="655522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Закупка компьютерного оборудования и программного обеспечения по модернизации РМИС, системы криптографической защиты информации </a:t>
              </a:r>
            </a:p>
          </p:txBody>
        </p:sp>
        <p:sp>
          <p:nvSpPr>
            <p:cNvPr id="41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«Цифровой контур здравоохранения (ЕГИСЗ)»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9" name="object 24"/>
          <p:cNvSpPr txBox="1"/>
          <p:nvPr/>
        </p:nvSpPr>
        <p:spPr>
          <a:xfrm>
            <a:off x="6576056" y="3429000"/>
            <a:ext cx="2346241" cy="192735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6576056" y="3645024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D9124A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D9124A"/>
              </a:solidFill>
              <a:latin typeface="Arial"/>
              <a:cs typeface="Arial"/>
            </a:endParaRPr>
          </a:p>
        </p:txBody>
      </p:sp>
      <p:sp>
        <p:nvSpPr>
          <p:cNvPr id="31" name="object 2"/>
          <p:cNvSpPr txBox="1">
            <a:spLocks/>
          </p:cNvSpPr>
          <p:nvPr/>
        </p:nvSpPr>
        <p:spPr>
          <a:xfrm>
            <a:off x="1635250" y="4694482"/>
            <a:ext cx="5262358" cy="78162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395" b="0" i="0" kern="120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99720">
              <a:lnSpc>
                <a:spcPts val="3000"/>
              </a:lnSpc>
              <a:spcBef>
                <a:spcPts val="95"/>
              </a:spcBef>
            </a:pPr>
            <a:r>
              <a:rPr lang="ru-RU" sz="3250" spc="-30" dirty="0" smtClean="0">
                <a:solidFill>
                  <a:srgbClr val="57585B"/>
                </a:solidFill>
              </a:rPr>
              <a:t>Национальный проект «Демография»</a:t>
            </a:r>
            <a:endParaRPr lang="ru-RU" sz="325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387349" y="5548114"/>
            <a:ext cx="8524422" cy="833214"/>
            <a:chOff x="387349" y="1270716"/>
            <a:chExt cx="8524422" cy="83321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87349" y="1270716"/>
              <a:ext cx="5979045" cy="785814"/>
              <a:chOff x="234949" y="1276073"/>
              <a:chExt cx="5979045" cy="785814"/>
            </a:xfrm>
          </p:grpSpPr>
          <p:sp>
            <p:nvSpPr>
              <p:cNvPr id="60" name="object 16"/>
              <p:cNvSpPr txBox="1"/>
              <p:nvPr/>
            </p:nvSpPr>
            <p:spPr>
              <a:xfrm>
                <a:off x="344042" y="1276073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76200"/>
                <a:r>
                  <a:rPr lang="ru-RU" sz="1000" spc="10" dirty="0" smtClean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«Содействие занятости»</a:t>
                </a:r>
              </a:p>
              <a:p>
                <a:pPr marL="12700" marR="76200"/>
                <a:r>
                  <a:rPr lang="ru-RU" sz="1000" spc="10" dirty="0" smtClean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труда и занятости Иркутской области</a:t>
                </a:r>
                <a:endParaRPr sz="1000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object 17"/>
              <p:cNvSpPr txBox="1"/>
              <p:nvPr/>
            </p:nvSpPr>
            <p:spPr>
              <a:xfrm>
                <a:off x="234949" y="1615167"/>
                <a:ext cx="5979045" cy="446720"/>
              </a:xfrm>
              <a:prstGeom prst="rect">
                <a:avLst/>
              </a:prstGeom>
              <a:solidFill>
                <a:srgbClr val="0EAECD"/>
              </a:solidFill>
            </p:spPr>
            <p:txBody>
              <a:bodyPr vert="horz" wrap="square" lIns="0" tIns="36000" rIns="0" bIns="0" rtlCol="0">
                <a:spAutoFit/>
              </a:bodyPr>
              <a:lstStyle/>
              <a:p>
                <a:pPr marL="115570" marR="370205">
                  <a:lnSpc>
                    <a:spcPts val="1600"/>
                  </a:lnSpc>
                  <a:spcBef>
                    <a:spcPts val="555"/>
                  </a:spcBef>
                </a:pPr>
                <a:r>
                  <a:rPr lang="ru-RU" sz="1600" spc="-5" dirty="0">
                    <a:solidFill>
                      <a:srgbClr val="FFFFFF"/>
                    </a:solidFill>
                    <a:cs typeface="Calibri"/>
                  </a:rPr>
                  <a:t>Завершение строительства МДОУ детский сад комбинированного вида на 150 мест в микрорайоне Мирный</a:t>
                </a:r>
                <a:endParaRPr sz="1600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6562271" y="1534621"/>
              <a:ext cx="2349500" cy="569309"/>
              <a:chOff x="5996214" y="1640916"/>
              <a:chExt cx="2349500" cy="569309"/>
            </a:xfrm>
          </p:grpSpPr>
          <p:sp>
            <p:nvSpPr>
              <p:cNvPr id="58" name="object 24"/>
              <p:cNvSpPr txBox="1"/>
              <p:nvPr/>
            </p:nvSpPr>
            <p:spPr>
              <a:xfrm>
                <a:off x="5996214" y="1640916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lang="ru-RU" sz="1150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Объект введен</a:t>
                </a:r>
                <a:endParaRPr sz="1150" dirty="0">
                  <a:latin typeface="Arial"/>
                  <a:cs typeface="Arial"/>
                </a:endParaRPr>
              </a:p>
            </p:txBody>
          </p:sp>
          <p:sp>
            <p:nvSpPr>
              <p:cNvPr id="59" name="object 22"/>
              <p:cNvSpPr txBox="1"/>
              <p:nvPr/>
            </p:nvSpPr>
            <p:spPr>
              <a:xfrm>
                <a:off x="5996214" y="1801780"/>
                <a:ext cx="2349500" cy="408445"/>
              </a:xfrm>
              <a:prstGeom prst="rect">
                <a:avLst/>
              </a:prstGeom>
              <a:noFill/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lang="ru-RU" sz="2550" b="1" spc="-25" dirty="0" smtClean="0">
                    <a:solidFill>
                      <a:srgbClr val="0EAECD"/>
                    </a:solidFill>
                    <a:latin typeface="Arial"/>
                    <a:cs typeface="Arial"/>
                  </a:rPr>
                  <a:t>май 2022 г.</a:t>
                </a:r>
                <a:endParaRPr sz="2550" dirty="0">
                  <a:solidFill>
                    <a:srgbClr val="0EAECD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E9EC8F5-5D26-7D46-82B1-AD6239C73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1" y="4622549"/>
            <a:ext cx="859260" cy="7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568BD94-9BF1-5D44-B153-1504D31F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386">
            <a:off x="995591" y="-1811859"/>
            <a:ext cx="8249609" cy="8251200"/>
          </a:xfrm>
          <a:prstGeom prst="rect">
            <a:avLst/>
          </a:prstGeom>
          <a:effectLst>
            <a:outerShdw blurRad="114300" dist="12700" dir="2700000" algn="tl" rotWithShape="0">
              <a:prstClr val="black">
                <a:alpha val="34852"/>
              </a:prstClr>
            </a:outerShdw>
          </a:effectLst>
        </p:spPr>
      </p:pic>
      <p:grpSp>
        <p:nvGrpSpPr>
          <p:cNvPr id="222" name="Группа 221"/>
          <p:cNvGrpSpPr/>
          <p:nvPr/>
        </p:nvGrpSpPr>
        <p:grpSpPr>
          <a:xfrm>
            <a:off x="323528" y="2127125"/>
            <a:ext cx="1291774" cy="698941"/>
            <a:chOff x="2925495" y="1833310"/>
            <a:chExt cx="1722366" cy="931921"/>
          </a:xfrm>
        </p:grpSpPr>
        <p:sp>
          <p:nvSpPr>
            <p:cNvPr id="223" name="TextBox 222"/>
            <p:cNvSpPr txBox="1"/>
            <p:nvPr/>
          </p:nvSpPr>
          <p:spPr>
            <a:xfrm>
              <a:off x="3005460" y="1833310"/>
              <a:ext cx="1603375" cy="70053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2500"/>
                </a:lnSpc>
                <a:defRPr sz="2800">
                  <a:solidFill>
                    <a:srgbClr val="BE5107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6600" b="1" dirty="0">
                  <a:solidFill>
                    <a:srgbClr val="2E2183"/>
                  </a:solidFill>
                </a:rPr>
                <a:t>70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2925495" y="2317246"/>
              <a:ext cx="1722366" cy="44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ru-RU" b="1" dirty="0">
                  <a:solidFill>
                    <a:srgbClr val="2E218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объектов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63891" y="4073682"/>
            <a:ext cx="2959942" cy="1182375"/>
            <a:chOff x="8867775" y="4024962"/>
            <a:chExt cx="3946589" cy="1576499"/>
          </a:xfrm>
        </p:grpSpPr>
        <p:sp>
          <p:nvSpPr>
            <p:cNvPr id="91" name="Прямоугольник 9">
              <a:extLst>
                <a:ext uri="{FF2B5EF4-FFF2-40B4-BE49-F238E27FC236}">
                  <a16:creationId xmlns:a16="http://schemas.microsoft.com/office/drawing/2014/main" xmlns="" id="{3801C289-92F1-3B4C-9ADC-B40E112AB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7775" y="4097413"/>
              <a:ext cx="183048" cy="180035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xmlns="" id="{DFF1F778-C93E-7543-B43D-CDF20B0B2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7775" y="4681858"/>
              <a:ext cx="180000" cy="1800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26" name="Прямоугольник 225">
              <a:extLst>
                <a:ext uri="{FF2B5EF4-FFF2-40B4-BE49-F238E27FC236}">
                  <a16:creationId xmlns:a16="http://schemas.microsoft.com/office/drawing/2014/main" xmlns="" id="{DD5F083E-3771-2D4E-B1DA-73AC251E73CD}"/>
                </a:ext>
              </a:extLst>
            </p:cNvPr>
            <p:cNvSpPr/>
            <p:nvPr/>
          </p:nvSpPr>
          <p:spPr>
            <a:xfrm>
              <a:off x="9004458" y="4024962"/>
              <a:ext cx="3809906" cy="1576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объекты строительства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объекты реконструкции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объекты капитального ремонта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поставка и монтаж фельдшерско-акушерских пунктов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поставка и монтаж врачебных амбулаторий</a:t>
              </a:r>
            </a:p>
          </p:txBody>
        </p:sp>
        <p:sp>
          <p:nvSpPr>
            <p:cNvPr id="227" name="Крест 226">
              <a:extLst>
                <a:ext uri="{FF2B5EF4-FFF2-40B4-BE49-F238E27FC236}">
                  <a16:creationId xmlns:a16="http://schemas.microsoft.com/office/drawing/2014/main" xmlns="" id="{E4FC8B91-1DCD-4446-9BB3-EA9F8C9B5A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7775" y="4979479"/>
              <a:ext cx="180000" cy="180000"/>
            </a:xfrm>
            <a:prstGeom prst="plus">
              <a:avLst>
                <a:gd name="adj" fmla="val 380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8867775" y="4392961"/>
              <a:ext cx="180000" cy="18160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9" name="Кольцо 8"/>
            <p:cNvSpPr/>
            <p:nvPr/>
          </p:nvSpPr>
          <p:spPr>
            <a:xfrm>
              <a:off x="8867775" y="5280472"/>
              <a:ext cx="180000" cy="180000"/>
            </a:xfrm>
            <a:prstGeom prst="donut">
              <a:avLst>
                <a:gd name="adj" fmla="val 1439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49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3739763" y="4213770"/>
            <a:ext cx="81000" cy="79667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830086" y="5145149"/>
            <a:ext cx="81000" cy="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Крест 5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653584" y="5325959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4172792" y="5539083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27B0CD1-9342-2844-AF86-270A33376089}"/>
              </a:ext>
            </a:extLst>
          </p:cNvPr>
          <p:cNvSpPr txBox="1"/>
          <p:nvPr/>
        </p:nvSpPr>
        <p:spPr>
          <a:xfrm>
            <a:off x="7508528" y="2121225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Бодайбо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DE362AB-7D93-7745-ABA1-B23015C36E26}"/>
              </a:ext>
            </a:extLst>
          </p:cNvPr>
          <p:cNvSpPr txBox="1"/>
          <p:nvPr/>
        </p:nvSpPr>
        <p:spPr>
          <a:xfrm>
            <a:off x="4681144" y="499110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Еланцы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C2DC502-8E5C-1D41-8EA1-CE40111E45BA}"/>
              </a:ext>
            </a:extLst>
          </p:cNvPr>
          <p:cNvSpPr txBox="1"/>
          <p:nvPr/>
        </p:nvSpPr>
        <p:spPr>
          <a:xfrm>
            <a:off x="3849517" y="5278729"/>
            <a:ext cx="81299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ИРКУТСК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D180CBC-C3FF-7C4E-BAAC-C93ECC406DC0}"/>
              </a:ext>
            </a:extLst>
          </p:cNvPr>
          <p:cNvSpPr txBox="1"/>
          <p:nvPr/>
        </p:nvSpPr>
        <p:spPr>
          <a:xfrm>
            <a:off x="3445958" y="5356812"/>
            <a:ext cx="7016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Шелехов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FD646A5-61D4-E04D-A462-4AB23C544BCD}"/>
              </a:ext>
            </a:extLst>
          </p:cNvPr>
          <p:cNvSpPr txBox="1"/>
          <p:nvPr/>
        </p:nvSpPr>
        <p:spPr>
          <a:xfrm>
            <a:off x="3021198" y="483430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Черемхово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3689644" y="1909111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Усть-Илимск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94AA16-48F3-D847-B200-C783E11E06E7}"/>
              </a:ext>
            </a:extLst>
          </p:cNvPr>
          <p:cNvSpPr txBox="1"/>
          <p:nvPr/>
        </p:nvSpPr>
        <p:spPr>
          <a:xfrm>
            <a:off x="1942486" y="2880660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Тайшет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A3CD440-E2DA-EC4F-90C5-427E9C6A88FF}"/>
              </a:ext>
            </a:extLst>
          </p:cNvPr>
          <p:cNvSpPr txBox="1"/>
          <p:nvPr/>
        </p:nvSpPr>
        <p:spPr>
          <a:xfrm>
            <a:off x="3319184" y="3141467"/>
            <a:ext cx="7016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Братск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6525FC6B-8E1B-E645-B58B-B0CA4D36F5A2}"/>
              </a:ext>
            </a:extLst>
          </p:cNvPr>
          <p:cNvSpPr txBox="1"/>
          <p:nvPr/>
        </p:nvSpPr>
        <p:spPr>
          <a:xfrm>
            <a:off x="3427697" y="5182187"/>
            <a:ext cx="7016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Ангарск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41A1B98-11D6-814F-A92B-97DE8AB215B9}"/>
              </a:ext>
            </a:extLst>
          </p:cNvPr>
          <p:cNvSpPr txBox="1"/>
          <p:nvPr/>
        </p:nvSpPr>
        <p:spPr>
          <a:xfrm>
            <a:off x="3308508" y="4927181"/>
            <a:ext cx="107851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Усолье-Сибирское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981A435-30D5-484A-9B32-5A1EC5CC5BC0}"/>
              </a:ext>
            </a:extLst>
          </p:cNvPr>
          <p:cNvSpPr txBox="1"/>
          <p:nvPr/>
        </p:nvSpPr>
        <p:spPr>
          <a:xfrm>
            <a:off x="3770417" y="4803914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Бохан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4B38010-141C-3944-86ED-92FD0021AAE6}"/>
              </a:ext>
            </a:extLst>
          </p:cNvPr>
          <p:cNvSpPr txBox="1"/>
          <p:nvPr/>
        </p:nvSpPr>
        <p:spPr>
          <a:xfrm>
            <a:off x="3352564" y="459943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Аларский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B0A55A0-D441-534B-ABD3-249DA8AD4371}"/>
              </a:ext>
            </a:extLst>
          </p:cNvPr>
          <p:cNvSpPr txBox="1"/>
          <p:nvPr/>
        </p:nvSpPr>
        <p:spPr>
          <a:xfrm>
            <a:off x="3568358" y="4364757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Новонукутский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CE02236-ABF1-C540-9B1B-3A621ACD0B59}"/>
              </a:ext>
            </a:extLst>
          </p:cNvPr>
          <p:cNvSpPr txBox="1"/>
          <p:nvPr/>
        </p:nvSpPr>
        <p:spPr>
          <a:xfrm>
            <a:off x="4649589" y="4370308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Качуг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68DF529-B82E-3A42-84C2-C5B08D518CEB}"/>
              </a:ext>
            </a:extLst>
          </p:cNvPr>
          <p:cNvSpPr txBox="1"/>
          <p:nvPr/>
        </p:nvSpPr>
        <p:spPr>
          <a:xfrm>
            <a:off x="3127499" y="385091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Куйтун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3918538" y="458018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Оса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9D61E1E4-5909-634F-9DF3-1CFAB73C727D}"/>
              </a:ext>
            </a:extLst>
          </p:cNvPr>
          <p:cNvSpPr txBox="1"/>
          <p:nvPr/>
        </p:nvSpPr>
        <p:spPr>
          <a:xfrm>
            <a:off x="5356353" y="3132915"/>
            <a:ext cx="121258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Казачинское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7B4A2B0-667C-A448-A7A0-1C02F69B6DF2}"/>
              </a:ext>
            </a:extLst>
          </p:cNvPr>
          <p:cNvSpPr txBox="1"/>
          <p:nvPr/>
        </p:nvSpPr>
        <p:spPr>
          <a:xfrm>
            <a:off x="5418547" y="2398812"/>
            <a:ext cx="121258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Киренск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0F6E09A-1420-9744-A147-776176BFE7A0}"/>
              </a:ext>
            </a:extLst>
          </p:cNvPr>
          <p:cNvSpPr txBox="1"/>
          <p:nvPr/>
        </p:nvSpPr>
        <p:spPr>
          <a:xfrm>
            <a:off x="1781317" y="3752205"/>
            <a:ext cx="121258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Нижнеудинск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D900BDD-9563-CE4E-B76E-D431CB33E442}"/>
              </a:ext>
            </a:extLst>
          </p:cNvPr>
          <p:cNvSpPr txBox="1"/>
          <p:nvPr/>
        </p:nvSpPr>
        <p:spPr>
          <a:xfrm>
            <a:off x="2571214" y="4168200"/>
            <a:ext cx="386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Тулун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1694AA16-48F3-D847-B200-C783E11E06E7}"/>
              </a:ext>
            </a:extLst>
          </p:cNvPr>
          <p:cNvSpPr txBox="1"/>
          <p:nvPr/>
        </p:nvSpPr>
        <p:spPr>
          <a:xfrm>
            <a:off x="2721000" y="2517496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Чунский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5193506" y="151620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Ербогачен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4605548" y="279493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Усть-Кут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3962339" y="2558895"/>
            <a:ext cx="12864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Железногорск-Илимский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27B0CD1-9342-2844-AF86-270A33376089}"/>
              </a:ext>
            </a:extLst>
          </p:cNvPr>
          <p:cNvSpPr txBox="1"/>
          <p:nvPr/>
        </p:nvSpPr>
        <p:spPr>
          <a:xfrm>
            <a:off x="6692140" y="2394589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Мама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68DF529-B82E-3A42-84C2-C5B08D518CEB}"/>
              </a:ext>
            </a:extLst>
          </p:cNvPr>
          <p:cNvSpPr txBox="1"/>
          <p:nvPr/>
        </p:nvSpPr>
        <p:spPr>
          <a:xfrm>
            <a:off x="3448435" y="4067545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Саянск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68DF529-B82E-3A42-84C2-C5B08D518CEB}"/>
              </a:ext>
            </a:extLst>
          </p:cNvPr>
          <p:cNvSpPr txBox="1"/>
          <p:nvPr/>
        </p:nvSpPr>
        <p:spPr>
          <a:xfrm>
            <a:off x="3001654" y="4331574"/>
            <a:ext cx="4164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Зима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AB0A55A0-D441-534B-ABD3-249DA8AD4371}"/>
              </a:ext>
            </a:extLst>
          </p:cNvPr>
          <p:cNvSpPr txBox="1"/>
          <p:nvPr/>
        </p:nvSpPr>
        <p:spPr>
          <a:xfrm>
            <a:off x="3718567" y="429319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Балаганск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B0A55A0-D441-534B-ABD3-249DA8AD4371}"/>
              </a:ext>
            </a:extLst>
          </p:cNvPr>
          <p:cNvSpPr txBox="1"/>
          <p:nvPr/>
        </p:nvSpPr>
        <p:spPr>
          <a:xfrm>
            <a:off x="3818152" y="4100266"/>
            <a:ext cx="46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Усть-Уда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2CE02236-ABF1-C540-9B1B-3A621ACD0B59}"/>
              </a:ext>
            </a:extLst>
          </p:cNvPr>
          <p:cNvSpPr txBox="1"/>
          <p:nvPr/>
        </p:nvSpPr>
        <p:spPr>
          <a:xfrm>
            <a:off x="4365912" y="3912079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Жигалово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2FD646A5-61D4-E04D-A462-4AB23C544BCD}"/>
              </a:ext>
            </a:extLst>
          </p:cNvPr>
          <p:cNvSpPr txBox="1"/>
          <p:nvPr/>
        </p:nvSpPr>
        <p:spPr>
          <a:xfrm>
            <a:off x="3255077" y="5614234"/>
            <a:ext cx="56307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Слюдянка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953DA03-298A-7048-864A-2F866DF8B117}"/>
              </a:ext>
            </a:extLst>
          </p:cNvPr>
          <p:cNvSpPr txBox="1"/>
          <p:nvPr/>
        </p:nvSpPr>
        <p:spPr>
          <a:xfrm>
            <a:off x="4165562" y="5140228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Усть-Ордынский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3875997" y="472312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Свирск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4438988" y="4881298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Баяндай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3132776" y="4466786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Залари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4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3174077" y="4635698"/>
            <a:ext cx="81000" cy="81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5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935411" y="4543229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6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2056480" y="3063226"/>
            <a:ext cx="81000" cy="79667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7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3290134" y="3003368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8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181583" y="5064254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9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2379012" y="3683941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0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387019" y="5292131"/>
            <a:ext cx="81000" cy="81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1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000576" y="5435254"/>
            <a:ext cx="81000" cy="81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2" name="Равнобедренный треугольник 151"/>
          <p:cNvSpPr/>
          <p:nvPr/>
        </p:nvSpPr>
        <p:spPr>
          <a:xfrm>
            <a:off x="3702272" y="4863430"/>
            <a:ext cx="108000" cy="1080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610568" y="2007130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739763" y="2086617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630994" y="2178902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879648" y="2057427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7611438" y="2463486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491347" y="4799714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202016" y="274811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316316" y="286241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172792" y="289105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704364" y="381052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032804" y="4623314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306946" y="5435537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5034090" y="4412776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373697" y="3770018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209901" y="3763600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325518" y="3641604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484955" y="367807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617263" y="5551888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279609" y="2800852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393909" y="2915152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287191" y="2996034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701728" y="5074880"/>
            <a:ext cx="81000" cy="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900802" y="3009767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893654" y="2725859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265697" y="4296815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460564" y="3047491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9" name="Кольцо 178"/>
          <p:cNvSpPr/>
          <p:nvPr/>
        </p:nvSpPr>
        <p:spPr>
          <a:xfrm>
            <a:off x="4052579" y="5124857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1" name="Кольцо 180"/>
          <p:cNvSpPr/>
          <p:nvPr/>
        </p:nvSpPr>
        <p:spPr>
          <a:xfrm>
            <a:off x="4145448" y="5210582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2" name="Кольцо 181"/>
          <p:cNvSpPr/>
          <p:nvPr/>
        </p:nvSpPr>
        <p:spPr>
          <a:xfrm>
            <a:off x="4116651" y="5423542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4" name="Кольцо 183"/>
          <p:cNvSpPr/>
          <p:nvPr/>
        </p:nvSpPr>
        <p:spPr>
          <a:xfrm>
            <a:off x="3510099" y="3838260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6" name="Кольцо 185"/>
          <p:cNvSpPr/>
          <p:nvPr/>
        </p:nvSpPr>
        <p:spPr>
          <a:xfrm>
            <a:off x="3945326" y="4009580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7" name="Кольцо 186"/>
          <p:cNvSpPr/>
          <p:nvPr/>
        </p:nvSpPr>
        <p:spPr>
          <a:xfrm>
            <a:off x="3573369" y="5067434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8" name="Кольцо 187"/>
          <p:cNvSpPr/>
          <p:nvPr/>
        </p:nvSpPr>
        <p:spPr>
          <a:xfrm>
            <a:off x="2786936" y="2667370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9" name="Кольцо 188"/>
          <p:cNvSpPr/>
          <p:nvPr/>
        </p:nvSpPr>
        <p:spPr>
          <a:xfrm>
            <a:off x="3801539" y="5318054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0" name="Крест 189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801539" y="4725746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1" name="Крест 19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865901" y="4225641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2" name="Крест 191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72431" y="424003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3" name="Крест 192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630994" y="306808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4" name="Крест 193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750716" y="318238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5" name="Крест 194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554688" y="2911500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6" name="Крест 195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707690" y="2941569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7" name="Крест 196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72354" y="5221020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8" name="Крест 197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37109" y="5084033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9" name="Крест 198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087421" y="527596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0" name="Крест 199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252199" y="541921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1" name="Крест 20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239251" y="5489803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2" name="Крест 201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115350" y="5543558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3" name="Крест 202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922448" y="1759347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4" name="Крест 203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5036748" y="1873647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5" name="Крест 204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833944" y="4937102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7" name="Крест 206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918953" y="4839661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9" name="Крест 208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032812" y="4514166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0" name="Крест 209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2197859" y="3114317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1" name="Крест 21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2791596" y="4094337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2" name="Крест 211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2658278" y="4085585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3" name="Крест 212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90977" y="3879892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4" name="Крест 213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563263" y="486915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5" name="Крест 214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664648" y="4858779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6" name="Крест 215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882037" y="549424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7" name="Крест 216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226792" y="4891571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9" name="Крест 218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366499" y="480199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DD5F083E-3771-2D4E-B1DA-73AC251E73CD}"/>
              </a:ext>
            </a:extLst>
          </p:cNvPr>
          <p:cNvSpPr/>
          <p:nvPr/>
        </p:nvSpPr>
        <p:spPr>
          <a:xfrm>
            <a:off x="298466" y="1245299"/>
            <a:ext cx="2488470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«Здравоохранение»</a:t>
            </a:r>
          </a:p>
        </p:txBody>
      </p:sp>
      <p:sp>
        <p:nvSpPr>
          <p:cNvPr id="127" name="object 3"/>
          <p:cNvSpPr/>
          <p:nvPr/>
        </p:nvSpPr>
        <p:spPr>
          <a:xfrm>
            <a:off x="147189" y="97113"/>
            <a:ext cx="8688315" cy="42731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80431CC2-3097-7A46-B10B-87464FF56EFB}"/>
              </a:ext>
            </a:extLst>
          </p:cNvPr>
          <p:cNvSpPr/>
          <p:nvPr/>
        </p:nvSpPr>
        <p:spPr>
          <a:xfrm>
            <a:off x="-133762" y="156397"/>
            <a:ext cx="933065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000" b="1" spc="153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ОБЪЕКТЫ ЗДРАВООХРАНЕНИЯ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71348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40958" y="-1770660"/>
            <a:ext cx="8251957" cy="8251957"/>
            <a:chOff x="1447139" y="-3569783"/>
            <a:chExt cx="11002609" cy="11002609"/>
          </a:xfrm>
        </p:grpSpPr>
        <p:pic>
          <p:nvPicPr>
            <p:cNvPr id="8" name="Рисунок 7" descr="Изображение выглядит как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77EFA9C-4663-6442-93EB-40AE98B6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8556">
              <a:off x="1447139" y="-3569783"/>
              <a:ext cx="11002609" cy="11002609"/>
            </a:xfrm>
            <a:prstGeom prst="rect">
              <a:avLst/>
            </a:prstGeom>
            <a:effectLst>
              <a:outerShdw blurRad="114300" dist="12700" dir="2700000" algn="tl" rotWithShape="0">
                <a:prstClr val="black">
                  <a:alpha val="34852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27B0CD1-9342-2844-AF86-270A33376089}"/>
                </a:ext>
              </a:extLst>
            </p:cNvPr>
            <p:cNvSpPr txBox="1"/>
            <p:nvPr/>
          </p:nvSpPr>
          <p:spPr>
            <a:xfrm>
              <a:off x="10151417" y="1685300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Бодайбинский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DE362AB-7D93-7745-ABA1-B23015C36E26}"/>
                </a:ext>
              </a:extLst>
            </p:cNvPr>
            <p:cNvSpPr txBox="1"/>
            <p:nvPr/>
          </p:nvSpPr>
          <p:spPr>
            <a:xfrm>
              <a:off x="6189254" y="5474138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Ольхонский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953DA03-298A-7048-864A-2F866DF8B117}"/>
                </a:ext>
              </a:extLst>
            </p:cNvPr>
            <p:cNvSpPr txBox="1"/>
            <p:nvPr/>
          </p:nvSpPr>
          <p:spPr>
            <a:xfrm>
              <a:off x="5647254" y="6090171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Иркутский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C2DC502-8E5C-1D41-8EA1-CE40111E45BA}"/>
                </a:ext>
              </a:extLst>
            </p:cNvPr>
            <p:cNvSpPr txBox="1"/>
            <p:nvPr/>
          </p:nvSpPr>
          <p:spPr>
            <a:xfrm>
              <a:off x="5272735" y="5895305"/>
              <a:ext cx="10839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ИРКУТСК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D180CBC-C3FF-7C4E-BAAC-C93ECC406DC0}"/>
                </a:ext>
              </a:extLst>
            </p:cNvPr>
            <p:cNvSpPr txBox="1"/>
            <p:nvPr/>
          </p:nvSpPr>
          <p:spPr>
            <a:xfrm>
              <a:off x="5061179" y="5989091"/>
              <a:ext cx="9355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Шелехов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FD646A5-61D4-E04D-A462-4AB23C544BCD}"/>
                </a:ext>
              </a:extLst>
            </p:cNvPr>
            <p:cNvSpPr txBox="1"/>
            <p:nvPr/>
          </p:nvSpPr>
          <p:spPr>
            <a:xfrm>
              <a:off x="4584974" y="5843427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Черемховский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B814E1A-4DCF-834B-A84D-E6FF7298277D}"/>
                </a:ext>
              </a:extLst>
            </p:cNvPr>
            <p:cNvSpPr txBox="1"/>
            <p:nvPr/>
          </p:nvSpPr>
          <p:spPr>
            <a:xfrm>
              <a:off x="5059571" y="1402481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Усть-Илимский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694AA16-48F3-D847-B200-C783E11E06E7}"/>
                </a:ext>
              </a:extLst>
            </p:cNvPr>
            <p:cNvSpPr txBox="1"/>
            <p:nvPr/>
          </p:nvSpPr>
          <p:spPr>
            <a:xfrm>
              <a:off x="2730028" y="2697879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Тайшетский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A3CD440-E2DA-EC4F-90C5-427E9C6A88FF}"/>
                </a:ext>
              </a:extLst>
            </p:cNvPr>
            <p:cNvSpPr txBox="1"/>
            <p:nvPr/>
          </p:nvSpPr>
          <p:spPr>
            <a:xfrm>
              <a:off x="4565626" y="3045622"/>
              <a:ext cx="9355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Братск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525FC6B-8E1B-E645-B58B-B0CA4D36F5A2}"/>
                </a:ext>
              </a:extLst>
            </p:cNvPr>
            <p:cNvSpPr txBox="1"/>
            <p:nvPr/>
          </p:nvSpPr>
          <p:spPr>
            <a:xfrm>
              <a:off x="5071956" y="5711366"/>
              <a:ext cx="9355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Ангарск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41A1B98-11D6-814F-A92B-97DE8AB215B9}"/>
                </a:ext>
              </a:extLst>
            </p:cNvPr>
            <p:cNvSpPr txBox="1"/>
            <p:nvPr/>
          </p:nvSpPr>
          <p:spPr>
            <a:xfrm>
              <a:off x="4376720" y="5588483"/>
              <a:ext cx="14380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Усолье-Сибирское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81A435-30D5-484A-9B32-5A1EC5CC5BC0}"/>
                </a:ext>
              </a:extLst>
            </p:cNvPr>
            <p:cNvSpPr txBox="1"/>
            <p:nvPr/>
          </p:nvSpPr>
          <p:spPr>
            <a:xfrm>
              <a:off x="5055567" y="5174493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Боханский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4B38010-141C-3944-86ED-92FD0021AAE6}"/>
                </a:ext>
              </a:extLst>
            </p:cNvPr>
            <p:cNvSpPr txBox="1"/>
            <p:nvPr/>
          </p:nvSpPr>
          <p:spPr>
            <a:xfrm>
              <a:off x="4610131" y="4989577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Аларский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B0A55A0-D441-534B-ABD3-249DA8AD4371}"/>
                </a:ext>
              </a:extLst>
            </p:cNvPr>
            <p:cNvSpPr txBox="1"/>
            <p:nvPr/>
          </p:nvSpPr>
          <p:spPr>
            <a:xfrm>
              <a:off x="4997744" y="4533159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Нукутский</a:t>
              </a:r>
              <a:endParaRPr lang="ru-RU" sz="600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CE02236-ABF1-C540-9B1B-3A621ACD0B59}"/>
                </a:ext>
              </a:extLst>
            </p:cNvPr>
            <p:cNvSpPr txBox="1"/>
            <p:nvPr/>
          </p:nvSpPr>
          <p:spPr>
            <a:xfrm>
              <a:off x="6189254" y="5112171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Баяндаевский</a:t>
              </a:r>
              <a:endParaRPr lang="ru-RU" sz="600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D90A2C2-4F03-824C-9EE4-B0FEA360B5AD}"/>
                </a:ext>
              </a:extLst>
            </p:cNvPr>
            <p:cNvSpPr txBox="1"/>
            <p:nvPr/>
          </p:nvSpPr>
          <p:spPr>
            <a:xfrm>
              <a:off x="4610131" y="5494315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Усольский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68DF529-B82E-3A42-84C2-C5B08D518CEB}"/>
                </a:ext>
              </a:extLst>
            </p:cNvPr>
            <p:cNvSpPr txBox="1"/>
            <p:nvPr/>
          </p:nvSpPr>
          <p:spPr>
            <a:xfrm>
              <a:off x="4310046" y="3859939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Куйтунский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Прямоугольник 9">
              <a:extLst>
                <a:ext uri="{FF2B5EF4-FFF2-40B4-BE49-F238E27FC236}">
                  <a16:creationId xmlns:a16="http://schemas.microsoft.com/office/drawing/2014/main" xmlns="" id="{AB957259-807C-004B-B774-79008390A1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2519" y="6021527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9">
              <a:extLst>
                <a:ext uri="{FF2B5EF4-FFF2-40B4-BE49-F238E27FC236}">
                  <a16:creationId xmlns:a16="http://schemas.microsoft.com/office/drawing/2014/main" xmlns="" id="{73BFF6CD-7C6E-7949-8AE0-1FAA98A1D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6517" y="5965331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Прямоугольник 9">
              <a:extLst>
                <a:ext uri="{FF2B5EF4-FFF2-40B4-BE49-F238E27FC236}">
                  <a16:creationId xmlns:a16="http://schemas.microsoft.com/office/drawing/2014/main" xmlns="" id="{A627441A-5333-1F4C-B3B8-458B10FFD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2761" y="602921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9" name="Прямоугольник 9">
              <a:extLst>
                <a:ext uri="{FF2B5EF4-FFF2-40B4-BE49-F238E27FC236}">
                  <a16:creationId xmlns:a16="http://schemas.microsoft.com/office/drawing/2014/main" xmlns="" id="{91D7A1AE-8AD1-5E44-8A3F-73154DD46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4043" y="4871486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208B944-1660-4D4E-B12C-2D1FD2D62402}"/>
                </a:ext>
              </a:extLst>
            </p:cNvPr>
            <p:cNvSpPr txBox="1"/>
            <p:nvPr/>
          </p:nvSpPr>
          <p:spPr>
            <a:xfrm>
              <a:off x="5454754" y="4726142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Осинский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Прямоугольник 9">
              <a:extLst>
                <a:ext uri="{FF2B5EF4-FFF2-40B4-BE49-F238E27FC236}">
                  <a16:creationId xmlns:a16="http://schemas.microsoft.com/office/drawing/2014/main" xmlns="" id="{1F2CA457-A462-B34C-8420-84B5FD9DE7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1954" y="575257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2" name="Прямоугольник 9">
              <a:extLst>
                <a:ext uri="{FF2B5EF4-FFF2-40B4-BE49-F238E27FC236}">
                  <a16:creationId xmlns:a16="http://schemas.microsoft.com/office/drawing/2014/main" xmlns="" id="{F8AF4022-C5B5-494C-B910-541CDEABD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2605" y="5548849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3" name="Прямоугольник 9">
              <a:extLst>
                <a:ext uri="{FF2B5EF4-FFF2-40B4-BE49-F238E27FC236}">
                  <a16:creationId xmlns:a16="http://schemas.microsoft.com/office/drawing/2014/main" xmlns="" id="{68A6AAA8-82EE-9542-B75B-F5A51727F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1706" y="547655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4" name="Прямоугольник 9">
              <a:extLst>
                <a:ext uri="{FF2B5EF4-FFF2-40B4-BE49-F238E27FC236}">
                  <a16:creationId xmlns:a16="http://schemas.microsoft.com/office/drawing/2014/main" xmlns="" id="{A067B551-D139-8149-B6BC-D4BC93D2B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3251" y="2955622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D61E1E4-5909-634F-9DF3-1CFAB73C727D}"/>
                </a:ext>
              </a:extLst>
            </p:cNvPr>
            <p:cNvSpPr txBox="1"/>
            <p:nvPr/>
          </p:nvSpPr>
          <p:spPr>
            <a:xfrm>
              <a:off x="7331244" y="2691299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Казачинско</a:t>
              </a:r>
              <a:r>
                <a:rPr lang="ru-RU" sz="600" dirty="0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-Ленский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7B4A2B0-667C-A448-A7A0-1C02F69B6DF2}"/>
                </a:ext>
              </a:extLst>
            </p:cNvPr>
            <p:cNvSpPr txBox="1"/>
            <p:nvPr/>
          </p:nvSpPr>
          <p:spPr>
            <a:xfrm>
              <a:off x="7364775" y="2055415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Киренский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Прямоугольник 9">
              <a:extLst>
                <a:ext uri="{FF2B5EF4-FFF2-40B4-BE49-F238E27FC236}">
                  <a16:creationId xmlns:a16="http://schemas.microsoft.com/office/drawing/2014/main" xmlns="" id="{A5A66011-CCD6-304B-A6AB-D361EFA7D4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531" y="2190947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367C723D-F822-EA43-9EDF-CAD5A7FA3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1244" y="2217637"/>
              <a:ext cx="17280" cy="764675"/>
            </a:xfrm>
            <a:prstGeom prst="line">
              <a:avLst/>
            </a:prstGeom>
            <a:ln w="28575">
              <a:solidFill>
                <a:srgbClr val="BE51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9">
              <a:extLst>
                <a:ext uri="{FF2B5EF4-FFF2-40B4-BE49-F238E27FC236}">
                  <a16:creationId xmlns:a16="http://schemas.microsoft.com/office/drawing/2014/main" xmlns="" id="{542E4138-DA20-9A4B-9727-884EEBEE2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42" y="4009960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0F6E09A-1420-9744-A147-776176BFE7A0}"/>
                </a:ext>
              </a:extLst>
            </p:cNvPr>
            <p:cNvSpPr txBox="1"/>
            <p:nvPr/>
          </p:nvSpPr>
          <p:spPr>
            <a:xfrm>
              <a:off x="2515135" y="3859939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Нижнеудинский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Прямоугольник 9">
              <a:extLst>
                <a:ext uri="{FF2B5EF4-FFF2-40B4-BE49-F238E27FC236}">
                  <a16:creationId xmlns:a16="http://schemas.microsoft.com/office/drawing/2014/main" xmlns="" id="{5840A665-8689-0246-9AC5-CBD25E5AA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2502" y="4335572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D900BDD-9563-CE4E-B76E-D431CB33E442}"/>
                </a:ext>
              </a:extLst>
            </p:cNvPr>
            <p:cNvSpPr txBox="1"/>
            <p:nvPr/>
          </p:nvSpPr>
          <p:spPr>
            <a:xfrm>
              <a:off x="3229030" y="4466449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Тулунский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Прямоугольник 9">
              <a:extLst>
                <a:ext uri="{FF2B5EF4-FFF2-40B4-BE49-F238E27FC236}">
                  <a16:creationId xmlns:a16="http://schemas.microsoft.com/office/drawing/2014/main" xmlns="" id="{D2585257-650E-F940-8DF9-7E55A3294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4371" y="4527088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2" name="Прямоугольник 9">
              <a:extLst>
                <a:ext uri="{FF2B5EF4-FFF2-40B4-BE49-F238E27FC236}">
                  <a16:creationId xmlns:a16="http://schemas.microsoft.com/office/drawing/2014/main" xmlns="" id="{15CD955F-BF51-5D45-9557-39E769723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4734" y="508031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5A51F99-7E17-8A4B-8232-DD708682295B}"/>
                </a:ext>
              </a:extLst>
            </p:cNvPr>
            <p:cNvSpPr txBox="1"/>
            <p:nvPr/>
          </p:nvSpPr>
          <p:spPr>
            <a:xfrm>
              <a:off x="5754023" y="4902681"/>
              <a:ext cx="138947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Эхирит-Булагатский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5" name="Прямоугольник 9">
            <a:extLst>
              <a:ext uri="{FF2B5EF4-FFF2-40B4-BE49-F238E27FC236}">
                <a16:creationId xmlns:a16="http://schemas.microsoft.com/office/drawing/2014/main" xmlns="" id="{62DCC260-08F4-164E-A13F-A3D65F7F8696}"/>
              </a:ext>
            </a:extLst>
          </p:cNvPr>
          <p:cNvSpPr>
            <a:spLocks noChangeAspect="1"/>
          </p:cNvSpPr>
          <p:nvPr/>
        </p:nvSpPr>
        <p:spPr>
          <a:xfrm>
            <a:off x="6655976" y="4108924"/>
            <a:ext cx="194843" cy="191598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Прямоугольник 9">
            <a:extLst>
              <a:ext uri="{FF2B5EF4-FFF2-40B4-BE49-F238E27FC236}">
                <a16:creationId xmlns:a16="http://schemas.microsoft.com/office/drawing/2014/main" xmlns="" id="{02B6C44B-6C18-7644-BEE5-5C004F65D3A9}"/>
              </a:ext>
            </a:extLst>
          </p:cNvPr>
          <p:cNvSpPr>
            <a:spLocks noChangeAspect="1"/>
          </p:cNvSpPr>
          <p:nvPr/>
        </p:nvSpPr>
        <p:spPr>
          <a:xfrm>
            <a:off x="6655976" y="4980083"/>
            <a:ext cx="194843" cy="191598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DD5F083E-3771-2D4E-B1DA-73AC251E73CD}"/>
              </a:ext>
            </a:extLst>
          </p:cNvPr>
          <p:cNvSpPr/>
          <p:nvPr/>
        </p:nvSpPr>
        <p:spPr>
          <a:xfrm>
            <a:off x="6870185" y="4019777"/>
            <a:ext cx="182904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  <a:spcAft>
                <a:spcPts val="450"/>
              </a:spcAft>
            </a:pP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капитального строительства (в т</a:t>
            </a:r>
            <a:r>
              <a:rPr lang="en-US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ч.</a:t>
            </a:r>
            <a:r>
              <a:rPr lang="en-US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реконструкция) автомобильных дорог, реконструкция и строительство мостовых переходов</a:t>
            </a:r>
          </a:p>
          <a:p>
            <a:pPr>
              <a:lnSpc>
                <a:spcPts val="1275"/>
              </a:lnSpc>
              <a:spcAft>
                <a:spcPts val="450"/>
              </a:spcAft>
            </a:pPr>
            <a:endParaRPr lang="ru-RU" sz="75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1275"/>
              </a:lnSpc>
              <a:spcAft>
                <a:spcPts val="450"/>
              </a:spcAft>
            </a:pP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капитального ремонта, ремонт автомобильных дорог регионального, межмуниципального и муниципального значения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-970" y="2314079"/>
            <a:ext cx="1946226" cy="754880"/>
            <a:chOff x="2690933" y="2029549"/>
            <a:chExt cx="2105636" cy="1006506"/>
          </a:xfrm>
        </p:grpSpPr>
        <p:sp>
          <p:nvSpPr>
            <p:cNvPr id="56" name="TextBox 55"/>
            <p:cNvSpPr txBox="1"/>
            <p:nvPr/>
          </p:nvSpPr>
          <p:spPr>
            <a:xfrm>
              <a:off x="2690933" y="2029549"/>
              <a:ext cx="2105636" cy="7005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2500"/>
                </a:lnSpc>
                <a:defRPr sz="2800">
                  <a:solidFill>
                    <a:srgbClr val="BE5107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6600" b="1" dirty="0">
                  <a:solidFill>
                    <a:srgbClr val="2E2183"/>
                  </a:solidFill>
                </a:rPr>
                <a:t>125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62233" y="2588070"/>
              <a:ext cx="1457325" cy="44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ru-RU" b="1" dirty="0" smtClean="0">
                  <a:solidFill>
                    <a:srgbClr val="2E218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объектов</a:t>
              </a:r>
              <a:endParaRPr lang="ru-RU" b="1" dirty="0">
                <a:solidFill>
                  <a:srgbClr val="2E218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DD5F083E-3771-2D4E-B1DA-73AC251E73CD}"/>
              </a:ext>
            </a:extLst>
          </p:cNvPr>
          <p:cNvSpPr/>
          <p:nvPr/>
        </p:nvSpPr>
        <p:spPr>
          <a:xfrm>
            <a:off x="227841" y="1120761"/>
            <a:ext cx="238454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«Безопасные качественные дороги»</a:t>
            </a:r>
          </a:p>
        </p:txBody>
      </p:sp>
      <p:sp>
        <p:nvSpPr>
          <p:cNvPr id="59" name="object 3"/>
          <p:cNvSpPr/>
          <p:nvPr/>
        </p:nvSpPr>
        <p:spPr>
          <a:xfrm>
            <a:off x="227841" y="152305"/>
            <a:ext cx="8688315" cy="42731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0644255-CD4C-3A48-BB86-63B9B0D7D066}"/>
              </a:ext>
            </a:extLst>
          </p:cNvPr>
          <p:cNvSpPr/>
          <p:nvPr/>
        </p:nvSpPr>
        <p:spPr>
          <a:xfrm>
            <a:off x="-46717" y="186781"/>
            <a:ext cx="9143999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ОБЪЕКТЫ ТРАНСПОРТНОЙ ИНФРАСТРУКТУРЫ В 2022 ГОДУ </a:t>
            </a:r>
            <a:endParaRPr lang="ru-RU" sz="2000" b="1" spc="153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752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C21E64-8E43-BD49-AF6F-E814B429D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335513"/>
            <a:ext cx="6688929" cy="2483098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FFFFFF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FFFFFF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ТЕРРИТОРИИ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Г. УСОЛЬЕ-СИБИРСКОЕ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2022 ГОДУ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0%B8%D0%BD%D0%B2%D0%B5%D1%80%D1%81%D0%B8%D1%8F_%D0%B1%D0%B5%D0%B7_%D1%84%D0%BE%D0%BD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1450548"/>
            <a:ext cx="1653553" cy="1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0" y="2186566"/>
            <a:ext cx="5582242" cy="938057"/>
            <a:chOff x="2808696" y="1337115"/>
            <a:chExt cx="5589995" cy="9393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7</a:t>
                </a:r>
                <a:endParaRPr sz="59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25455" y="1337115"/>
              <a:ext cx="3573236" cy="785450"/>
              <a:chOff x="3552189" y="1050224"/>
              <a:chExt cx="3573236" cy="785450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52189" y="1050224"/>
                <a:ext cx="2132458" cy="78545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993" b="1" spc="-25" dirty="0" smtClean="0">
                    <a:solidFill>
                      <a:srgbClr val="1D3C62"/>
                    </a:solidFill>
                    <a:latin typeface="Arial"/>
                    <a:cs typeface="Arial"/>
                  </a:rPr>
                  <a:t>1 095,7</a:t>
                </a:r>
                <a:endParaRPr sz="4993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696131" y="1473808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177"/>
            <a:chOff x="2808696" y="1337115"/>
            <a:chExt cx="4875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430,4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887066" cy="692177"/>
            <a:chOff x="2808696" y="1337115"/>
            <a:chExt cx="4893854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77094" cy="693138"/>
              <a:chOff x="3552190" y="1050224"/>
              <a:chExt cx="2877094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359,5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99990" y="1403246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9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21168</TotalTime>
  <Words>4116</Words>
  <Application>Microsoft Office PowerPoint</Application>
  <PresentationFormat>Экран (4:3)</PresentationFormat>
  <Paragraphs>1223</Paragraphs>
  <Slides>54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Arial</vt:lpstr>
      <vt:lpstr>Bebas Neue Bold</vt:lpstr>
      <vt:lpstr>Calibri</vt:lpstr>
      <vt:lpstr>Roboto</vt:lpstr>
      <vt:lpstr>Roboto Black</vt:lpstr>
      <vt:lpstr>Roboto Light</vt:lpstr>
      <vt:lpstr>Roboto Medium</vt:lpstr>
      <vt:lpstr>Times New Roman</vt:lpstr>
      <vt:lpstr>Trebuchet MS</vt:lpstr>
      <vt:lpstr>Wingdings</vt:lpstr>
      <vt:lpstr>Тема Office</vt:lpstr>
      <vt:lpstr>Презентация PowerPoint</vt:lpstr>
      <vt:lpstr>ОБЩАЯ ИНФОРМАЦИЯ О РЕАЛИЗАЦИИ НАЦИОНАЛЬНЫХ ПРОЕКТОВ НА ТЕРРИТОРИИ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МЕРОПРИЯТИЙ НАЦИОНАЛЬНЫХ ПРОЕКТОВ  НА ТЕРРИТОРИИ  Г. УСОЛЬЕ-СИБИРСКОЕ 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«Образование»</vt:lpstr>
      <vt:lpstr>Национальный проект «Здравоохранение»</vt:lpstr>
      <vt:lpstr>Национальный проект «Дорожная сеть» </vt:lpstr>
      <vt:lpstr>РЕАЛИЗАЦИЯ МЕРОПРИЯТИЙ НАЦИОНАЛЬНЫХ ПРОЕКТОВ  НА ТЕРРИТОРИИ  УСОЛЬСКОГО РАЙОНА 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 «Безопасные качественные дороги»</vt:lpstr>
      <vt:lpstr>Национальный проект «Образование»</vt:lpstr>
      <vt:lpstr>Презентация PowerPoint</vt:lpstr>
      <vt:lpstr>Национальный проект «Здравоохранение»</vt:lpstr>
      <vt:lpstr>РЕАЛИЗАЦИЯ МЕРОПРИЯТИЙ НАЦИОНАЛЬНЫХ ПРОЕКТОВ  НА ТЕРРИТОРИИ  Г. ЗИМЫ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«Образование»</vt:lpstr>
      <vt:lpstr>Национальный проект «Здравоохранение»</vt:lpstr>
      <vt:lpstr>Презентация PowerPoint</vt:lpstr>
      <vt:lpstr>РЕАЛИЗАЦИЯ МЕРОПРИЯТИЙ НАЦИОНАЛЬНЫХ ПРОЕКТОВ  НА ТЕРРИТОРИИ  ЗИМИНСКОГО РАЙОНА  В 2022 ГОДУ</vt:lpstr>
      <vt:lpstr>Общая информация о реализации национальных проектов</vt:lpstr>
      <vt:lpstr>Национальный проект «Образование»</vt:lpstr>
      <vt:lpstr>Презентация PowerPoint</vt:lpstr>
      <vt:lpstr>Национальный проект «Здравоохранение»</vt:lpstr>
      <vt:lpstr>РЕАЛИЗАЦИЯ МЕРОПРИЯТИЙ НАЦИОНАЛЬНЫХ ПРОЕКТОВ  НА ТЕРРИТОРИИ  ЗАЛАРИНСКОГО РАЙОНА 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«Образование»</vt:lpstr>
      <vt:lpstr>Национальный проект «Здравоохранение»</vt:lpstr>
      <vt:lpstr>Презентация PowerPoint</vt:lpstr>
      <vt:lpstr>РЕАЛИЗАЦИЯ МЕРОПРИЯТИЙ НАЦИОНАЛЬНЫХ ПРОЕКТОВ  НА ТЕРРИТОРИИ  Г. ЧЕРЕМХОВО 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Презентация PowerPoint</vt:lpstr>
      <vt:lpstr>Национальный проект «Образование»</vt:lpstr>
      <vt:lpstr>Национальный проект «Здравоохранение»</vt:lpstr>
      <vt:lpstr>РЕАЛИЗАЦИЯ МЕРОПРИЯТИЙ НАЦИОНАЛЬНЫХ ПРОЕКТОВ  НА ТЕРРИТОРИИ  ЧЕРЕМХОВСКОГО РАЙОНА 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Презентация PowerPoint</vt:lpstr>
      <vt:lpstr>Национальный проект «Образование»</vt:lpstr>
      <vt:lpstr>Национальный проект «Здравоохранение»</vt:lpstr>
      <vt:lpstr>Презентация PowerPoint</vt:lpstr>
      <vt:lpstr>РЕАЛИЗАЦИЯ МЕРОПРИЯТИЙ НАЦИОНАЛЬНЫХ ПРОЕКТОВ  НА ТЕРРИТОРИИ  Г. САЯНСКА 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«Здравоохранение»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Теленкевич</dc:creator>
  <cp:lastModifiedBy>Любимова Светлана Петровна</cp:lastModifiedBy>
  <cp:revision>2148</cp:revision>
  <cp:lastPrinted>2022-10-19T15:53:13Z</cp:lastPrinted>
  <dcterms:created xsi:type="dcterms:W3CDTF">2019-03-19T05:40:34Z</dcterms:created>
  <dcterms:modified xsi:type="dcterms:W3CDTF">2022-10-20T02:00:25Z</dcterms:modified>
</cp:coreProperties>
</file>