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95" r:id="rId3"/>
    <p:sldId id="289" r:id="rId4"/>
    <p:sldId id="258" r:id="rId5"/>
    <p:sldId id="261" r:id="rId6"/>
    <p:sldId id="263" r:id="rId7"/>
    <p:sldId id="265" r:id="rId8"/>
    <p:sldId id="267" r:id="rId9"/>
    <p:sldId id="269" r:id="rId10"/>
    <p:sldId id="290" r:id="rId11"/>
    <p:sldId id="272" r:id="rId1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44C5A16-E950-41DB-9832-3C7BC75BA366}">
          <p14:sldIdLst>
            <p14:sldId id="256"/>
            <p14:sldId id="295"/>
            <p14:sldId id="289"/>
            <p14:sldId id="258"/>
            <p14:sldId id="261"/>
            <p14:sldId id="263"/>
            <p14:sldId id="265"/>
            <p14:sldId id="267"/>
            <p14:sldId id="269"/>
            <p14:sldId id="290"/>
            <p14:sldId id="272"/>
          </p14:sldIdLst>
        </p14:section>
        <p14:section name="Раздел без заголовка" id="{555B4FD2-FD27-496E-9FC3-1711BD53F1CD}">
          <p14:sldIdLst/>
        </p14:section>
        <p14:section name="Раздел без заголовка" id="{2D958C04-BE7D-4076-98E5-077B93D540B9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20" autoAdjust="0"/>
    <p:restoredTop sz="94636" autoAdjust="0"/>
  </p:normalViewPr>
  <p:slideViewPr>
    <p:cSldViewPr snapToGrid="0">
      <p:cViewPr varScale="1">
        <p:scale>
          <a:sx n="55" d="100"/>
          <a:sy n="55" d="100"/>
        </p:scale>
        <p:origin x="90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0080-4C3F-949F-C7C255C78C2A}"/>
              </c:ext>
            </c:extLst>
          </c:dPt>
          <c:dPt>
            <c:idx val="1"/>
            <c:bubble3D val="0"/>
            <c:spPr>
              <a:solidFill>
                <a:schemeClr val="accent1">
                  <a:lumMod val="75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080-4C3F-949F-C7C255C78C2A}"/>
              </c:ext>
            </c:extLst>
          </c:dPt>
          <c:dPt>
            <c:idx val="2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080-4C3F-949F-C7C255C78C2A}"/>
              </c:ext>
            </c:extLst>
          </c:dPt>
          <c:dPt>
            <c:idx val="3"/>
            <c:bubble3D val="0"/>
            <c:spPr>
              <a:solidFill>
                <a:schemeClr val="bg1">
                  <a:lumMod val="75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080-4C3F-949F-C7C255C78C2A}"/>
              </c:ext>
            </c:extLst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080-4C3F-949F-C7C255C78C2A}"/>
              </c:ext>
            </c:extLst>
          </c:dPt>
          <c:dPt>
            <c:idx val="5"/>
            <c:bubble3D val="0"/>
            <c:spPr>
              <a:solidFill>
                <a:schemeClr val="bg1">
                  <a:lumMod val="50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080-4C3F-949F-C7C255C78C2A}"/>
              </c:ext>
            </c:extLst>
          </c:dPt>
          <c:cat>
            <c:strRef>
              <c:f>Лист1!$A$2:$A$7</c:f>
              <c:strCache>
                <c:ptCount val="6"/>
                <c:pt idx="0">
                  <c:v>субсидия 1</c:v>
                </c:pt>
                <c:pt idx="1">
                  <c:v>субсидия 2</c:v>
                </c:pt>
                <c:pt idx="2">
                  <c:v>субсидия 3</c:v>
                </c:pt>
                <c:pt idx="3">
                  <c:v>займы фрп</c:v>
                </c:pt>
                <c:pt idx="4">
                  <c:v>совместные займы</c:v>
                </c:pt>
                <c:pt idx="5">
                  <c:v>региональные зайы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11</c:v>
                </c:pt>
                <c:pt idx="4">
                  <c:v>4</c:v>
                </c:pt>
                <c:pt idx="5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080-4C3F-949F-C7C255C78C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4734-43E6-AFDC-4C9F0B74623C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734-43E6-AFDC-4C9F0B74623C}"/>
              </c:ext>
            </c:extLst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734-43E6-AFDC-4C9F0B74623C}"/>
              </c:ext>
            </c:extLst>
          </c:dPt>
          <c:dPt>
            <c:idx val="3"/>
            <c:bubble3D val="0"/>
            <c:spPr>
              <a:solidFill>
                <a:schemeClr val="bg1">
                  <a:lumMod val="50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734-43E6-AFDC-4C9F0B74623C}"/>
              </c:ext>
            </c:extLst>
          </c:dPt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734-43E6-AFDC-4C9F0B7462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9D7184-0B37-4B85-BA06-05E92E66C108}" type="doc">
      <dgm:prSet loTypeId="urn:microsoft.com/office/officeart/2008/layout/CaptionedPictures" loCatId="picture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3E16201-B49A-46B8-ACA2-F47D74EB956B}">
      <dgm:prSet phldrT="[Текст]"/>
      <dgm:spPr/>
      <dgm:t>
        <a:bodyPr/>
        <a:lstStyle/>
        <a:p>
          <a:r>
            <a:rPr lang="ru-RU" b="1" smtClean="0"/>
            <a:t>Центр «Мой бизнес»</a:t>
          </a:r>
          <a:endParaRPr lang="ru-RU" b="1" dirty="0"/>
        </a:p>
      </dgm:t>
    </dgm:pt>
    <dgm:pt modelId="{D19E73B8-CC5E-4C2F-86FA-F09E29FDCC32}" type="parTrans" cxnId="{BE7B38E1-C7AA-4074-8709-FF8E587958FB}">
      <dgm:prSet/>
      <dgm:spPr/>
      <dgm:t>
        <a:bodyPr/>
        <a:lstStyle/>
        <a:p>
          <a:endParaRPr lang="ru-RU"/>
        </a:p>
      </dgm:t>
    </dgm:pt>
    <dgm:pt modelId="{647D738A-31C5-40F8-84A0-E72718050AC0}" type="sibTrans" cxnId="{BE7B38E1-C7AA-4074-8709-FF8E587958FB}">
      <dgm:prSet/>
      <dgm:spPr/>
      <dgm:t>
        <a:bodyPr/>
        <a:lstStyle/>
        <a:p>
          <a:endParaRPr lang="ru-RU"/>
        </a:p>
      </dgm:t>
    </dgm:pt>
    <dgm:pt modelId="{E8823C41-70E1-40C1-8D65-FDE158D8F1C0}">
      <dgm:prSet phldrT="[Текст]" custT="1"/>
      <dgm:spPr/>
      <dgm:t>
        <a:bodyPr/>
        <a:lstStyle/>
        <a:p>
          <a:r>
            <a:rPr lang="ru-RU" sz="1600" b="1" smtClean="0"/>
            <a:t>МКК «Фонд микрокредитования Иркутской области»</a:t>
          </a:r>
          <a:endParaRPr lang="ru-RU" sz="1600" b="1" dirty="0"/>
        </a:p>
      </dgm:t>
    </dgm:pt>
    <dgm:pt modelId="{6257FF6B-A9EC-49BA-83C5-35306AC7159A}" type="parTrans" cxnId="{F666569F-400B-44F9-BBBE-EDA8CB162800}">
      <dgm:prSet/>
      <dgm:spPr/>
      <dgm:t>
        <a:bodyPr/>
        <a:lstStyle/>
        <a:p>
          <a:endParaRPr lang="ru-RU"/>
        </a:p>
      </dgm:t>
    </dgm:pt>
    <dgm:pt modelId="{84EFA251-824C-4660-B80F-DF9C7086A83B}" type="sibTrans" cxnId="{F666569F-400B-44F9-BBBE-EDA8CB162800}">
      <dgm:prSet/>
      <dgm:spPr/>
      <dgm:t>
        <a:bodyPr/>
        <a:lstStyle/>
        <a:p>
          <a:endParaRPr lang="ru-RU"/>
        </a:p>
      </dgm:t>
    </dgm:pt>
    <dgm:pt modelId="{53FAE4A0-DEDB-40D2-BE29-75938E945959}">
      <dgm:prSet phldrT="[Текст]"/>
      <dgm:spPr/>
      <dgm:t>
        <a:bodyPr/>
        <a:lstStyle/>
        <a:p>
          <a:r>
            <a:rPr lang="ru-RU" b="1" smtClean="0"/>
            <a:t>Фонд развития промышленности Иркутской области</a:t>
          </a:r>
          <a:endParaRPr lang="ru-RU" b="1" dirty="0"/>
        </a:p>
      </dgm:t>
    </dgm:pt>
    <dgm:pt modelId="{02048F61-6D4F-47FF-B130-6E4D43B5A155}" type="parTrans" cxnId="{F9C2DF82-1C22-4181-B9B0-DA80BFAE224C}">
      <dgm:prSet/>
      <dgm:spPr/>
      <dgm:t>
        <a:bodyPr/>
        <a:lstStyle/>
        <a:p>
          <a:endParaRPr lang="ru-RU"/>
        </a:p>
      </dgm:t>
    </dgm:pt>
    <dgm:pt modelId="{437E5792-3DAA-4243-AB5D-7251AD30D2BA}" type="sibTrans" cxnId="{F9C2DF82-1C22-4181-B9B0-DA80BFAE224C}">
      <dgm:prSet/>
      <dgm:spPr/>
      <dgm:t>
        <a:bodyPr/>
        <a:lstStyle/>
        <a:p>
          <a:endParaRPr lang="ru-RU"/>
        </a:p>
      </dgm:t>
    </dgm:pt>
    <dgm:pt modelId="{16B7D22D-A1EC-4A04-ADA1-F236A798C16B}">
      <dgm:prSet phldrT="[Текст]"/>
      <dgm:spPr/>
      <dgm:t>
        <a:bodyPr/>
        <a:lstStyle/>
        <a:p>
          <a:r>
            <a:rPr lang="ru-RU" b="1" smtClean="0"/>
            <a:t>Корпорация развития Иркутской области </a:t>
          </a:r>
          <a:endParaRPr lang="ru-RU" b="1" dirty="0"/>
        </a:p>
      </dgm:t>
    </dgm:pt>
    <dgm:pt modelId="{4A727005-7AEF-4A8C-BA50-CE5CE9B90BDC}" type="parTrans" cxnId="{A47AF2CC-5D35-4DFB-932E-56312E0740C2}">
      <dgm:prSet/>
      <dgm:spPr/>
      <dgm:t>
        <a:bodyPr/>
        <a:lstStyle/>
        <a:p>
          <a:endParaRPr lang="ru-RU"/>
        </a:p>
      </dgm:t>
    </dgm:pt>
    <dgm:pt modelId="{D29EAB40-F54D-457A-8026-FB84F2BC3358}" type="sibTrans" cxnId="{A47AF2CC-5D35-4DFB-932E-56312E0740C2}">
      <dgm:prSet/>
      <dgm:spPr/>
      <dgm:t>
        <a:bodyPr/>
        <a:lstStyle/>
        <a:p>
          <a:endParaRPr lang="ru-RU"/>
        </a:p>
      </dgm:t>
    </dgm:pt>
    <dgm:pt modelId="{A2700DE2-F654-4B2A-AF2E-A9816BE0879C}" type="pres">
      <dgm:prSet presAssocID="{2C9D7184-0B37-4B85-BA06-05E92E66C108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ru-RU"/>
        </a:p>
      </dgm:t>
    </dgm:pt>
    <dgm:pt modelId="{63FB81FC-8E41-4D73-B081-E3F19B063420}" type="pres">
      <dgm:prSet presAssocID="{23E16201-B49A-46B8-ACA2-F47D74EB956B}" presName="composite" presStyleCnt="0">
        <dgm:presLayoutVars>
          <dgm:chMax val="1"/>
          <dgm:chPref val="1"/>
        </dgm:presLayoutVars>
      </dgm:prSet>
      <dgm:spPr/>
      <dgm:t>
        <a:bodyPr/>
        <a:lstStyle/>
        <a:p>
          <a:endParaRPr lang="ru-RU"/>
        </a:p>
      </dgm:t>
    </dgm:pt>
    <dgm:pt modelId="{6398C1F7-E4D0-40ED-9A97-A3FB0893EFD8}" type="pres">
      <dgm:prSet presAssocID="{23E16201-B49A-46B8-ACA2-F47D74EB956B}" presName="Accent" presStyleLbl="trAlignAcc1" presStyleIdx="0" presStyleCnt="4" custLinFactNeighborX="864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551C4789-720E-43EB-ABBE-E0D1E3914C7C}" type="pres">
      <dgm:prSet presAssocID="{23E16201-B49A-46B8-ACA2-F47D74EB956B}" presName="Image" presStyleLbl="alignImgPlace1" presStyleIdx="0" presStyleCnt="4" custLinFactNeighborX="10144" custLinFactNeighborY="1108">
        <dgm:presLayoutVars>
          <dgm:chMax val="0"/>
          <dgm:chPref val="0"/>
        </dgm:presLayoutVars>
      </dgm:prSet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B7C77C03-32BA-40F9-AFFD-CC7EC939CB30}" type="pres">
      <dgm:prSet presAssocID="{23E16201-B49A-46B8-ACA2-F47D74EB956B}" presName="ChildComposite" presStyleCnt="0"/>
      <dgm:spPr/>
      <dgm:t>
        <a:bodyPr/>
        <a:lstStyle/>
        <a:p>
          <a:endParaRPr lang="ru-RU"/>
        </a:p>
      </dgm:t>
    </dgm:pt>
    <dgm:pt modelId="{C461BB10-90C1-486C-AB3D-CB1CDB00545C}" type="pres">
      <dgm:prSet presAssocID="{23E16201-B49A-46B8-ACA2-F47D74EB956B}" presName="Child" presStyleLbl="node1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7A33EC-7D81-42E9-BF41-EA55BCB808C8}" type="pres">
      <dgm:prSet presAssocID="{23E16201-B49A-46B8-ACA2-F47D74EB956B}" presName="Parent" presStyleLbl="revTx" presStyleIdx="0" presStyleCnt="4" custLinFactNeighborX="9356" custLinFactNeighborY="5797">
        <dgm:presLayoutVars>
          <dgm:chMax val="1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7079A3-3B9F-4231-A697-148B568F6E2A}" type="pres">
      <dgm:prSet presAssocID="{647D738A-31C5-40F8-84A0-E72718050AC0}" presName="sibTrans" presStyleCnt="0"/>
      <dgm:spPr/>
      <dgm:t>
        <a:bodyPr/>
        <a:lstStyle/>
        <a:p>
          <a:endParaRPr lang="ru-RU"/>
        </a:p>
      </dgm:t>
    </dgm:pt>
    <dgm:pt modelId="{B1D1B71C-F462-4CB6-8A93-4B8D057DB14B}" type="pres">
      <dgm:prSet presAssocID="{E8823C41-70E1-40C1-8D65-FDE158D8F1C0}" presName="composite" presStyleCnt="0">
        <dgm:presLayoutVars>
          <dgm:chMax val="1"/>
          <dgm:chPref val="1"/>
        </dgm:presLayoutVars>
      </dgm:prSet>
      <dgm:spPr/>
      <dgm:t>
        <a:bodyPr/>
        <a:lstStyle/>
        <a:p>
          <a:endParaRPr lang="ru-RU"/>
        </a:p>
      </dgm:t>
    </dgm:pt>
    <dgm:pt modelId="{FA3C099E-F8B0-4888-B41C-37CFD8D5A6F2}" type="pres">
      <dgm:prSet presAssocID="{E8823C41-70E1-40C1-8D65-FDE158D8F1C0}" presName="Accent" presStyleLbl="trAlignAcc1" presStyleIdx="1" presStyleCnt="4" custLinFactNeighborX="504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B3C05620-A06A-4DCF-BAF2-138C61E0A3D6}" type="pres">
      <dgm:prSet presAssocID="{E8823C41-70E1-40C1-8D65-FDE158D8F1C0}" presName="Image" presStyleLbl="alignImgPlace1" presStyleIdx="1" presStyleCnt="4" custLinFactNeighborX="6058">
        <dgm:presLayoutVars>
          <dgm:chMax val="0"/>
          <dgm:chPref val="0"/>
        </dgm:presLayoutVars>
      </dgm:prSet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695813D1-52BE-4AC9-B250-EC244CDF2070}" type="pres">
      <dgm:prSet presAssocID="{E8823C41-70E1-40C1-8D65-FDE158D8F1C0}" presName="ChildComposite" presStyleCnt="0"/>
      <dgm:spPr/>
      <dgm:t>
        <a:bodyPr/>
        <a:lstStyle/>
        <a:p>
          <a:endParaRPr lang="ru-RU"/>
        </a:p>
      </dgm:t>
    </dgm:pt>
    <dgm:pt modelId="{B5893AD9-2C18-45A4-BE96-859ECE64896B}" type="pres">
      <dgm:prSet presAssocID="{E8823C41-70E1-40C1-8D65-FDE158D8F1C0}" presName="Child" presStyleLbl="node1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EBC6E2-524A-4052-80C5-69076961F8DD}" type="pres">
      <dgm:prSet presAssocID="{E8823C41-70E1-40C1-8D65-FDE158D8F1C0}" presName="Parent" presStyleLbl="revTx" presStyleIdx="1" presStyleCnt="4" custLinFactNeighborX="5599" custLinFactNeighborY="5797">
        <dgm:presLayoutVars>
          <dgm:chMax val="1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9A4C20-D572-4E36-8351-ADDC1431E929}" type="pres">
      <dgm:prSet presAssocID="{84EFA251-824C-4660-B80F-DF9C7086A83B}" presName="sibTrans" presStyleCnt="0"/>
      <dgm:spPr/>
      <dgm:t>
        <a:bodyPr/>
        <a:lstStyle/>
        <a:p>
          <a:endParaRPr lang="ru-RU"/>
        </a:p>
      </dgm:t>
    </dgm:pt>
    <dgm:pt modelId="{4FEA265F-C697-4343-9E04-9C2109A0E1BB}" type="pres">
      <dgm:prSet presAssocID="{53FAE4A0-DEDB-40D2-BE29-75938E945959}" presName="composite" presStyleCnt="0">
        <dgm:presLayoutVars>
          <dgm:chMax val="1"/>
          <dgm:chPref val="1"/>
        </dgm:presLayoutVars>
      </dgm:prSet>
      <dgm:spPr/>
      <dgm:t>
        <a:bodyPr/>
        <a:lstStyle/>
        <a:p>
          <a:endParaRPr lang="ru-RU"/>
        </a:p>
      </dgm:t>
    </dgm:pt>
    <dgm:pt modelId="{5792CA24-30AD-45A0-B42A-1D8E5E838E2D}" type="pres">
      <dgm:prSet presAssocID="{53FAE4A0-DEDB-40D2-BE29-75938E945959}" presName="Accent" presStyleLbl="trAlignAcc1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AD0EDCCA-8E99-4598-A826-8967B3867664}" type="pres">
      <dgm:prSet presAssocID="{53FAE4A0-DEDB-40D2-BE29-75938E945959}" presName="Image" presStyleLbl="alignImgPlace1" presStyleIdx="2" presStyleCnt="4">
        <dgm:presLayoutVars>
          <dgm:chMax val="0"/>
          <dgm:chPref val="0"/>
        </dgm:presLayoutVars>
      </dgm:prSet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E7F1A3A0-BDB7-4DAB-95DB-F45A4FFFC9A8}" type="pres">
      <dgm:prSet presAssocID="{53FAE4A0-DEDB-40D2-BE29-75938E945959}" presName="ChildComposite" presStyleCnt="0"/>
      <dgm:spPr/>
      <dgm:t>
        <a:bodyPr/>
        <a:lstStyle/>
        <a:p>
          <a:endParaRPr lang="ru-RU"/>
        </a:p>
      </dgm:t>
    </dgm:pt>
    <dgm:pt modelId="{53061D57-1CD2-43A9-B130-8BC4CCEF98D4}" type="pres">
      <dgm:prSet presAssocID="{53FAE4A0-DEDB-40D2-BE29-75938E945959}" presName="Child" presStyleLbl="node1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40FB17-6A8B-41F4-9666-9BABABDB8308}" type="pres">
      <dgm:prSet presAssocID="{53FAE4A0-DEDB-40D2-BE29-75938E945959}" presName="Parent" presStyleLbl="revTx" presStyleIdx="2" presStyleCnt="4" custLinFactNeighborX="-146" custLinFactNeighborY="5797">
        <dgm:presLayoutVars>
          <dgm:chMax val="1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845130-00E2-4C92-9A5D-5BB1311C8447}" type="pres">
      <dgm:prSet presAssocID="{437E5792-3DAA-4243-AB5D-7251AD30D2BA}" presName="sibTrans" presStyleCnt="0"/>
      <dgm:spPr/>
      <dgm:t>
        <a:bodyPr/>
        <a:lstStyle/>
        <a:p>
          <a:endParaRPr lang="ru-RU"/>
        </a:p>
      </dgm:t>
    </dgm:pt>
    <dgm:pt modelId="{15D86085-4706-471A-92D2-60A2372DA948}" type="pres">
      <dgm:prSet presAssocID="{16B7D22D-A1EC-4A04-ADA1-F236A798C16B}" presName="composite" presStyleCnt="0">
        <dgm:presLayoutVars>
          <dgm:chMax val="1"/>
          <dgm:chPref val="1"/>
        </dgm:presLayoutVars>
      </dgm:prSet>
      <dgm:spPr/>
      <dgm:t>
        <a:bodyPr/>
        <a:lstStyle/>
        <a:p>
          <a:endParaRPr lang="ru-RU"/>
        </a:p>
      </dgm:t>
    </dgm:pt>
    <dgm:pt modelId="{D191B51E-5A12-431D-BAD4-6DC4E1B3C649}" type="pres">
      <dgm:prSet presAssocID="{16B7D22D-A1EC-4A04-ADA1-F236A798C16B}" presName="Accent" presStyleLbl="trAlignAcc1" presStyleIdx="3" presStyleCnt="4" custLinFactNeighborX="-5690" custLinFactNeighborY="588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5EAF0D17-B77F-426B-81EF-F7174DD3BB77}" type="pres">
      <dgm:prSet presAssocID="{16B7D22D-A1EC-4A04-ADA1-F236A798C16B}" presName="Image" presStyleLbl="alignImgPlace1" presStyleIdx="3" presStyleCnt="4" custLinFactNeighborX="-6145" custLinFactNeighborY="2408">
        <dgm:presLayoutVars>
          <dgm:chMax val="0"/>
          <dgm:chPref val="0"/>
        </dgm:presLayoutVars>
      </dgm:prSet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4AB89248-86A6-47DB-BE6C-75F6A3B686C8}" type="pres">
      <dgm:prSet presAssocID="{16B7D22D-A1EC-4A04-ADA1-F236A798C16B}" presName="ChildComposite" presStyleCnt="0"/>
      <dgm:spPr/>
      <dgm:t>
        <a:bodyPr/>
        <a:lstStyle/>
        <a:p>
          <a:endParaRPr lang="ru-RU"/>
        </a:p>
      </dgm:t>
    </dgm:pt>
    <dgm:pt modelId="{F4D77CF1-83C8-4E81-B56B-C8570A1109D7}" type="pres">
      <dgm:prSet presAssocID="{16B7D22D-A1EC-4A04-ADA1-F236A798C16B}" presName="Child" presStyleLbl="node1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FFAB4E-3442-4540-B0E8-BCE068293DD4}" type="pres">
      <dgm:prSet presAssocID="{16B7D22D-A1EC-4A04-ADA1-F236A798C16B}" presName="Parent" presStyleLbl="revTx" presStyleIdx="3" presStyleCnt="4" custLinFactNeighborX="-5849" custLinFactNeighborY="5797">
        <dgm:presLayoutVars>
          <dgm:chMax val="1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290270-1BCC-4F5D-84AB-395C3D8C0D60}" type="presOf" srcId="{2C9D7184-0B37-4B85-BA06-05E92E66C108}" destId="{A2700DE2-F654-4B2A-AF2E-A9816BE0879C}" srcOrd="0" destOrd="0" presId="urn:microsoft.com/office/officeart/2008/layout/CaptionedPictures"/>
    <dgm:cxn modelId="{ED1DFD3D-5387-42EA-B9DC-F1F448404DF9}" type="presOf" srcId="{E8823C41-70E1-40C1-8D65-FDE158D8F1C0}" destId="{4BEBC6E2-524A-4052-80C5-69076961F8DD}" srcOrd="0" destOrd="0" presId="urn:microsoft.com/office/officeart/2008/layout/CaptionedPictures"/>
    <dgm:cxn modelId="{A47AF2CC-5D35-4DFB-932E-56312E0740C2}" srcId="{2C9D7184-0B37-4B85-BA06-05E92E66C108}" destId="{16B7D22D-A1EC-4A04-ADA1-F236A798C16B}" srcOrd="3" destOrd="0" parTransId="{4A727005-7AEF-4A8C-BA50-CE5CE9B90BDC}" sibTransId="{D29EAB40-F54D-457A-8026-FB84F2BC3358}"/>
    <dgm:cxn modelId="{F9C2DF82-1C22-4181-B9B0-DA80BFAE224C}" srcId="{2C9D7184-0B37-4B85-BA06-05E92E66C108}" destId="{53FAE4A0-DEDB-40D2-BE29-75938E945959}" srcOrd="2" destOrd="0" parTransId="{02048F61-6D4F-47FF-B130-6E4D43B5A155}" sibTransId="{437E5792-3DAA-4243-AB5D-7251AD30D2BA}"/>
    <dgm:cxn modelId="{F666569F-400B-44F9-BBBE-EDA8CB162800}" srcId="{2C9D7184-0B37-4B85-BA06-05E92E66C108}" destId="{E8823C41-70E1-40C1-8D65-FDE158D8F1C0}" srcOrd="1" destOrd="0" parTransId="{6257FF6B-A9EC-49BA-83C5-35306AC7159A}" sibTransId="{84EFA251-824C-4660-B80F-DF9C7086A83B}"/>
    <dgm:cxn modelId="{1009B45A-8E88-41B0-8364-82227D9BAB07}" type="presOf" srcId="{23E16201-B49A-46B8-ACA2-F47D74EB956B}" destId="{BB7A33EC-7D81-42E9-BF41-EA55BCB808C8}" srcOrd="0" destOrd="0" presId="urn:microsoft.com/office/officeart/2008/layout/CaptionedPictures"/>
    <dgm:cxn modelId="{BE7B38E1-C7AA-4074-8709-FF8E587958FB}" srcId="{2C9D7184-0B37-4B85-BA06-05E92E66C108}" destId="{23E16201-B49A-46B8-ACA2-F47D74EB956B}" srcOrd="0" destOrd="0" parTransId="{D19E73B8-CC5E-4C2F-86FA-F09E29FDCC32}" sibTransId="{647D738A-31C5-40F8-84A0-E72718050AC0}"/>
    <dgm:cxn modelId="{85316D2B-C46C-41E8-A93F-5527A778F200}" type="presOf" srcId="{53FAE4A0-DEDB-40D2-BE29-75938E945959}" destId="{2E40FB17-6A8B-41F4-9666-9BABABDB8308}" srcOrd="0" destOrd="0" presId="urn:microsoft.com/office/officeart/2008/layout/CaptionedPictures"/>
    <dgm:cxn modelId="{ECB22A60-018E-4BEA-94F4-14AB712EC410}" type="presOf" srcId="{16B7D22D-A1EC-4A04-ADA1-F236A798C16B}" destId="{36FFAB4E-3442-4540-B0E8-BCE068293DD4}" srcOrd="0" destOrd="0" presId="urn:microsoft.com/office/officeart/2008/layout/CaptionedPictures"/>
    <dgm:cxn modelId="{54482F6C-D577-4C9D-AC61-8EBBBDA06BC8}" type="presParOf" srcId="{A2700DE2-F654-4B2A-AF2E-A9816BE0879C}" destId="{63FB81FC-8E41-4D73-B081-E3F19B063420}" srcOrd="0" destOrd="0" presId="urn:microsoft.com/office/officeart/2008/layout/CaptionedPictures"/>
    <dgm:cxn modelId="{9A95CAEA-178B-45D1-B94C-70BAB1B70147}" type="presParOf" srcId="{63FB81FC-8E41-4D73-B081-E3F19B063420}" destId="{6398C1F7-E4D0-40ED-9A97-A3FB0893EFD8}" srcOrd="0" destOrd="0" presId="urn:microsoft.com/office/officeart/2008/layout/CaptionedPictures"/>
    <dgm:cxn modelId="{3D652DD2-F9C9-49F9-8A69-592D06589949}" type="presParOf" srcId="{63FB81FC-8E41-4D73-B081-E3F19B063420}" destId="{551C4789-720E-43EB-ABBE-E0D1E3914C7C}" srcOrd="1" destOrd="0" presId="urn:microsoft.com/office/officeart/2008/layout/CaptionedPictures"/>
    <dgm:cxn modelId="{6D459F98-96D3-49D7-AA50-001EF4EE23EA}" type="presParOf" srcId="{63FB81FC-8E41-4D73-B081-E3F19B063420}" destId="{B7C77C03-32BA-40F9-AFFD-CC7EC939CB30}" srcOrd="2" destOrd="0" presId="urn:microsoft.com/office/officeart/2008/layout/CaptionedPictures"/>
    <dgm:cxn modelId="{7B7E35B4-DB48-41DB-A952-DB7309C02F16}" type="presParOf" srcId="{B7C77C03-32BA-40F9-AFFD-CC7EC939CB30}" destId="{C461BB10-90C1-486C-AB3D-CB1CDB00545C}" srcOrd="0" destOrd="0" presId="urn:microsoft.com/office/officeart/2008/layout/CaptionedPictures"/>
    <dgm:cxn modelId="{D367D8CC-3556-41AC-95EF-BA2DA5EC6713}" type="presParOf" srcId="{B7C77C03-32BA-40F9-AFFD-CC7EC939CB30}" destId="{BB7A33EC-7D81-42E9-BF41-EA55BCB808C8}" srcOrd="1" destOrd="0" presId="urn:microsoft.com/office/officeart/2008/layout/CaptionedPictures"/>
    <dgm:cxn modelId="{EBEAC9A8-4FBF-477B-9FAE-BB7F4B3F96BC}" type="presParOf" srcId="{A2700DE2-F654-4B2A-AF2E-A9816BE0879C}" destId="{EE7079A3-3B9F-4231-A697-148B568F6E2A}" srcOrd="1" destOrd="0" presId="urn:microsoft.com/office/officeart/2008/layout/CaptionedPictures"/>
    <dgm:cxn modelId="{0B5FB7EA-2729-4677-A483-9CCA553A719F}" type="presParOf" srcId="{A2700DE2-F654-4B2A-AF2E-A9816BE0879C}" destId="{B1D1B71C-F462-4CB6-8A93-4B8D057DB14B}" srcOrd="2" destOrd="0" presId="urn:microsoft.com/office/officeart/2008/layout/CaptionedPictures"/>
    <dgm:cxn modelId="{D99DD336-AC70-4393-84A3-79278EA49EC6}" type="presParOf" srcId="{B1D1B71C-F462-4CB6-8A93-4B8D057DB14B}" destId="{FA3C099E-F8B0-4888-B41C-37CFD8D5A6F2}" srcOrd="0" destOrd="0" presId="urn:microsoft.com/office/officeart/2008/layout/CaptionedPictures"/>
    <dgm:cxn modelId="{4D7532F4-6DF4-461E-BEF4-3F8AC9B06781}" type="presParOf" srcId="{B1D1B71C-F462-4CB6-8A93-4B8D057DB14B}" destId="{B3C05620-A06A-4DCF-BAF2-138C61E0A3D6}" srcOrd="1" destOrd="0" presId="urn:microsoft.com/office/officeart/2008/layout/CaptionedPictures"/>
    <dgm:cxn modelId="{A793DA48-1BA0-48D5-BD9C-DED1CFFC9F3A}" type="presParOf" srcId="{B1D1B71C-F462-4CB6-8A93-4B8D057DB14B}" destId="{695813D1-52BE-4AC9-B250-EC244CDF2070}" srcOrd="2" destOrd="0" presId="urn:microsoft.com/office/officeart/2008/layout/CaptionedPictures"/>
    <dgm:cxn modelId="{7124710C-1BAC-42D1-A71A-56EDC9C88D01}" type="presParOf" srcId="{695813D1-52BE-4AC9-B250-EC244CDF2070}" destId="{B5893AD9-2C18-45A4-BE96-859ECE64896B}" srcOrd="0" destOrd="0" presId="urn:microsoft.com/office/officeart/2008/layout/CaptionedPictures"/>
    <dgm:cxn modelId="{D5A3689F-1CDF-459B-9C72-7CCE20E7CD36}" type="presParOf" srcId="{695813D1-52BE-4AC9-B250-EC244CDF2070}" destId="{4BEBC6E2-524A-4052-80C5-69076961F8DD}" srcOrd="1" destOrd="0" presId="urn:microsoft.com/office/officeart/2008/layout/CaptionedPictures"/>
    <dgm:cxn modelId="{6C685ECE-D7F1-4C81-ACD1-288FEF8A9D9A}" type="presParOf" srcId="{A2700DE2-F654-4B2A-AF2E-A9816BE0879C}" destId="{009A4C20-D572-4E36-8351-ADDC1431E929}" srcOrd="3" destOrd="0" presId="urn:microsoft.com/office/officeart/2008/layout/CaptionedPictures"/>
    <dgm:cxn modelId="{7350072F-1344-4A5E-8578-A676B10C04DB}" type="presParOf" srcId="{A2700DE2-F654-4B2A-AF2E-A9816BE0879C}" destId="{4FEA265F-C697-4343-9E04-9C2109A0E1BB}" srcOrd="4" destOrd="0" presId="urn:microsoft.com/office/officeart/2008/layout/CaptionedPictures"/>
    <dgm:cxn modelId="{4703DEC4-5C4E-400A-BF9F-D0B03B79F2D2}" type="presParOf" srcId="{4FEA265F-C697-4343-9E04-9C2109A0E1BB}" destId="{5792CA24-30AD-45A0-B42A-1D8E5E838E2D}" srcOrd="0" destOrd="0" presId="urn:microsoft.com/office/officeart/2008/layout/CaptionedPictures"/>
    <dgm:cxn modelId="{140E923A-A4EB-480C-A42B-227BBD7DD09F}" type="presParOf" srcId="{4FEA265F-C697-4343-9E04-9C2109A0E1BB}" destId="{AD0EDCCA-8E99-4598-A826-8967B3867664}" srcOrd="1" destOrd="0" presId="urn:microsoft.com/office/officeart/2008/layout/CaptionedPictures"/>
    <dgm:cxn modelId="{67276CB8-AD78-4E4A-B47A-27436BDCD559}" type="presParOf" srcId="{4FEA265F-C697-4343-9E04-9C2109A0E1BB}" destId="{E7F1A3A0-BDB7-4DAB-95DB-F45A4FFFC9A8}" srcOrd="2" destOrd="0" presId="urn:microsoft.com/office/officeart/2008/layout/CaptionedPictures"/>
    <dgm:cxn modelId="{89CADCF6-D52F-4FCA-AB92-5A47B5D16919}" type="presParOf" srcId="{E7F1A3A0-BDB7-4DAB-95DB-F45A4FFFC9A8}" destId="{53061D57-1CD2-43A9-B130-8BC4CCEF98D4}" srcOrd="0" destOrd="0" presId="urn:microsoft.com/office/officeart/2008/layout/CaptionedPictures"/>
    <dgm:cxn modelId="{C9B43D60-4F06-4345-A5C8-62135DB19A38}" type="presParOf" srcId="{E7F1A3A0-BDB7-4DAB-95DB-F45A4FFFC9A8}" destId="{2E40FB17-6A8B-41F4-9666-9BABABDB8308}" srcOrd="1" destOrd="0" presId="urn:microsoft.com/office/officeart/2008/layout/CaptionedPictures"/>
    <dgm:cxn modelId="{CAFBA6F5-F1E9-4062-8B77-58E49085B737}" type="presParOf" srcId="{A2700DE2-F654-4B2A-AF2E-A9816BE0879C}" destId="{84845130-00E2-4C92-9A5D-5BB1311C8447}" srcOrd="5" destOrd="0" presId="urn:microsoft.com/office/officeart/2008/layout/CaptionedPictures"/>
    <dgm:cxn modelId="{A419744E-ED6C-4B8E-BC0C-97D5ACF23EE3}" type="presParOf" srcId="{A2700DE2-F654-4B2A-AF2E-A9816BE0879C}" destId="{15D86085-4706-471A-92D2-60A2372DA948}" srcOrd="6" destOrd="0" presId="urn:microsoft.com/office/officeart/2008/layout/CaptionedPictures"/>
    <dgm:cxn modelId="{113D635C-6006-4A21-A912-DF3FAB1A4CE6}" type="presParOf" srcId="{15D86085-4706-471A-92D2-60A2372DA948}" destId="{D191B51E-5A12-431D-BAD4-6DC4E1B3C649}" srcOrd="0" destOrd="0" presId="urn:microsoft.com/office/officeart/2008/layout/CaptionedPictures"/>
    <dgm:cxn modelId="{A9A838BE-073B-438F-AB4C-B6239B70B40D}" type="presParOf" srcId="{15D86085-4706-471A-92D2-60A2372DA948}" destId="{5EAF0D17-B77F-426B-81EF-F7174DD3BB77}" srcOrd="1" destOrd="0" presId="urn:microsoft.com/office/officeart/2008/layout/CaptionedPictures"/>
    <dgm:cxn modelId="{61E07776-93B4-4B15-AAB8-E4CECF7F751D}" type="presParOf" srcId="{15D86085-4706-471A-92D2-60A2372DA948}" destId="{4AB89248-86A6-47DB-BE6C-75F6A3B686C8}" srcOrd="2" destOrd="0" presId="urn:microsoft.com/office/officeart/2008/layout/CaptionedPictures"/>
    <dgm:cxn modelId="{F8FEAFB3-0BC6-49A0-A99C-6285DB777A16}" type="presParOf" srcId="{4AB89248-86A6-47DB-BE6C-75F6A3B686C8}" destId="{F4D77CF1-83C8-4E81-B56B-C8570A1109D7}" srcOrd="0" destOrd="0" presId="urn:microsoft.com/office/officeart/2008/layout/CaptionedPictures"/>
    <dgm:cxn modelId="{F7141343-4D73-43AD-B56A-65E779AEE3AD}" type="presParOf" srcId="{4AB89248-86A6-47DB-BE6C-75F6A3B686C8}" destId="{36FFAB4E-3442-4540-B0E8-BCE068293DD4}" srcOrd="1" destOrd="0" presId="urn:microsoft.com/office/officeart/2008/layout/CaptionedPicture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9D7184-0B37-4B85-BA06-05E92E66C108}" type="doc">
      <dgm:prSet loTypeId="urn:microsoft.com/office/officeart/2005/8/layout/vList4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3E16201-B49A-46B8-ACA2-F47D74EB956B}">
      <dgm:prSet phldrT="[Текст]" custT="1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r>
            <a:rPr lang="ru-RU" sz="2500" b="0" dirty="0" smtClean="0">
              <a:solidFill>
                <a:schemeClr val="bg1"/>
              </a:solidFill>
            </a:rPr>
            <a:t>Центр «Мой бизнес»</a:t>
          </a:r>
          <a:r>
            <a:rPr lang="ru-RU" sz="2500" b="1" dirty="0" smtClean="0">
              <a:solidFill>
                <a:schemeClr val="bg1"/>
              </a:solidFill>
            </a:rPr>
            <a:t> </a:t>
          </a:r>
          <a:r>
            <a:rPr lang="ru-RU" sz="3000" b="1" dirty="0" smtClean="0">
              <a:solidFill>
                <a:schemeClr val="bg1"/>
              </a:solidFill>
            </a:rPr>
            <a:t>- 0.96</a:t>
          </a:r>
          <a:endParaRPr lang="ru-RU" sz="3600" b="1" dirty="0">
            <a:solidFill>
              <a:schemeClr val="bg1"/>
            </a:solidFill>
          </a:endParaRPr>
        </a:p>
      </dgm:t>
    </dgm:pt>
    <dgm:pt modelId="{D19E73B8-CC5E-4C2F-86FA-F09E29FDCC32}" type="parTrans" cxnId="{BE7B38E1-C7AA-4074-8709-FF8E587958FB}">
      <dgm:prSet/>
      <dgm:spPr/>
      <dgm:t>
        <a:bodyPr/>
        <a:lstStyle/>
        <a:p>
          <a:endParaRPr lang="ru-RU"/>
        </a:p>
      </dgm:t>
    </dgm:pt>
    <dgm:pt modelId="{647D738A-31C5-40F8-84A0-E72718050AC0}" type="sibTrans" cxnId="{BE7B38E1-C7AA-4074-8709-FF8E587958FB}">
      <dgm:prSet/>
      <dgm:spPr/>
      <dgm:t>
        <a:bodyPr/>
        <a:lstStyle/>
        <a:p>
          <a:endParaRPr lang="ru-RU"/>
        </a:p>
      </dgm:t>
    </dgm:pt>
    <dgm:pt modelId="{E8823C41-70E1-40C1-8D65-FDE158D8F1C0}">
      <dgm:prSet phldrT="[Текст]" custT="1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r>
            <a:rPr lang="ru-RU" sz="2500" b="0" dirty="0" smtClean="0">
              <a:solidFill>
                <a:schemeClr val="bg1"/>
              </a:solidFill>
            </a:rPr>
            <a:t>МКК «Фонд микрокредитования Иркутской области» </a:t>
          </a:r>
          <a:r>
            <a:rPr lang="ru-RU" sz="3000" b="1" dirty="0" smtClean="0">
              <a:solidFill>
                <a:schemeClr val="bg1"/>
              </a:solidFill>
            </a:rPr>
            <a:t>- 1.9</a:t>
          </a:r>
          <a:endParaRPr lang="ru-RU" sz="3000" b="1" dirty="0">
            <a:solidFill>
              <a:schemeClr val="bg1"/>
            </a:solidFill>
          </a:endParaRPr>
        </a:p>
      </dgm:t>
    </dgm:pt>
    <dgm:pt modelId="{6257FF6B-A9EC-49BA-83C5-35306AC7159A}" type="parTrans" cxnId="{F666569F-400B-44F9-BBBE-EDA8CB162800}">
      <dgm:prSet/>
      <dgm:spPr/>
      <dgm:t>
        <a:bodyPr/>
        <a:lstStyle/>
        <a:p>
          <a:endParaRPr lang="ru-RU"/>
        </a:p>
      </dgm:t>
    </dgm:pt>
    <dgm:pt modelId="{84EFA251-824C-4660-B80F-DF9C7086A83B}" type="sibTrans" cxnId="{F666569F-400B-44F9-BBBE-EDA8CB162800}">
      <dgm:prSet/>
      <dgm:spPr/>
      <dgm:t>
        <a:bodyPr/>
        <a:lstStyle/>
        <a:p>
          <a:endParaRPr lang="ru-RU"/>
        </a:p>
      </dgm:t>
    </dgm:pt>
    <dgm:pt modelId="{53FAE4A0-DEDB-40D2-BE29-75938E945959}">
      <dgm:prSet phldrT="[Текст]" custT="1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r>
            <a:rPr lang="ru-RU" sz="2500" b="0" dirty="0" smtClean="0">
              <a:solidFill>
                <a:schemeClr val="bg1"/>
              </a:solidFill>
            </a:rPr>
            <a:t>Фонд развития промышленности Иркутской области </a:t>
          </a:r>
          <a:r>
            <a:rPr lang="ru-RU" sz="2500" b="1" dirty="0" smtClean="0">
              <a:solidFill>
                <a:schemeClr val="bg1"/>
              </a:solidFill>
            </a:rPr>
            <a:t>– </a:t>
          </a:r>
          <a:r>
            <a:rPr lang="ru-RU" sz="3000" b="1" dirty="0" smtClean="0">
              <a:solidFill>
                <a:schemeClr val="bg1"/>
              </a:solidFill>
            </a:rPr>
            <a:t>1.2</a:t>
          </a:r>
          <a:endParaRPr lang="ru-RU" sz="3000" b="1" dirty="0">
            <a:solidFill>
              <a:schemeClr val="bg1"/>
            </a:solidFill>
          </a:endParaRPr>
        </a:p>
      </dgm:t>
    </dgm:pt>
    <dgm:pt modelId="{02048F61-6D4F-47FF-B130-6E4D43B5A155}" type="parTrans" cxnId="{F9C2DF82-1C22-4181-B9B0-DA80BFAE224C}">
      <dgm:prSet/>
      <dgm:spPr/>
      <dgm:t>
        <a:bodyPr/>
        <a:lstStyle/>
        <a:p>
          <a:endParaRPr lang="ru-RU"/>
        </a:p>
      </dgm:t>
    </dgm:pt>
    <dgm:pt modelId="{437E5792-3DAA-4243-AB5D-7251AD30D2BA}" type="sibTrans" cxnId="{F9C2DF82-1C22-4181-B9B0-DA80BFAE224C}">
      <dgm:prSet/>
      <dgm:spPr/>
      <dgm:t>
        <a:bodyPr/>
        <a:lstStyle/>
        <a:p>
          <a:endParaRPr lang="ru-RU"/>
        </a:p>
      </dgm:t>
    </dgm:pt>
    <dgm:pt modelId="{15BD48FF-3727-47EF-94A1-0C9C5F2032B9}" type="pres">
      <dgm:prSet presAssocID="{2C9D7184-0B37-4B85-BA06-05E92E66C10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7EBD553-BCA2-4F12-B193-ED5D744AE996}" type="pres">
      <dgm:prSet presAssocID="{23E16201-B49A-46B8-ACA2-F47D74EB956B}" presName="comp" presStyleCnt="0"/>
      <dgm:spPr/>
    </dgm:pt>
    <dgm:pt modelId="{942D72AD-3CF6-442F-AF3B-4BF210485CB2}" type="pres">
      <dgm:prSet presAssocID="{23E16201-B49A-46B8-ACA2-F47D74EB956B}" presName="box" presStyleLbl="node1" presStyleIdx="0" presStyleCnt="3" custScaleX="63143"/>
      <dgm:spPr/>
      <dgm:t>
        <a:bodyPr/>
        <a:lstStyle/>
        <a:p>
          <a:endParaRPr lang="ru-RU"/>
        </a:p>
      </dgm:t>
    </dgm:pt>
    <dgm:pt modelId="{AB84B250-38F4-4368-A4AE-00E9E5864247}" type="pres">
      <dgm:prSet presAssocID="{23E16201-B49A-46B8-ACA2-F47D74EB956B}" presName="img" presStyleLbl="fgImgPlace1" presStyleIdx="0" presStyleCnt="3"/>
      <dgm:spPr/>
    </dgm:pt>
    <dgm:pt modelId="{D18CF8B3-97CB-47BD-B3E6-2C510CCA9798}" type="pres">
      <dgm:prSet presAssocID="{23E16201-B49A-46B8-ACA2-F47D74EB956B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FB01B5-94DF-4E58-A1C8-F23A66C1EF34}" type="pres">
      <dgm:prSet presAssocID="{647D738A-31C5-40F8-84A0-E72718050AC0}" presName="spacer" presStyleCnt="0"/>
      <dgm:spPr/>
    </dgm:pt>
    <dgm:pt modelId="{A9A672B4-A86E-4E61-88A5-7EDA91C13D7E}" type="pres">
      <dgm:prSet presAssocID="{E8823C41-70E1-40C1-8D65-FDE158D8F1C0}" presName="comp" presStyleCnt="0"/>
      <dgm:spPr/>
    </dgm:pt>
    <dgm:pt modelId="{00B2C6F6-0068-4571-9EAF-632CD7D29968}" type="pres">
      <dgm:prSet presAssocID="{E8823C41-70E1-40C1-8D65-FDE158D8F1C0}" presName="box" presStyleLbl="node1" presStyleIdx="1" presStyleCnt="3" custScaleX="63143" custLinFactNeighborY="70"/>
      <dgm:spPr/>
      <dgm:t>
        <a:bodyPr/>
        <a:lstStyle/>
        <a:p>
          <a:endParaRPr lang="ru-RU"/>
        </a:p>
      </dgm:t>
    </dgm:pt>
    <dgm:pt modelId="{4E3C481C-3E9D-42ED-88E8-E3F1C17BD390}" type="pres">
      <dgm:prSet presAssocID="{E8823C41-70E1-40C1-8D65-FDE158D8F1C0}" presName="img" presStyleLbl="fgImgPlace1" presStyleIdx="1" presStyleCnt="3"/>
      <dgm:spPr/>
    </dgm:pt>
    <dgm:pt modelId="{B6263B3E-E836-4E67-BA2B-530A3DB3BD26}" type="pres">
      <dgm:prSet presAssocID="{E8823C41-70E1-40C1-8D65-FDE158D8F1C0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74900F-B2F2-4876-9B2E-A964E6F1D51E}" type="pres">
      <dgm:prSet presAssocID="{84EFA251-824C-4660-B80F-DF9C7086A83B}" presName="spacer" presStyleCnt="0"/>
      <dgm:spPr/>
    </dgm:pt>
    <dgm:pt modelId="{A472686A-3B6F-450C-B861-2AEE347752B9}" type="pres">
      <dgm:prSet presAssocID="{53FAE4A0-DEDB-40D2-BE29-75938E945959}" presName="comp" presStyleCnt="0"/>
      <dgm:spPr/>
    </dgm:pt>
    <dgm:pt modelId="{65ACBD8F-B086-45FA-9683-49A5763F5900}" type="pres">
      <dgm:prSet presAssocID="{53FAE4A0-DEDB-40D2-BE29-75938E945959}" presName="box" presStyleLbl="node1" presStyleIdx="2" presStyleCnt="3" custScaleX="63143"/>
      <dgm:spPr/>
      <dgm:t>
        <a:bodyPr/>
        <a:lstStyle/>
        <a:p>
          <a:endParaRPr lang="ru-RU"/>
        </a:p>
      </dgm:t>
    </dgm:pt>
    <dgm:pt modelId="{808FCD1F-7CA7-4F74-A6B9-28433DE22968}" type="pres">
      <dgm:prSet presAssocID="{53FAE4A0-DEDB-40D2-BE29-75938E945959}" presName="img" presStyleLbl="fgImgPlace1" presStyleIdx="2" presStyleCnt="3"/>
      <dgm:spPr/>
    </dgm:pt>
    <dgm:pt modelId="{B26AB64E-0EB3-4190-A3EF-CFEE8760BBEB}" type="pres">
      <dgm:prSet presAssocID="{53FAE4A0-DEDB-40D2-BE29-75938E945959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55D379B-42E7-41A8-9F4D-7E7EBA2D4300}" type="presOf" srcId="{23E16201-B49A-46B8-ACA2-F47D74EB956B}" destId="{D18CF8B3-97CB-47BD-B3E6-2C510CCA9798}" srcOrd="1" destOrd="0" presId="urn:microsoft.com/office/officeart/2005/8/layout/vList4"/>
    <dgm:cxn modelId="{AF8EBCB2-B8A6-4F92-B35C-6CB446B0B1EA}" type="presOf" srcId="{53FAE4A0-DEDB-40D2-BE29-75938E945959}" destId="{B26AB64E-0EB3-4190-A3EF-CFEE8760BBEB}" srcOrd="1" destOrd="0" presId="urn:microsoft.com/office/officeart/2005/8/layout/vList4"/>
    <dgm:cxn modelId="{4835F2A4-BF96-4AF5-B141-7FD46CF4C755}" type="presOf" srcId="{E8823C41-70E1-40C1-8D65-FDE158D8F1C0}" destId="{B6263B3E-E836-4E67-BA2B-530A3DB3BD26}" srcOrd="1" destOrd="0" presId="urn:microsoft.com/office/officeart/2005/8/layout/vList4"/>
    <dgm:cxn modelId="{F9C2DF82-1C22-4181-B9B0-DA80BFAE224C}" srcId="{2C9D7184-0B37-4B85-BA06-05E92E66C108}" destId="{53FAE4A0-DEDB-40D2-BE29-75938E945959}" srcOrd="2" destOrd="0" parTransId="{02048F61-6D4F-47FF-B130-6E4D43B5A155}" sibTransId="{437E5792-3DAA-4243-AB5D-7251AD30D2BA}"/>
    <dgm:cxn modelId="{F666569F-400B-44F9-BBBE-EDA8CB162800}" srcId="{2C9D7184-0B37-4B85-BA06-05E92E66C108}" destId="{E8823C41-70E1-40C1-8D65-FDE158D8F1C0}" srcOrd="1" destOrd="0" parTransId="{6257FF6B-A9EC-49BA-83C5-35306AC7159A}" sibTransId="{84EFA251-824C-4660-B80F-DF9C7086A83B}"/>
    <dgm:cxn modelId="{82425DAD-D5FB-4D00-8F42-BDB540BFED59}" type="presOf" srcId="{23E16201-B49A-46B8-ACA2-F47D74EB956B}" destId="{942D72AD-3CF6-442F-AF3B-4BF210485CB2}" srcOrd="0" destOrd="0" presId="urn:microsoft.com/office/officeart/2005/8/layout/vList4"/>
    <dgm:cxn modelId="{C22AD7D1-92F4-42F8-8093-8517E1507229}" type="presOf" srcId="{E8823C41-70E1-40C1-8D65-FDE158D8F1C0}" destId="{00B2C6F6-0068-4571-9EAF-632CD7D29968}" srcOrd="0" destOrd="0" presId="urn:microsoft.com/office/officeart/2005/8/layout/vList4"/>
    <dgm:cxn modelId="{BE7B38E1-C7AA-4074-8709-FF8E587958FB}" srcId="{2C9D7184-0B37-4B85-BA06-05E92E66C108}" destId="{23E16201-B49A-46B8-ACA2-F47D74EB956B}" srcOrd="0" destOrd="0" parTransId="{D19E73B8-CC5E-4C2F-86FA-F09E29FDCC32}" sibTransId="{647D738A-31C5-40F8-84A0-E72718050AC0}"/>
    <dgm:cxn modelId="{785E34CC-4255-4C87-94D2-BDF43C290E3A}" type="presOf" srcId="{2C9D7184-0B37-4B85-BA06-05E92E66C108}" destId="{15BD48FF-3727-47EF-94A1-0C9C5F2032B9}" srcOrd="0" destOrd="0" presId="urn:microsoft.com/office/officeart/2005/8/layout/vList4"/>
    <dgm:cxn modelId="{2B191DAB-9B98-4277-92E7-60A9789E9E2B}" type="presOf" srcId="{53FAE4A0-DEDB-40D2-BE29-75938E945959}" destId="{65ACBD8F-B086-45FA-9683-49A5763F5900}" srcOrd="0" destOrd="0" presId="urn:microsoft.com/office/officeart/2005/8/layout/vList4"/>
    <dgm:cxn modelId="{BC6C00AD-3157-485F-9870-19FC31DBD2BB}" type="presParOf" srcId="{15BD48FF-3727-47EF-94A1-0C9C5F2032B9}" destId="{37EBD553-BCA2-4F12-B193-ED5D744AE996}" srcOrd="0" destOrd="0" presId="urn:microsoft.com/office/officeart/2005/8/layout/vList4"/>
    <dgm:cxn modelId="{C694C214-C854-4260-BFF9-8A25DD914DEC}" type="presParOf" srcId="{37EBD553-BCA2-4F12-B193-ED5D744AE996}" destId="{942D72AD-3CF6-442F-AF3B-4BF210485CB2}" srcOrd="0" destOrd="0" presId="urn:microsoft.com/office/officeart/2005/8/layout/vList4"/>
    <dgm:cxn modelId="{99746144-695B-4C9B-A2A1-D0C730E7947B}" type="presParOf" srcId="{37EBD553-BCA2-4F12-B193-ED5D744AE996}" destId="{AB84B250-38F4-4368-A4AE-00E9E5864247}" srcOrd="1" destOrd="0" presId="urn:microsoft.com/office/officeart/2005/8/layout/vList4"/>
    <dgm:cxn modelId="{33EB207A-52C4-40B3-B10A-BDDFB2D832D3}" type="presParOf" srcId="{37EBD553-BCA2-4F12-B193-ED5D744AE996}" destId="{D18CF8B3-97CB-47BD-B3E6-2C510CCA9798}" srcOrd="2" destOrd="0" presId="urn:microsoft.com/office/officeart/2005/8/layout/vList4"/>
    <dgm:cxn modelId="{8BD442A3-4695-45E1-931D-267103F54670}" type="presParOf" srcId="{15BD48FF-3727-47EF-94A1-0C9C5F2032B9}" destId="{60FB01B5-94DF-4E58-A1C8-F23A66C1EF34}" srcOrd="1" destOrd="0" presId="urn:microsoft.com/office/officeart/2005/8/layout/vList4"/>
    <dgm:cxn modelId="{C79A3A66-BD04-4493-A0EA-A1EE3B690086}" type="presParOf" srcId="{15BD48FF-3727-47EF-94A1-0C9C5F2032B9}" destId="{A9A672B4-A86E-4E61-88A5-7EDA91C13D7E}" srcOrd="2" destOrd="0" presId="urn:microsoft.com/office/officeart/2005/8/layout/vList4"/>
    <dgm:cxn modelId="{B45DE46E-9BDD-4AC8-B945-CFC1575BF77B}" type="presParOf" srcId="{A9A672B4-A86E-4E61-88A5-7EDA91C13D7E}" destId="{00B2C6F6-0068-4571-9EAF-632CD7D29968}" srcOrd="0" destOrd="0" presId="urn:microsoft.com/office/officeart/2005/8/layout/vList4"/>
    <dgm:cxn modelId="{805AE13C-5084-45FC-8A51-365F8006FCA0}" type="presParOf" srcId="{A9A672B4-A86E-4E61-88A5-7EDA91C13D7E}" destId="{4E3C481C-3E9D-42ED-88E8-E3F1C17BD390}" srcOrd="1" destOrd="0" presId="urn:microsoft.com/office/officeart/2005/8/layout/vList4"/>
    <dgm:cxn modelId="{EB7903D9-2DF3-4064-B3B4-F38117D4C2BF}" type="presParOf" srcId="{A9A672B4-A86E-4E61-88A5-7EDA91C13D7E}" destId="{B6263B3E-E836-4E67-BA2B-530A3DB3BD26}" srcOrd="2" destOrd="0" presId="urn:microsoft.com/office/officeart/2005/8/layout/vList4"/>
    <dgm:cxn modelId="{E7B9989E-E461-44DC-97CE-82243F1B1D3D}" type="presParOf" srcId="{15BD48FF-3727-47EF-94A1-0C9C5F2032B9}" destId="{8274900F-B2F2-4876-9B2E-A964E6F1D51E}" srcOrd="3" destOrd="0" presId="urn:microsoft.com/office/officeart/2005/8/layout/vList4"/>
    <dgm:cxn modelId="{C31BF2F4-8CD5-4717-ACEB-7AD15E97CD3C}" type="presParOf" srcId="{15BD48FF-3727-47EF-94A1-0C9C5F2032B9}" destId="{A472686A-3B6F-450C-B861-2AEE347752B9}" srcOrd="4" destOrd="0" presId="urn:microsoft.com/office/officeart/2005/8/layout/vList4"/>
    <dgm:cxn modelId="{DE951D84-D6F1-4DB1-B6AD-F6A88128D30C}" type="presParOf" srcId="{A472686A-3B6F-450C-B861-2AEE347752B9}" destId="{65ACBD8F-B086-45FA-9683-49A5763F5900}" srcOrd="0" destOrd="0" presId="urn:microsoft.com/office/officeart/2005/8/layout/vList4"/>
    <dgm:cxn modelId="{D64E413D-1524-4B86-97F4-7216B2E53B96}" type="presParOf" srcId="{A472686A-3B6F-450C-B861-2AEE347752B9}" destId="{808FCD1F-7CA7-4F74-A6B9-28433DE22968}" srcOrd="1" destOrd="0" presId="urn:microsoft.com/office/officeart/2005/8/layout/vList4"/>
    <dgm:cxn modelId="{5998095E-EAD0-4F11-927B-2D365918F7D7}" type="presParOf" srcId="{A472686A-3B6F-450C-B861-2AEE347752B9}" destId="{B26AB64E-0EB3-4190-A3EF-CFEE8760BBEB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98C1F7-E4D0-40ED-9A97-A3FB0893EFD8}">
      <dsp:nvSpPr>
        <dsp:cNvPr id="0" name=""/>
        <dsp:cNvSpPr/>
      </dsp:nvSpPr>
      <dsp:spPr>
        <a:xfrm>
          <a:off x="190397" y="204601"/>
          <a:ext cx="2178206" cy="256259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3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51C4789-720E-43EB-ABBE-E0D1E3914C7C}">
      <dsp:nvSpPr>
        <dsp:cNvPr id="0" name=""/>
        <dsp:cNvSpPr/>
      </dsp:nvSpPr>
      <dsp:spPr>
        <a:xfrm>
          <a:off x="309950" y="325561"/>
          <a:ext cx="1960386" cy="1665687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25400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7A33EC-7D81-42E9-BF41-EA55BCB808C8}">
      <dsp:nvSpPr>
        <dsp:cNvPr id="0" name=""/>
        <dsp:cNvSpPr/>
      </dsp:nvSpPr>
      <dsp:spPr>
        <a:xfrm>
          <a:off x="294502" y="2012902"/>
          <a:ext cx="1960386" cy="691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smtClean="0"/>
            <a:t>Центр «Мой бизнес»</a:t>
          </a:r>
          <a:endParaRPr lang="ru-RU" sz="1300" b="1" kern="1200" dirty="0"/>
        </a:p>
      </dsp:txBody>
      <dsp:txXfrm>
        <a:off x="294502" y="2012902"/>
        <a:ext cx="1960386" cy="691900"/>
      </dsp:txXfrm>
    </dsp:sp>
    <dsp:sp modelId="{FA3C099E-F8B0-4888-B41C-37CFD8D5A6F2}">
      <dsp:nvSpPr>
        <dsp:cNvPr id="0" name=""/>
        <dsp:cNvSpPr/>
      </dsp:nvSpPr>
      <dsp:spPr>
        <a:xfrm>
          <a:off x="3304166" y="204601"/>
          <a:ext cx="2178206" cy="256259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3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C05620-A06A-4DCF-BAF2-138C61E0A3D6}">
      <dsp:nvSpPr>
        <dsp:cNvPr id="0" name=""/>
        <dsp:cNvSpPr/>
      </dsp:nvSpPr>
      <dsp:spPr>
        <a:xfrm>
          <a:off x="3422055" y="307105"/>
          <a:ext cx="1960386" cy="1665687"/>
        </a:xfrm>
        <a:prstGeom prst="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25400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EBC6E2-524A-4052-80C5-69076961F8DD}">
      <dsp:nvSpPr>
        <dsp:cNvPr id="0" name=""/>
        <dsp:cNvSpPr/>
      </dsp:nvSpPr>
      <dsp:spPr>
        <a:xfrm>
          <a:off x="3413057" y="2012902"/>
          <a:ext cx="1960386" cy="691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/>
            <a:t>МКК «Фонд микрокредитования Иркутской области»</a:t>
          </a:r>
          <a:endParaRPr lang="ru-RU" sz="1600" b="1" kern="1200" dirty="0"/>
        </a:p>
      </dsp:txBody>
      <dsp:txXfrm>
        <a:off x="3413057" y="2012902"/>
        <a:ext cx="1960386" cy="691900"/>
      </dsp:txXfrm>
    </dsp:sp>
    <dsp:sp modelId="{5792CA24-30AD-45A0-B42A-1D8E5E838E2D}">
      <dsp:nvSpPr>
        <dsp:cNvPr id="0" name=""/>
        <dsp:cNvSpPr/>
      </dsp:nvSpPr>
      <dsp:spPr>
        <a:xfrm>
          <a:off x="6386591" y="204601"/>
          <a:ext cx="2178206" cy="256259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3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D0EDCCA-8E99-4598-A826-8967B3867664}">
      <dsp:nvSpPr>
        <dsp:cNvPr id="0" name=""/>
        <dsp:cNvSpPr/>
      </dsp:nvSpPr>
      <dsp:spPr>
        <a:xfrm>
          <a:off x="6495502" y="307105"/>
          <a:ext cx="1960386" cy="1665687"/>
        </a:xfrm>
        <a:prstGeom prst="rect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25400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40FB17-6A8B-41F4-9666-9BABABDB8308}">
      <dsp:nvSpPr>
        <dsp:cNvPr id="0" name=""/>
        <dsp:cNvSpPr/>
      </dsp:nvSpPr>
      <dsp:spPr>
        <a:xfrm>
          <a:off x="6492640" y="2012902"/>
          <a:ext cx="1960386" cy="691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smtClean="0"/>
            <a:t>Фонд развития промышленности Иркутской области</a:t>
          </a:r>
          <a:endParaRPr lang="ru-RU" sz="1300" b="1" kern="1200" dirty="0"/>
        </a:p>
      </dsp:txBody>
      <dsp:txXfrm>
        <a:off x="6492640" y="2012902"/>
        <a:ext cx="1960386" cy="691900"/>
      </dsp:txXfrm>
    </dsp:sp>
    <dsp:sp modelId="{D191B51E-5A12-431D-BAD4-6DC4E1B3C649}">
      <dsp:nvSpPr>
        <dsp:cNvPr id="0" name=""/>
        <dsp:cNvSpPr/>
      </dsp:nvSpPr>
      <dsp:spPr>
        <a:xfrm>
          <a:off x="9454858" y="219669"/>
          <a:ext cx="2178206" cy="256259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3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EAF0D17-B77F-426B-81EF-F7174DD3BB77}">
      <dsp:nvSpPr>
        <dsp:cNvPr id="0" name=""/>
        <dsp:cNvSpPr/>
      </dsp:nvSpPr>
      <dsp:spPr>
        <a:xfrm>
          <a:off x="9567243" y="347215"/>
          <a:ext cx="1960386" cy="1665687"/>
        </a:xfrm>
        <a:prstGeom prst="rect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25400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FFAB4E-3442-4540-B0E8-BCE068293DD4}">
      <dsp:nvSpPr>
        <dsp:cNvPr id="0" name=""/>
        <dsp:cNvSpPr/>
      </dsp:nvSpPr>
      <dsp:spPr>
        <a:xfrm>
          <a:off x="9573046" y="2012902"/>
          <a:ext cx="1960386" cy="691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smtClean="0"/>
            <a:t>Корпорация развития Иркутской области </a:t>
          </a:r>
          <a:endParaRPr lang="ru-RU" sz="1300" b="1" kern="1200" dirty="0"/>
        </a:p>
      </dsp:txBody>
      <dsp:txXfrm>
        <a:off x="9573046" y="2012902"/>
        <a:ext cx="1960386" cy="6919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2D72AD-3CF6-442F-AF3B-4BF210485CB2}">
      <dsp:nvSpPr>
        <dsp:cNvPr id="0" name=""/>
        <dsp:cNvSpPr/>
      </dsp:nvSpPr>
      <dsp:spPr>
        <a:xfrm>
          <a:off x="3292031" y="0"/>
          <a:ext cx="7698394" cy="1563460"/>
        </a:xfrm>
        <a:prstGeom prst="roundRect">
          <a:avLst>
            <a:gd name="adj" fmla="val 10000"/>
          </a:avLst>
        </a:prstGeom>
        <a:solidFill>
          <a:schemeClr val="tx1">
            <a:lumMod val="75000"/>
            <a:lumOff val="2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0" kern="1200" dirty="0" smtClean="0">
              <a:solidFill>
                <a:schemeClr val="bg1"/>
              </a:solidFill>
            </a:rPr>
            <a:t>Центр «Мой бизнес»</a:t>
          </a:r>
          <a:r>
            <a:rPr lang="ru-RU" sz="2500" b="1" kern="1200" dirty="0" smtClean="0">
              <a:solidFill>
                <a:schemeClr val="bg1"/>
              </a:solidFill>
            </a:rPr>
            <a:t> </a:t>
          </a:r>
          <a:r>
            <a:rPr lang="ru-RU" sz="3000" b="1" kern="1200" dirty="0" smtClean="0">
              <a:solidFill>
                <a:schemeClr val="bg1"/>
              </a:solidFill>
            </a:rPr>
            <a:t>- 0.96</a:t>
          </a:r>
          <a:endParaRPr lang="ru-RU" sz="3600" b="1" kern="1200" dirty="0">
            <a:solidFill>
              <a:schemeClr val="bg1"/>
            </a:solidFill>
          </a:endParaRPr>
        </a:p>
      </dsp:txBody>
      <dsp:txXfrm>
        <a:off x="4930431" y="0"/>
        <a:ext cx="6059994" cy="1563460"/>
      </dsp:txXfrm>
    </dsp:sp>
    <dsp:sp modelId="{AB84B250-38F4-4368-A4AE-00E9E5864247}">
      <dsp:nvSpPr>
        <dsp:cNvPr id="0" name=""/>
        <dsp:cNvSpPr/>
      </dsp:nvSpPr>
      <dsp:spPr>
        <a:xfrm>
          <a:off x="1201574" y="156346"/>
          <a:ext cx="2438400" cy="1250768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B2C6F6-0068-4571-9EAF-632CD7D29968}">
      <dsp:nvSpPr>
        <dsp:cNvPr id="0" name=""/>
        <dsp:cNvSpPr/>
      </dsp:nvSpPr>
      <dsp:spPr>
        <a:xfrm>
          <a:off x="3292031" y="1720901"/>
          <a:ext cx="7698394" cy="1563460"/>
        </a:xfrm>
        <a:prstGeom prst="roundRect">
          <a:avLst>
            <a:gd name="adj" fmla="val 10000"/>
          </a:avLst>
        </a:prstGeom>
        <a:solidFill>
          <a:schemeClr val="tx1">
            <a:lumMod val="75000"/>
            <a:lumOff val="2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0" kern="1200" dirty="0" smtClean="0">
              <a:solidFill>
                <a:schemeClr val="bg1"/>
              </a:solidFill>
            </a:rPr>
            <a:t>МКК «Фонд микрокредитования Иркутской области» </a:t>
          </a:r>
          <a:r>
            <a:rPr lang="ru-RU" sz="3000" b="1" kern="1200" dirty="0" smtClean="0">
              <a:solidFill>
                <a:schemeClr val="bg1"/>
              </a:solidFill>
            </a:rPr>
            <a:t>- 1.9</a:t>
          </a:r>
          <a:endParaRPr lang="ru-RU" sz="3000" b="1" kern="1200" dirty="0">
            <a:solidFill>
              <a:schemeClr val="bg1"/>
            </a:solidFill>
          </a:endParaRPr>
        </a:p>
      </dsp:txBody>
      <dsp:txXfrm>
        <a:off x="4930431" y="1720901"/>
        <a:ext cx="6059994" cy="1563460"/>
      </dsp:txXfrm>
    </dsp:sp>
    <dsp:sp modelId="{4E3C481C-3E9D-42ED-88E8-E3F1C17BD390}">
      <dsp:nvSpPr>
        <dsp:cNvPr id="0" name=""/>
        <dsp:cNvSpPr/>
      </dsp:nvSpPr>
      <dsp:spPr>
        <a:xfrm>
          <a:off x="1201574" y="1876152"/>
          <a:ext cx="2438400" cy="1250768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ACBD8F-B086-45FA-9683-49A5763F5900}">
      <dsp:nvSpPr>
        <dsp:cNvPr id="0" name=""/>
        <dsp:cNvSpPr/>
      </dsp:nvSpPr>
      <dsp:spPr>
        <a:xfrm>
          <a:off x="3292031" y="3439613"/>
          <a:ext cx="7698394" cy="1563460"/>
        </a:xfrm>
        <a:prstGeom prst="roundRect">
          <a:avLst>
            <a:gd name="adj" fmla="val 10000"/>
          </a:avLst>
        </a:prstGeom>
        <a:solidFill>
          <a:schemeClr val="tx1">
            <a:lumMod val="75000"/>
            <a:lumOff val="2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0" kern="1200" dirty="0" smtClean="0">
              <a:solidFill>
                <a:schemeClr val="bg1"/>
              </a:solidFill>
            </a:rPr>
            <a:t>Фонд развития промышленности Иркутской области </a:t>
          </a:r>
          <a:r>
            <a:rPr lang="ru-RU" sz="2500" b="1" kern="1200" dirty="0" smtClean="0">
              <a:solidFill>
                <a:schemeClr val="bg1"/>
              </a:solidFill>
            </a:rPr>
            <a:t>– </a:t>
          </a:r>
          <a:r>
            <a:rPr lang="ru-RU" sz="3000" b="1" kern="1200" dirty="0" smtClean="0">
              <a:solidFill>
                <a:schemeClr val="bg1"/>
              </a:solidFill>
            </a:rPr>
            <a:t>1.2</a:t>
          </a:r>
          <a:endParaRPr lang="ru-RU" sz="3000" b="1" kern="1200" dirty="0">
            <a:solidFill>
              <a:schemeClr val="bg1"/>
            </a:solidFill>
          </a:endParaRPr>
        </a:p>
      </dsp:txBody>
      <dsp:txXfrm>
        <a:off x="4930431" y="3439613"/>
        <a:ext cx="6059994" cy="1563460"/>
      </dsp:txXfrm>
    </dsp:sp>
    <dsp:sp modelId="{808FCD1F-7CA7-4F74-A6B9-28433DE22968}">
      <dsp:nvSpPr>
        <dsp:cNvPr id="0" name=""/>
        <dsp:cNvSpPr/>
      </dsp:nvSpPr>
      <dsp:spPr>
        <a:xfrm>
          <a:off x="1201574" y="3595959"/>
          <a:ext cx="2438400" cy="1250768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aptionedPictures">
  <dgm:title val=""/>
  <dgm:desc val=""/>
  <dgm:catLst>
    <dgm:cat type="picture" pri="5000"/>
    <dgm:cat type="pictureconvert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  <dgm:cxn modelId="90" srcId="0" destId="40" srcOrd="3" destOrd="0"/>
        <dgm:cxn modelId="42" srcId="40" destId="4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 val="1"/>
          <dgm:chPref val="1"/>
        </dgm:varLst>
        <dgm:alg type="composite">
          <dgm:param type="ar" val="0.85"/>
        </dgm:alg>
        <dgm:shape xmlns:r="http://schemas.openxmlformats.org/officeDocument/2006/relationships" r:blip="">
          <dgm:adjLst/>
        </dgm:shape>
        <dgm:constrLst>
          <dgm:constr type="l" for="ch" forName="Accent" refType="w" fact="0"/>
          <dgm:constr type="t" for="ch" forName="Accent" refType="h" fact="0"/>
          <dgm:constr type="w" for="ch" forName="Accent" refType="w"/>
          <dgm:constr type="h" for="ch" forName="Accent" refType="h"/>
          <dgm:constr type="l" for="ch" forName="Image" refType="w" fact="0.05"/>
          <dgm:constr type="t" for="ch" forName="Image" refType="h" fact="0.04"/>
          <dgm:constr type="w" for="ch" forName="Image" refType="w" fact="0.9"/>
          <dgm:constr type="h" for="ch" forName="Image" refType="h" fact="0.65"/>
          <dgm:constr type="l" for="ch" forName="ChildComposite" refType="w" fact="0.05"/>
          <dgm:constr type="t" for="ch" forName="ChildComposite" refType="h" fact="0.69"/>
          <dgm:constr type="w" for="ch" forName="ChildComposite" refType="w" fact="0.9"/>
          <dgm:constr type="h" for="ch" forName="ChildComposite" refType="h" fact="0.27"/>
        </dgm:constrLst>
        <dgm:layoutNode name="Accent" styleLbl="trAlignAcc1">
          <dgm:varLst>
            <dgm:chMax val="0"/>
            <dgm:chPref val="0"/>
          </dgm:varLst>
          <dgm:alg type="sp"/>
          <dgm:shape xmlns:r="http://schemas.openxmlformats.org/officeDocument/2006/relationships" type="rect" r:blip="">
            <dgm:adjLst/>
          </dgm:shape>
          <dgm:presOf/>
        </dgm:layoutNode>
        <dgm:layoutNode name="Image" styleLbl="alignImgPlace1">
          <dgm:varLst>
            <dgm:chMax val="0"/>
            <dgm:chPref val="0"/>
          </dgm:varLst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ChildComposite">
          <dgm:alg type="composite"/>
          <dgm:shape xmlns:r="http://schemas.openxmlformats.org/officeDocument/2006/relationships" r:blip="">
            <dgm:adjLst/>
          </dgm:shape>
          <dgm:choose name="Name4">
            <dgm:if name="Name5" axis="ch" ptType="node" func="cnt" op="gte" val="1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 fact="0.3704"/>
                <dgm:constr type="l" for="ch" forName="Child" refType="w" fact="0"/>
                <dgm:constr type="t" for="ch" forName="Child" refType="h" fact="0.3704"/>
                <dgm:constr type="w" for="ch" forName="Child" refType="w"/>
                <dgm:constr type="h" for="ch" forName="Child" refType="h" fact="0.6296"/>
              </dgm:constrLst>
            </dgm:if>
            <dgm:else name="Name6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/>
                <dgm:constr type="l" for="ch" forName="Child" refType="w" fact="0"/>
                <dgm:constr type="t" for="ch" forName="Child" refType="h" fact="0"/>
                <dgm:constr type="w" for="ch" forName="Child" refType="w" fact="0"/>
                <dgm:constr type="h" for="ch" forName="Child" refType="h" fact="0"/>
              </dgm:constrLst>
            </dgm:else>
          </dgm:choose>
          <dgm:layoutNode name="Child" styleLbl="node1">
            <dgm:varLst>
              <dgm:chMax val="0"/>
              <dgm:chPref val="0"/>
              <dgm:bulletEnabled val="1"/>
            </dgm:varLst>
            <dgm:choose name="Name7">
              <dgm:if name="Name8" axis="ch" ptType="node" func="cnt" op="gt" val="1">
                <dgm:alg type="tx">
                  <dgm:param type="parTxLTRAlign" val="l"/>
                  <dgm:param type="parTxRTLAlign" val="r"/>
                  <dgm:param type="txAnchorVert" val="mid"/>
                  <dgm:param type="txAnchorVertCh" val="mid"/>
                </dgm:alg>
              </dgm:if>
              <dgm:else name="Name9">
                <dgm:alg type="tx">
                  <dgm:param type="parTxLTRAlign" val="ctr"/>
                  <dgm:param type="parTxRTLAlign" val="ctr"/>
                  <dgm:param type="shpTxLTRAlignCh" val="l"/>
                  <dgm:param type="shpTxRTLAlignCh" val="r"/>
                  <dgm:param type="txAnchorVert" val="mid"/>
                  <dgm:param type="txAnchorVertCh" val="mid"/>
                </dgm:alg>
              </dgm:else>
            </dgm:choose>
            <dgm:choose name="Name10">
              <dgm:if name="Name11" axis="ch" ptType="node" func="cnt" op="gte" val="1">
                <dgm:shape xmlns:r="http://schemas.openxmlformats.org/officeDocument/2006/relationships" type="rect" r:blip="">
                  <dgm:adjLst/>
                </dgm:shape>
              </dgm:if>
              <dgm:else name="Name12">
                <dgm:shape xmlns:r="http://schemas.openxmlformats.org/officeDocument/2006/relationships" type="rect" r:blip="" hideGeom="1">
                  <dgm:adjLst/>
                </dgm:shape>
              </dgm:else>
            </dgm:choose>
            <dgm:choose name="Name13">
              <dgm:if name="Name14" axis="ch" ptType="node" func="cnt" op="gte" val="1">
                <dgm:presOf axis="des" ptType="node"/>
              </dgm:if>
              <dgm:else name="Name15">
                <dgm:presOf/>
              </dgm:else>
            </dgm:choose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Parent" styleLbl="revTx">
            <dgm:varLst>
              <dgm:chMax val="1"/>
              <dgm:chPref val="0"/>
              <dgm:bulletEnabled val="1"/>
            </dgm:varLst>
            <dgm:alg type="tx">
              <dgm:param type="shpTxLTRAlignCh" val="ctr"/>
              <dgm:param type="txAnchorVert" val="mid"/>
            </dgm:alg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0.4513</cdr:x>
      <cdr:y>0.64517</cdr:y>
    </cdr:from>
    <cdr:to>
      <cdr:x>0.67676</cdr:x>
      <cdr:y>0.80673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79625" y="3191232"/>
          <a:ext cx="1638461" cy="7991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/>
            <a:t>20 млн.  руб. –</a:t>
          </a:r>
        </a:p>
        <a:p xmlns:a="http://schemas.openxmlformats.org/drawingml/2006/main">
          <a:pPr algn="ctr"/>
          <a:r>
            <a:rPr lang="ru-RU" sz="1600" b="1" dirty="0" smtClean="0"/>
            <a:t> 2 млрд руб.</a:t>
          </a:r>
          <a:endParaRPr lang="ru-RU" sz="16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91458-2BFC-460D-A2B6-0B21105A9BFB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29817-1B5F-4FE0-93FB-9AE9C582A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414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29817-1B5F-4FE0-93FB-9AE9C582A48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651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312E-08EF-4CE8-B320-91013EC7C648}" type="datetime1">
              <a:rPr lang="ru-RU" smtClean="0"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17E4-0655-4E2B-816D-2F858BF8EE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903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03A7-B72E-475B-AC12-C1BFE7EF63E1}" type="datetime1">
              <a:rPr lang="ru-RU" smtClean="0"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17E4-0655-4E2B-816D-2F858BF8EE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321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34DFF-9B1F-443F-9B37-9847C779338A}" type="datetime1">
              <a:rPr lang="ru-RU" smtClean="0"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17E4-0655-4E2B-816D-2F858BF8EE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602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575E2-FA7A-420F-A6C5-EF4B0C04C94B}" type="datetime1">
              <a:rPr lang="ru-RU" smtClean="0"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17E4-0655-4E2B-816D-2F858BF8EE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20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E45E0-7D25-40FE-A48A-58EE41FF7874}" type="datetime1">
              <a:rPr lang="ru-RU" smtClean="0"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17E4-0655-4E2B-816D-2F858BF8EE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12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7F52-6143-4492-AF84-CF8B091C84F0}" type="datetime1">
              <a:rPr lang="ru-RU" smtClean="0"/>
              <a:t>01.06.2022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17E4-0655-4E2B-816D-2F858BF8EE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40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C0BF8-EFAD-4554-9A0A-FE3EA38702B4}" type="datetime1">
              <a:rPr lang="ru-RU" smtClean="0"/>
              <a:t>01.06.2022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17E4-0655-4E2B-816D-2F858BF8EE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034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381F-64EC-4F76-8854-7A3478A5871E}" type="datetime1">
              <a:rPr lang="ru-RU" smtClean="0"/>
              <a:t>01.06.2022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17E4-0655-4E2B-816D-2F858BF8EE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943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891B-DC37-4873-9F20-E16703889B8B}" type="datetime1">
              <a:rPr lang="ru-RU" smtClean="0"/>
              <a:t>01.06.2022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17E4-0655-4E2B-816D-2F858BF8EE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748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9422A-7AF4-4AB5-8857-A942070F874A}" type="datetime1">
              <a:rPr lang="ru-RU" smtClean="0"/>
              <a:t>01.06.2022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17E4-0655-4E2B-816D-2F858BF8EE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842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0C85-C5E9-4291-B8F1-12B07CA68230}" type="datetime1">
              <a:rPr lang="ru-RU" smtClean="0"/>
              <a:t>01.06.2022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17E4-0655-4E2B-816D-2F858BF8EE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615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030D5-5900-4787-B4D0-C87F4C53D53C}" type="datetime1">
              <a:rPr lang="ru-RU" smtClean="0"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17E4-0655-4E2B-816D-2F858BF8EE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695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fif"/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437" y="2722229"/>
            <a:ext cx="117758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Региональные институты развития малого и среднего бизнеса</a:t>
            </a:r>
            <a:endParaRPr lang="ru-RU" sz="4000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88519" y="5710019"/>
            <a:ext cx="8615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4000" b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1800" b="0" dirty="0" smtClean="0">
                <a:effectLst/>
              </a:rPr>
              <a:t>Министр экономического развития и промышленности Иркутской области – Гершун Наталья Геннадьевна </a:t>
            </a:r>
            <a:endParaRPr lang="ru-RU" sz="1800" b="0" dirty="0">
              <a:effectLst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17E4-0655-4E2B-816D-2F858BF8EEA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51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17E4-0655-4E2B-816D-2F858BF8EEA9}" type="slidenum">
              <a:rPr lang="ru-RU" smtClean="0"/>
              <a:t>10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-38100" y="115866"/>
            <a:ext cx="122301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Действующие меры поддержки промышленности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/>
          </p:nvPr>
        </p:nvGraphicFramePr>
        <p:xfrm>
          <a:off x="2154465" y="1592564"/>
          <a:ext cx="7267121" cy="4946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365304" y="5516635"/>
            <a:ext cx="198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 программ ФРП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1486" y="4537042"/>
            <a:ext cx="3206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совместных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программы ФРП и РФРП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57268" y="2209373"/>
            <a:ext cx="3206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региональных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программы РФРП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30708" y="1747710"/>
            <a:ext cx="5177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Субсидия на приобретения нового оборудования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30571" y="2066515"/>
            <a:ext cx="4764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Субсидия на уплату первого взноса на лизинг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41923" y="2486372"/>
            <a:ext cx="4705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Субсидия на подключение к инфраструктуре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3888161" y="3898154"/>
            <a:ext cx="1638461" cy="79915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smtClean="0"/>
              <a:t>20 – 100</a:t>
            </a:r>
          </a:p>
          <a:p>
            <a:pPr algn="ctr"/>
            <a:r>
              <a:rPr lang="ru-RU" sz="1600" b="1" dirty="0" smtClean="0"/>
              <a:t> млн.  руб.</a:t>
            </a:r>
            <a:endParaRPr lang="ru-RU" sz="1600" b="1" dirty="0"/>
          </a:p>
        </p:txBody>
      </p:sp>
      <p:sp>
        <p:nvSpPr>
          <p:cNvPr id="14" name="TextBox 1"/>
          <p:cNvSpPr txBox="1"/>
          <p:nvPr/>
        </p:nvSpPr>
        <p:spPr>
          <a:xfrm>
            <a:off x="4292247" y="2759915"/>
            <a:ext cx="1638461" cy="79915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smtClean="0"/>
              <a:t>1 – 20</a:t>
            </a:r>
          </a:p>
          <a:p>
            <a:pPr algn="ctr"/>
            <a:r>
              <a:rPr lang="ru-RU" sz="1600" b="1" dirty="0" smtClean="0"/>
              <a:t> млн.  руб.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4127964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17E4-0655-4E2B-816D-2F858BF8EEA9}" type="slidenum">
              <a:rPr lang="ru-RU" smtClean="0"/>
              <a:t>11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38100" y="115866"/>
            <a:ext cx="122301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Новые меры поддержки промышленности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10737" y="1657852"/>
            <a:ext cx="251810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</a:rPr>
              <a:t>Неразвитая логистика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35628" y="4059037"/>
            <a:ext cx="3185227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100"/>
              </a:lnSpc>
            </a:pPr>
            <a:r>
              <a:rPr lang="ru-RU" sz="2400" b="1" dirty="0" smtClean="0">
                <a:solidFill>
                  <a:schemeClr val="bg1"/>
                </a:solidFill>
              </a:rPr>
              <a:t>Низкая обеспеченность инфраструктурой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375941" y="4059038"/>
            <a:ext cx="3212517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</a:pPr>
            <a:r>
              <a:rPr lang="ru-RU" sz="2400" b="1" dirty="0" smtClean="0">
                <a:solidFill>
                  <a:schemeClr val="bg1"/>
                </a:solidFill>
              </a:rPr>
              <a:t>Низкая производительность труда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200304" y="1207729"/>
            <a:ext cx="2966171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</a:pPr>
            <a:r>
              <a:rPr lang="ru-RU" sz="2400" b="1" dirty="0" smtClean="0">
                <a:solidFill>
                  <a:schemeClr val="bg1"/>
                </a:solidFill>
              </a:rPr>
              <a:t>Транспортная удаленность от рынков сбыта 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5" name="Номер слайда 14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CE217E4-0655-4E2B-816D-2F858BF8EEA9}" type="slidenum">
              <a:rPr lang="ru-RU" smtClean="0"/>
              <a:pPr/>
              <a:t>11</a:t>
            </a:fld>
            <a:endParaRPr lang="ru-RU"/>
          </a:p>
        </p:txBody>
      </p:sp>
      <p:graphicFrame>
        <p:nvGraphicFramePr>
          <p:cNvPr id="21" name="Диаграмма 20"/>
          <p:cNvGraphicFramePr/>
          <p:nvPr>
            <p:extLst>
              <p:ext uri="{D42A27DB-BD31-4B8C-83A1-F6EECF244321}">
                <p14:modId xmlns:p14="http://schemas.microsoft.com/office/powerpoint/2010/main" val="1463858539"/>
              </p:ext>
            </p:extLst>
          </p:nvPr>
        </p:nvGraphicFramePr>
        <p:xfrm>
          <a:off x="2428241" y="823752"/>
          <a:ext cx="7471828" cy="4979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6316555" y="3618807"/>
            <a:ext cx="2211786" cy="534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100"/>
              </a:lnSpc>
            </a:pPr>
            <a:r>
              <a:rPr lang="ru-RU" sz="1600" b="1" dirty="0" err="1" smtClean="0"/>
              <a:t>Займ</a:t>
            </a:r>
            <a:endParaRPr lang="ru-RU" sz="1600" b="1" dirty="0"/>
          </a:p>
          <a:p>
            <a:pPr>
              <a:lnSpc>
                <a:spcPts val="1100"/>
              </a:lnSpc>
            </a:pPr>
            <a:r>
              <a:rPr lang="ru-RU" sz="1600" b="1" dirty="0" smtClean="0"/>
              <a:t>«Производительность</a:t>
            </a:r>
            <a:endParaRPr lang="ru-RU" sz="1600" b="1" dirty="0"/>
          </a:p>
          <a:p>
            <a:pPr>
              <a:lnSpc>
                <a:spcPts val="1100"/>
              </a:lnSpc>
            </a:pPr>
            <a:r>
              <a:rPr lang="ru-RU" sz="1600" b="1" dirty="0" smtClean="0"/>
              <a:t>Труда»</a:t>
            </a:r>
            <a:endParaRPr lang="ru-RU" sz="16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344994" y="2254331"/>
            <a:ext cx="2211786" cy="656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100"/>
              </a:lnSpc>
            </a:pPr>
            <a:r>
              <a:rPr lang="ru-RU" sz="1600" b="1" dirty="0"/>
              <a:t>Субсидия на возмещение</a:t>
            </a:r>
          </a:p>
          <a:p>
            <a:pPr>
              <a:lnSpc>
                <a:spcPts val="1100"/>
              </a:lnSpc>
            </a:pPr>
            <a:r>
              <a:rPr lang="ru-RU" sz="1600" b="1" dirty="0"/>
              <a:t>транспортных затрат</a:t>
            </a:r>
          </a:p>
          <a:p>
            <a:pPr>
              <a:lnSpc>
                <a:spcPts val="1100"/>
              </a:lnSpc>
            </a:pPr>
            <a:r>
              <a:rPr lang="ru-RU" sz="1600" b="1" dirty="0"/>
              <a:t>по доставке сырья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3728844" y="2775179"/>
            <a:ext cx="2326174" cy="271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1300"/>
              </a:lnSpc>
            </a:pPr>
            <a:r>
              <a:rPr lang="ru-RU" sz="1600" b="1" dirty="0" err="1" smtClean="0"/>
              <a:t>Займ</a:t>
            </a:r>
            <a:r>
              <a:rPr lang="ru-RU" sz="1600" b="1" dirty="0" smtClean="0"/>
              <a:t> «Логистика»</a:t>
            </a:r>
            <a:endParaRPr lang="ru-RU" sz="1600" b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4173255" y="4128811"/>
            <a:ext cx="1990900" cy="425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1300"/>
              </a:lnSpc>
            </a:pPr>
            <a:r>
              <a:rPr lang="ru-RU" sz="1600" b="1" dirty="0" err="1" smtClean="0"/>
              <a:t>Займ</a:t>
            </a:r>
            <a:r>
              <a:rPr lang="ru-RU" sz="1600" b="1" dirty="0" smtClean="0"/>
              <a:t> «</a:t>
            </a:r>
            <a:r>
              <a:rPr lang="ru-RU" sz="1600" b="1" dirty="0" err="1" smtClean="0"/>
              <a:t>Техприсоединени</a:t>
            </a:r>
            <a:r>
              <a:rPr lang="ru-RU" sz="1600" b="1" dirty="0" smtClean="0"/>
              <a:t>»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3984395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37159"/>
            <a:ext cx="12192000" cy="1078992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РЕГИОНАЛЬНЫЕ ИНСТИТУТЫ ПОДДЕРЖКИ И РАЗВИТИЯ ПРЕДПРИНИМАТЕЛЬСТВА </a:t>
            </a:r>
            <a:endParaRPr lang="ru-RU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17E4-0655-4E2B-816D-2F858BF8EEA9}" type="slidenum">
              <a:rPr lang="ru-RU" smtClean="0"/>
              <a:t>2</a:t>
            </a:fld>
            <a:endParaRPr lang="ru-RU"/>
          </a:p>
        </p:txBody>
      </p:sp>
      <p:graphicFrame>
        <p:nvGraphicFramePr>
          <p:cNvPr id="5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3007375"/>
              </p:ext>
            </p:extLst>
          </p:nvPr>
        </p:nvGraphicFramePr>
        <p:xfrm>
          <a:off x="210312" y="530353"/>
          <a:ext cx="11759184" cy="2971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146303" y="3328416"/>
            <a:ext cx="2975815" cy="3529584"/>
          </a:xfrm>
          <a:prstGeom prst="roundRect">
            <a:avLst>
              <a:gd name="adj" fmla="val 10000"/>
            </a:avLst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001">
            <a:schemeClr val="dk2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50" dirty="0" smtClean="0"/>
              <a:t>Центр поддержки предпринимательства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50" dirty="0" smtClean="0"/>
              <a:t>Центр сертификации, стандартизации и испытаний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50" dirty="0" smtClean="0"/>
              <a:t>Региональный центр инжиниринга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50" dirty="0" smtClean="0"/>
              <a:t>Центр компетенций в с/х сфере и поддержке фермеров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50" dirty="0" smtClean="0"/>
              <a:t>Управление гарантийной поддержки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50" dirty="0" smtClean="0"/>
              <a:t>Центр кластерного развития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50" dirty="0" smtClean="0"/>
              <a:t>Центр поддержки экспорта   </a:t>
            </a:r>
            <a:endParaRPr lang="ru-RU" sz="145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332430" y="3328416"/>
            <a:ext cx="2839770" cy="3246120"/>
          </a:xfrm>
          <a:prstGeom prst="roundRect">
            <a:avLst>
              <a:gd name="adj" fmla="val 1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ru-RU" sz="1450" dirty="0" smtClean="0"/>
              <a:t>Оказание финансовой поддержки СМСП, зарегистрированным на территории Иркутской области </a:t>
            </a:r>
            <a:endParaRPr lang="ru-RU" sz="145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382512" y="3328416"/>
            <a:ext cx="2837689" cy="3246120"/>
          </a:xfrm>
          <a:prstGeom prst="roundRect">
            <a:avLst>
              <a:gd name="adj" fmla="val 1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ru-RU" sz="1450" dirty="0" smtClean="0"/>
              <a:t>Предоставление финансовой и иной поддержки СМСП в сфере промышленности, зарегистрированным на территории Иркутской области </a:t>
            </a:r>
            <a:endParaRPr lang="ru-RU" sz="145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9537193" y="3328416"/>
            <a:ext cx="2496312" cy="3246120"/>
          </a:xfrm>
          <a:prstGeom prst="roundRect">
            <a:avLst>
              <a:gd name="adj" fmla="val 1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ru-RU" sz="1450" dirty="0" smtClean="0"/>
              <a:t>Обеспечение социально-экономического и инвестиционного развития региона </a:t>
            </a:r>
            <a:endParaRPr lang="ru-RU" sz="1450" dirty="0"/>
          </a:p>
        </p:txBody>
      </p:sp>
    </p:spTree>
    <p:extLst>
      <p:ext uri="{BB962C8B-B14F-4D97-AF65-F5344CB8AC3E}">
        <p14:creationId xmlns:p14="http://schemas.microsoft.com/office/powerpoint/2010/main" val="357463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17E4-0655-4E2B-816D-2F858BF8EEA9}" type="slidenum">
              <a:rPr lang="ru-RU" smtClean="0"/>
              <a:t>3</a:t>
            </a:fld>
            <a:endParaRPr lang="ru-RU"/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921735"/>
              </p:ext>
            </p:extLst>
          </p:nvPr>
        </p:nvGraphicFramePr>
        <p:xfrm>
          <a:off x="0" y="1690688"/>
          <a:ext cx="12192000" cy="5003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" name="Рисунок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818" y="1690688"/>
            <a:ext cx="2544715" cy="156006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818" y="3378926"/>
            <a:ext cx="2544714" cy="1616648"/>
          </a:xfrm>
          <a:prstGeom prst="rect">
            <a:avLst/>
          </a:prstGeom>
        </p:spPr>
      </p:pic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Эффективность центров </a:t>
            </a: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поддержки и развития 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предпринимательства (1р.бс) 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819" y="5123752"/>
            <a:ext cx="2544715" cy="1611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36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67077"/>
            <a:ext cx="1219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Комплексная программа </a:t>
            </a:r>
            <a:endParaRPr lang="ru-RU" sz="40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0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модернизации промышленности</a:t>
            </a:r>
          </a:p>
          <a:p>
            <a:pPr algn="ctr"/>
            <a:r>
              <a:rPr lang="ru-RU" sz="40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Иркутской </a:t>
            </a:r>
            <a:r>
              <a:rPr lang="ru-RU" sz="40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области</a:t>
            </a:r>
            <a:endParaRPr lang="ru-RU" sz="40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5232" y="3330495"/>
            <a:ext cx="4570975" cy="193899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10000" dirty="0" smtClean="0"/>
              <a:t>1,5</a:t>
            </a:r>
            <a:r>
              <a:rPr lang="ru-RU" sz="12000" dirty="0" smtClean="0"/>
              <a:t> </a:t>
            </a:r>
            <a:r>
              <a:rPr lang="ru-RU" sz="2000" dirty="0" smtClean="0"/>
              <a:t>раза к 2024 г.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90859" y="5196332"/>
            <a:ext cx="43779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вырос экспорт СМСП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12498" y="3570813"/>
            <a:ext cx="6054979" cy="163121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10000" dirty="0" smtClean="0"/>
              <a:t>210</a:t>
            </a:r>
            <a:r>
              <a:rPr lang="ru-RU" sz="2000" dirty="0" smtClean="0"/>
              <a:t>предприятий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343964" y="5196332"/>
            <a:ext cx="34823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провели модернизацию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17E4-0655-4E2B-816D-2F858BF8EEA9}" type="slidenum">
              <a:rPr lang="ru-RU" smtClean="0"/>
              <a:t>4</a:t>
            </a:fld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-73939" y="2551103"/>
            <a:ext cx="4570975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3200" dirty="0" smtClean="0"/>
              <a:t>Цель к 2024 году: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639448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38100" y="180154"/>
            <a:ext cx="122301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Компоненты программы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>
            <a:stCxn id="6" idx="2"/>
            <a:endCxn id="9" idx="6"/>
          </p:cNvCxnSpPr>
          <p:nvPr/>
        </p:nvCxnSpPr>
        <p:spPr>
          <a:xfrm>
            <a:off x="1691426" y="3260259"/>
            <a:ext cx="9324083" cy="2257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1691426" y="2990259"/>
            <a:ext cx="540000" cy="5400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515112" y="3005844"/>
            <a:ext cx="540000" cy="5400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577187" y="2933216"/>
            <a:ext cx="540000" cy="5400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0475509" y="3012835"/>
            <a:ext cx="540000" cy="5400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3031" y="3609878"/>
            <a:ext cx="315785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Аудит</a:t>
            </a: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Анализ проблем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20883" y="1689946"/>
            <a:ext cx="232845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Вовлечение</a:t>
            </a: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экспорт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1312" y="3701477"/>
            <a:ext cx="19373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Обучение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446303" y="1689946"/>
            <a:ext cx="225459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Меры </a:t>
            </a: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поддержки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5" name="Прямая соединительная линия 24"/>
          <p:cNvCxnSpPr>
            <a:stCxn id="28" idx="1"/>
          </p:cNvCxnSpPr>
          <p:nvPr/>
        </p:nvCxnSpPr>
        <p:spPr>
          <a:xfrm>
            <a:off x="2170095" y="5917333"/>
            <a:ext cx="8845414" cy="7837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6689958" y="5727570"/>
            <a:ext cx="2260031" cy="4266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Бизнес-акселератор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170095" y="5703992"/>
            <a:ext cx="2260031" cy="4266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Экспортный десант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9661089" y="5703992"/>
            <a:ext cx="2260031" cy="4266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ФРП \ субсидии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1" name="Прямая со стрелкой 30"/>
          <p:cNvCxnSpPr>
            <a:endCxn id="28" idx="0"/>
          </p:cNvCxnSpPr>
          <p:nvPr/>
        </p:nvCxnSpPr>
        <p:spPr>
          <a:xfrm flipH="1">
            <a:off x="3300111" y="3602566"/>
            <a:ext cx="1316494" cy="2101426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6717171" y="5715143"/>
            <a:ext cx="2260031" cy="4266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Бизнес-акселератор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1878764" y="3552835"/>
            <a:ext cx="1232427" cy="2125067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endCxn id="32" idx="0"/>
          </p:cNvCxnSpPr>
          <p:nvPr/>
        </p:nvCxnSpPr>
        <p:spPr>
          <a:xfrm>
            <a:off x="7841699" y="3489222"/>
            <a:ext cx="5488" cy="2225921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endCxn id="29" idx="0"/>
          </p:cNvCxnSpPr>
          <p:nvPr/>
        </p:nvCxnSpPr>
        <p:spPr>
          <a:xfrm>
            <a:off x="10789360" y="3545130"/>
            <a:ext cx="1745" cy="2158862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4937760" y="3602566"/>
            <a:ext cx="1693628" cy="2075336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5055112" y="3489222"/>
            <a:ext cx="4605977" cy="2188680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Номер слайда 5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17E4-0655-4E2B-816D-2F858BF8EEA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589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522647" y="1416888"/>
            <a:ext cx="818390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468000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bg1"/>
                </a:solidFill>
              </a:rPr>
              <a:t>Ежемесячный выезд экспортной команды в муниципальные образования</a:t>
            </a:r>
          </a:p>
          <a:p>
            <a:pPr marL="285750" indent="-468000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bg1"/>
                </a:solidFill>
              </a:rPr>
              <a:t>Посещение предприятий, имеющих экспортный потенциал</a:t>
            </a:r>
          </a:p>
          <a:p>
            <a:pPr marL="285750" indent="-468000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bg1"/>
                </a:solidFill>
              </a:rPr>
              <a:t>Встречи с малым бизнесом</a:t>
            </a:r>
          </a:p>
          <a:p>
            <a:pPr marL="285750" indent="-468000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bg1"/>
                </a:solidFill>
              </a:rPr>
              <a:t>Анкетирование предприятий</a:t>
            </a:r>
          </a:p>
          <a:p>
            <a:pPr marL="285750" indent="-468000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bg1"/>
                </a:solidFill>
              </a:rPr>
              <a:t>Аудит предприятий на предмет экспортного потенциала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229264" y="315123"/>
            <a:ext cx="122301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Экспортный десант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22447" y="1347108"/>
            <a:ext cx="1228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Формат</a:t>
            </a:r>
            <a:endParaRPr lang="ru-RU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579487"/>
              </p:ext>
            </p:extLst>
          </p:nvPr>
        </p:nvGraphicFramePr>
        <p:xfrm>
          <a:off x="3592682" y="3404507"/>
          <a:ext cx="6983984" cy="31764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81083">
                  <a:extLst>
                    <a:ext uri="{9D8B030D-6E8A-4147-A177-3AD203B41FA5}">
                      <a16:colId xmlns:a16="http://schemas.microsoft.com/office/drawing/2014/main" xmlns="" val="1079016643"/>
                    </a:ext>
                  </a:extLst>
                </a:gridCol>
                <a:gridCol w="5602901">
                  <a:extLst>
                    <a:ext uri="{9D8B030D-6E8A-4147-A177-3AD203B41FA5}">
                      <a16:colId xmlns:a16="http://schemas.microsoft.com/office/drawing/2014/main" xmlns="" val="1179341549"/>
                    </a:ext>
                  </a:extLst>
                </a:gridCol>
              </a:tblGrid>
              <a:tr h="327726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февраль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Братск, Братский р-н, Усть-Илимск, Усть-Илимский р-н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982626124"/>
                  </a:ext>
                </a:extLst>
              </a:tr>
              <a:tr h="327726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март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Железногорск-Илимский,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Усть-Кут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94143941"/>
                  </a:ext>
                </a:extLst>
              </a:tr>
              <a:tr h="302517">
                <a:tc row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апрель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ru-RU" dirty="0" err="1" smtClean="0">
                          <a:solidFill>
                            <a:schemeClr val="bg1"/>
                          </a:solidFill>
                        </a:rPr>
                        <a:t>Казачинско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-Ленский р-н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61983054"/>
                  </a:ext>
                </a:extLst>
              </a:tr>
              <a:tr h="302517">
                <a:tc v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ru-RU" dirty="0" err="1" smtClean="0">
                          <a:solidFill>
                            <a:schemeClr val="bg1"/>
                          </a:solidFill>
                        </a:rPr>
                        <a:t>Тулунский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ru-RU" baseline="0" dirty="0" err="1" smtClean="0">
                          <a:solidFill>
                            <a:schemeClr val="bg1"/>
                          </a:solidFill>
                        </a:rPr>
                        <a:t>Нижнеудинский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ru-RU" baseline="0" dirty="0" err="1" smtClean="0">
                          <a:solidFill>
                            <a:schemeClr val="bg1"/>
                          </a:solidFill>
                        </a:rPr>
                        <a:t>Тайшетский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р-н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44120951"/>
                  </a:ext>
                </a:extLst>
              </a:tr>
              <a:tr h="327726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май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Киренский р-н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522480313"/>
                  </a:ext>
                </a:extLst>
              </a:tr>
              <a:tr h="327726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июнь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Усолье-Сибирское, </a:t>
                      </a:r>
                      <a:r>
                        <a:rPr lang="ru-RU" dirty="0" err="1" smtClean="0">
                          <a:solidFill>
                            <a:schemeClr val="bg1"/>
                          </a:solidFill>
                        </a:rPr>
                        <a:t>Усольский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  р-н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000213812"/>
                  </a:ext>
                </a:extLst>
              </a:tr>
              <a:tr h="302517">
                <a:tc row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сентябрь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Черемхово, Черемховский, Свирск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30822962"/>
                  </a:ext>
                </a:extLst>
              </a:tr>
              <a:tr h="302517">
                <a:tc v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Ангарск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983683468"/>
                  </a:ext>
                </a:extLst>
              </a:tr>
              <a:tr h="327726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октябрь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ru-RU" dirty="0" err="1" smtClean="0">
                          <a:solidFill>
                            <a:schemeClr val="bg1"/>
                          </a:solidFill>
                        </a:rPr>
                        <a:t>Качугский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,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baseline="0" dirty="0" err="1" smtClean="0">
                          <a:solidFill>
                            <a:schemeClr val="bg1"/>
                          </a:solidFill>
                        </a:rPr>
                        <a:t>Жигаловский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р-н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55293056"/>
                  </a:ext>
                </a:extLst>
              </a:tr>
              <a:tr h="327726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ноябрь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ru-RU" dirty="0" err="1" smtClean="0">
                          <a:solidFill>
                            <a:schemeClr val="bg1"/>
                          </a:solidFill>
                        </a:rPr>
                        <a:t>Шелехов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ru-RU" dirty="0" err="1" smtClean="0">
                          <a:solidFill>
                            <a:schemeClr val="bg1"/>
                          </a:solidFill>
                        </a:rPr>
                        <a:t>Слюдянский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 район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9448917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922446" y="3559629"/>
            <a:ext cx="13567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График 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Выездов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2022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17E4-0655-4E2B-816D-2F858BF8EEA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31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92631" y="2512585"/>
            <a:ext cx="209063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>
                <a:solidFill>
                  <a:schemeClr val="bg1"/>
                </a:solidFill>
              </a:rPr>
              <a:t>100%</a:t>
            </a:r>
            <a:endParaRPr lang="ru-RU" sz="66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65886" y="3435915"/>
            <a:ext cx="1172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Охват МО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7046" y="2530231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>
                <a:solidFill>
                  <a:schemeClr val="bg1"/>
                </a:solidFill>
              </a:rPr>
              <a:t>70</a:t>
            </a:r>
            <a:endParaRPr lang="ru-RU" sz="66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04208" y="3378163"/>
            <a:ext cx="2145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Охват предприятий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677937" y="2512585"/>
            <a:ext cx="190308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>
                <a:solidFill>
                  <a:schemeClr val="bg1"/>
                </a:solidFill>
              </a:rPr>
              <a:t>1200</a:t>
            </a:r>
            <a:endParaRPr lang="ru-RU" sz="66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884633" y="3435915"/>
            <a:ext cx="1406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Охват СМСП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80986" y="4413744"/>
            <a:ext cx="190308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>
                <a:solidFill>
                  <a:schemeClr val="bg1"/>
                </a:solidFill>
              </a:rPr>
              <a:t>1500</a:t>
            </a:r>
            <a:endParaRPr lang="ru-RU" sz="66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28327" y="5391843"/>
            <a:ext cx="2002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Анкет обработано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72871" y="4420389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>
                <a:solidFill>
                  <a:schemeClr val="bg1"/>
                </a:solidFill>
              </a:rPr>
              <a:t>25</a:t>
            </a:r>
            <a:endParaRPr lang="ru-RU" sz="66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64702" y="5338583"/>
            <a:ext cx="36249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Предприятий 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выведено на экспорт, расширили географию и линейку продукции на экспорт 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098010" y="4413744"/>
            <a:ext cx="147348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>
                <a:solidFill>
                  <a:schemeClr val="bg1"/>
                </a:solidFill>
              </a:rPr>
              <a:t>150</a:t>
            </a:r>
            <a:endParaRPr lang="ru-RU" sz="66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600833" y="5483685"/>
            <a:ext cx="2301656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ru-RU" b="1" dirty="0" smtClean="0">
                <a:solidFill>
                  <a:schemeClr val="bg1"/>
                </a:solidFill>
              </a:rPr>
              <a:t>СМСП </a:t>
            </a:r>
          </a:p>
          <a:p>
            <a:pPr algn="ctr">
              <a:lnSpc>
                <a:spcPts val="2000"/>
              </a:lnSpc>
            </a:pPr>
            <a:r>
              <a:rPr lang="ru-RU" b="1" dirty="0" smtClean="0">
                <a:solidFill>
                  <a:schemeClr val="bg1"/>
                </a:solidFill>
              </a:rPr>
              <a:t>выведено на экспорт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" y="295538"/>
            <a:ext cx="11504028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  Ожидаемые результаты </a:t>
            </a:r>
            <a:r>
              <a:rPr lang="ru-RU" dirty="0" smtClean="0"/>
              <a:t>к 2024</a:t>
            </a:r>
            <a:endParaRPr lang="ru-RU" dirty="0"/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17E4-0655-4E2B-816D-2F858BF8EEA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506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17E4-0655-4E2B-816D-2F858BF8EEA9}" type="slidenum">
              <a:rPr lang="ru-RU" smtClean="0"/>
              <a:t>8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229264" y="315123"/>
            <a:ext cx="122301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Акселератор «Промышленный экспорт и </a:t>
            </a:r>
            <a:r>
              <a:rPr lang="ru-RU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промдизайн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89021" y="2207941"/>
            <a:ext cx="148309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0" b="1" dirty="0" smtClean="0">
                <a:solidFill>
                  <a:schemeClr val="bg1"/>
                </a:solidFill>
              </a:rPr>
              <a:t>50</a:t>
            </a:r>
            <a:endParaRPr lang="ru-RU" sz="100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12685" y="3887364"/>
            <a:ext cx="2350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Участников ежегодно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53722" y="3067001"/>
            <a:ext cx="6411951" cy="7025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  </a:t>
            </a: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Поиск и отбор потенциальных экспортеров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150007" y="4011134"/>
            <a:ext cx="6411951" cy="7025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модулей </a:t>
            </a: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обучение. Защита проектов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150007" y="4934699"/>
            <a:ext cx="6411951" cy="7025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Сопровождение проектов 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47949" y="2384298"/>
            <a:ext cx="28007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Состав программы: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Прямая соединительная линия 15"/>
          <p:cNvCxnSpPr>
            <a:stCxn id="17" idx="4"/>
            <a:endCxn id="19" idx="4"/>
          </p:cNvCxnSpPr>
          <p:nvPr/>
        </p:nvCxnSpPr>
        <p:spPr>
          <a:xfrm flipH="1">
            <a:off x="4673073" y="3585937"/>
            <a:ext cx="689" cy="204102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4403762" y="3045937"/>
            <a:ext cx="540000" cy="5400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4416908" y="4072030"/>
            <a:ext cx="540000" cy="5400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4403073" y="5086963"/>
            <a:ext cx="540000" cy="5400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0221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217E4-0655-4E2B-816D-2F858BF8EEA9}" type="slidenum">
              <a:rPr lang="ru-RU" smtClean="0"/>
              <a:t>9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" y="295538"/>
            <a:ext cx="11504028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  Ожидаемые результаты </a:t>
            </a:r>
            <a:r>
              <a:rPr lang="ru-RU" dirty="0" smtClean="0"/>
              <a:t>к 2024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8460448" y="1944720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>
                <a:solidFill>
                  <a:schemeClr val="bg1"/>
                </a:solidFill>
              </a:rPr>
              <a:t>90</a:t>
            </a:r>
            <a:endParaRPr lang="ru-RU" sz="66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85498" y="3219952"/>
            <a:ext cx="3703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Экспортных контрактов заключено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05168" y="3895556"/>
            <a:ext cx="166423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>
                <a:solidFill>
                  <a:schemeClr val="bg1"/>
                </a:solidFill>
              </a:rPr>
              <a:t>900 </a:t>
            </a:r>
            <a:endParaRPr lang="ru-RU" sz="66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12845" y="5142052"/>
            <a:ext cx="4139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Млн </a:t>
            </a:r>
            <a:r>
              <a:rPr lang="ru-RU" b="1" dirty="0" err="1" smtClean="0">
                <a:solidFill>
                  <a:schemeClr val="bg1"/>
                </a:solidFill>
              </a:rPr>
              <a:t>руб</a:t>
            </a:r>
            <a:r>
              <a:rPr lang="ru-RU" b="1" dirty="0" smtClean="0">
                <a:solidFill>
                  <a:schemeClr val="bg1"/>
                </a:solidFill>
              </a:rPr>
              <a:t> сумма экспортных контрактов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69560" y="1944720"/>
            <a:ext cx="155816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chemeClr val="bg1"/>
                </a:solidFill>
              </a:rPr>
              <a:t>150</a:t>
            </a:r>
            <a:endParaRPr lang="ru-RU" sz="66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71988" y="3219952"/>
            <a:ext cx="3177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Выявлено новых экспортеров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86406" y="3895556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>
                <a:solidFill>
                  <a:schemeClr val="bg1"/>
                </a:solidFill>
              </a:rPr>
              <a:t>25</a:t>
            </a:r>
            <a:endParaRPr lang="ru-RU" sz="66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30332" y="5084578"/>
            <a:ext cx="5060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Новых продуктов было разработано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1532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1343</TotalTime>
  <Words>467</Words>
  <Application>Microsoft Office PowerPoint</Application>
  <PresentationFormat>Широкоэкранный</PresentationFormat>
  <Paragraphs>149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Тема Office</vt:lpstr>
      <vt:lpstr>Презентация PowerPoint</vt:lpstr>
      <vt:lpstr>РЕГИОНАЛЬНЫЕ ИНСТИТУТЫ ПОДДЕРЖКИ И РАЗВИТИЯ ПРЕДПРИНИМАТЕЛЬСТВА </vt:lpstr>
      <vt:lpstr>Эффективность центров поддержки и развития предпринимательства (1р.бс)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Анна Валерьевна Либао</cp:lastModifiedBy>
  <cp:revision>72</cp:revision>
  <cp:lastPrinted>2022-03-11T12:08:21Z</cp:lastPrinted>
  <dcterms:created xsi:type="dcterms:W3CDTF">2022-01-06T08:14:49Z</dcterms:created>
  <dcterms:modified xsi:type="dcterms:W3CDTF">2022-06-01T01:35:57Z</dcterms:modified>
</cp:coreProperties>
</file>