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-52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0ED6B3-A492-4AA4-89AF-10664644C020}">
  <a:tblStyle styleId="{8C0ED6B3-A492-4AA4-89AF-10664644C0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8680C5-900B-4A73-93E6-71FFD127B97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00" y="744538"/>
            <a:ext cx="6617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7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cd5f46301_0_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1cd5f4630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0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225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cd5f4630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11cd5f463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0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949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89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5350539" y="146755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349545" y="-447344"/>
            <a:ext cx="43590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3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2941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финансовые продукты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348688" y="1085900"/>
          <a:ext cx="8857925" cy="3599852"/>
        </p:xfrm>
        <a:graphic>
          <a:graphicData uri="http://schemas.openxmlformats.org/drawingml/2006/table">
            <a:tbl>
              <a:tblPr>
                <a:noFill/>
                <a:tableStyleId>{8C0ED6B3-A492-4AA4-89AF-10664644C020}</a:tableStyleId>
              </a:tblPr>
              <a:tblGrid>
                <a:gridCol w="4308425"/>
                <a:gridCol w="4549500"/>
              </a:tblGrid>
              <a:tr h="324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2,5-3,5%</a:t>
                      </a: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 и самозанятые моногородов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4%</a:t>
                      </a: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Экспортеры, сфера туризма, антикризис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06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5,5%</a:t>
                      </a:r>
                      <a:endParaRPr sz="6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производства, с/х и переработки</a:t>
                      </a: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</a:t>
                      </a: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7-7,5%</a:t>
                      </a:r>
                      <a:r>
                        <a:rPr lang="ru-RU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услуг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Инвестзаймы и оборотка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5%</a:t>
                      </a: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 виды деятельности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промышленного технопарка, женщины-предприниматели, СПК, сферы экологии и спорта, молодежное предпринимательство, стартапы и самозанятые 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</a:t>
                      </a:r>
                      <a:r>
                        <a:rPr lang="ru-RU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3-5% от 5 до 10 млн руб.</a:t>
                      </a:r>
                      <a:endParaRPr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Инвестиционные займы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 пищевых продуктов и безалкогольных напитков, легкая промышленность и машиностроение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l="24724" t="23617" r="59613" b="56147"/>
          <a:stretch/>
        </p:blipFill>
        <p:spPr>
          <a:xfrm>
            <a:off x="4759675" y="883925"/>
            <a:ext cx="777427" cy="56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l="12446" t="23617" r="75944" b="53403"/>
          <a:stretch/>
        </p:blipFill>
        <p:spPr>
          <a:xfrm>
            <a:off x="427200" y="807300"/>
            <a:ext cx="576245" cy="6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l="41056" t="23617" r="47334" b="53403"/>
          <a:stretch/>
        </p:blipFill>
        <p:spPr>
          <a:xfrm>
            <a:off x="427201" y="3246300"/>
            <a:ext cx="576250" cy="6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l="51799" t="23617" r="32007" b="56147"/>
          <a:stretch/>
        </p:blipFill>
        <p:spPr>
          <a:xfrm>
            <a:off x="351000" y="1988700"/>
            <a:ext cx="803774" cy="56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l="68494" t="23617" r="26451" b="53403"/>
          <a:stretch/>
        </p:blipFill>
        <p:spPr>
          <a:xfrm>
            <a:off x="4733313" y="3246300"/>
            <a:ext cx="250901" cy="6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l="55290" t="24468" r="26277" b="54893"/>
          <a:stretch/>
        </p:blipFill>
        <p:spPr>
          <a:xfrm>
            <a:off x="4657125" y="1965850"/>
            <a:ext cx="803774" cy="5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Отраслевая и территориальная структуры выданных в 2021 году займов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44659" y="662488"/>
            <a:ext cx="3244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  Топ-10 территорий</a:t>
            </a:r>
            <a:endParaRPr sz="16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398644" y="662492"/>
            <a:ext cx="27354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Топ-10 отраслей</a:t>
            </a:r>
            <a:endParaRPr sz="16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t="13051"/>
          <a:stretch/>
        </p:blipFill>
        <p:spPr>
          <a:xfrm>
            <a:off x="183613" y="1328957"/>
            <a:ext cx="4418051" cy="285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 t="7706"/>
          <a:stretch/>
        </p:blipFill>
        <p:spPr>
          <a:xfrm>
            <a:off x="4553336" y="1213140"/>
            <a:ext cx="4407050" cy="302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0" y="45909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308</a:t>
            </a:r>
            <a:r>
              <a:rPr lang="ru-RU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выданных займов на общую сумму </a:t>
            </a:r>
            <a:r>
              <a:rPr lang="ru-RU" b="1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685,4</a:t>
            </a: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млн руб.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Антикризисные меры в 2022 году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 l="25672" t="5707" r="25702" b="7290"/>
          <a:stretch/>
        </p:blipFill>
        <p:spPr>
          <a:xfrm>
            <a:off x="2130685" y="651804"/>
            <a:ext cx="4208579" cy="397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5299342" y="1090170"/>
            <a:ext cx="166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ставка 4% годовых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p15"/>
          <p:cNvGraphicFramePr/>
          <p:nvPr/>
        </p:nvGraphicFramePr>
        <p:xfrm>
          <a:off x="2819148" y="156633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{868680C5-900B-4A73-93E6-71FFD127B973}</a:tableStyleId>
              </a:tblPr>
              <a:tblGrid>
                <a:gridCol w="1442325"/>
                <a:gridCol w="1352350"/>
              </a:tblGrid>
              <a:tr h="113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Всего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выдано</a:t>
                      </a:r>
                      <a:endParaRPr sz="12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 </a:t>
                      </a: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314,4</a:t>
                      </a: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млн руб.</a:t>
                      </a:r>
                      <a:endParaRPr sz="1200" b="1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программе «Антикризис» 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займов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,7 млн руб.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Сохранение</a:t>
                      </a:r>
                      <a:endParaRPr sz="12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ставок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 31.12.2022 г.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Реструктури-</a:t>
                      </a:r>
                      <a:endParaRPr sz="1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зирован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r>
                        <a:rPr lang="ru-RU" sz="11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договор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1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</a:t>
                      </a: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r>
                        <a:rPr lang="ru-RU" sz="11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116" name="Google Shape;116;p15"/>
          <p:cNvCxnSpPr/>
          <p:nvPr/>
        </p:nvCxnSpPr>
        <p:spPr>
          <a:xfrm>
            <a:off x="4243379" y="1266400"/>
            <a:ext cx="0" cy="28608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2714930" y="2687730"/>
            <a:ext cx="3057000" cy="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5"/>
          <p:cNvSpPr/>
          <p:nvPr/>
        </p:nvSpPr>
        <p:spPr>
          <a:xfrm>
            <a:off x="5021101" y="1213605"/>
            <a:ext cx="238800" cy="242100"/>
          </a:xfrm>
          <a:prstGeom prst="ellipse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5321636" y="1458374"/>
            <a:ext cx="238800" cy="242100"/>
          </a:xfrm>
          <a:prstGeom prst="ellipse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5567967" y="1751127"/>
            <a:ext cx="238800" cy="242100"/>
          </a:xfrm>
          <a:prstGeom prst="ellipse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727447" y="2074873"/>
            <a:ext cx="238800" cy="242400"/>
          </a:xfrm>
          <a:prstGeom prst="ellipse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018948" y="1909753"/>
            <a:ext cx="188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 финансирование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текущих расходов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082836" y="3841308"/>
            <a:ext cx="238800" cy="242100"/>
          </a:xfrm>
          <a:prstGeom prst="ellipse">
            <a:avLst/>
          </a:prstGeom>
          <a:solidFill>
            <a:srgbClr val="A7A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3430215" y="1123662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3180930" y="1264500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2947067" y="1446867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2745588" y="1654789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2584869" y="1914012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2477702" y="2200060"/>
            <a:ext cx="238800" cy="242100"/>
          </a:xfrm>
          <a:prstGeom prst="ellipse">
            <a:avLst/>
          </a:prstGeom>
          <a:solidFill>
            <a:srgbClr val="77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657325" y="847375"/>
            <a:ext cx="188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производство 2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773766" y="1069733"/>
            <a:ext cx="136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торговля 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1185199" y="1294350"/>
            <a:ext cx="181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строительство</a:t>
            </a:r>
            <a:r>
              <a:rPr lang="ru-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646618" y="1549040"/>
            <a:ext cx="20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сельское хозяйство 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1419162" y="1787239"/>
            <a:ext cx="115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услуги 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1233564" y="2035701"/>
            <a:ext cx="1176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прочие 1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5633281" y="1366503"/>
            <a:ext cx="1739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сумма до 5 млн руб.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5695016" y="1633420"/>
            <a:ext cx="147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срок до 2 лет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5707157" y="3104521"/>
            <a:ext cx="238800" cy="242100"/>
          </a:xfrm>
          <a:prstGeom prst="ellipse">
            <a:avLst/>
          </a:prstGeom>
          <a:solidFill>
            <a:srgbClr val="A7A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5447568" y="3522131"/>
            <a:ext cx="238800" cy="242100"/>
          </a:xfrm>
          <a:prstGeom prst="ellipse">
            <a:avLst/>
          </a:prstGeom>
          <a:solidFill>
            <a:srgbClr val="A7A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5413876" y="3870500"/>
            <a:ext cx="3196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 них: 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48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производство, 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торговля, 1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услуги,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10% туризм,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 с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хозяйство</a:t>
            </a: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6% 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доп. образование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5933678" y="2987028"/>
            <a:ext cx="206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кредитные каникулы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6 месяцев (по 106-ФЗ)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5735373" y="3424899"/>
            <a:ext cx="228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собственные программы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реструктуризации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2631274" y="3281590"/>
            <a:ext cx="263100" cy="234600"/>
          </a:xfrm>
          <a:prstGeom prst="ellipse">
            <a:avLst/>
          </a:prstGeom>
          <a:solidFill>
            <a:srgbClr val="D6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3037230" y="3764231"/>
            <a:ext cx="263100" cy="234600"/>
          </a:xfrm>
          <a:prstGeom prst="ellipse">
            <a:avLst/>
          </a:prstGeom>
          <a:solidFill>
            <a:srgbClr val="D6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484250" y="3414950"/>
            <a:ext cx="214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экспортеров и сферы туризма — 4% годовых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1419149" y="3922950"/>
            <a:ext cx="173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приоритетных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групп — 5% годовых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6">
            <a:alphaModFix/>
          </a:blip>
          <a:srcRect r="82967" b="73695"/>
          <a:stretch/>
        </p:blipFill>
        <p:spPr>
          <a:xfrm>
            <a:off x="286003" y="2746994"/>
            <a:ext cx="690226" cy="5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7">
            <a:alphaModFix/>
          </a:blip>
          <a:srcRect l="43090" r="45207" b="70191"/>
          <a:stretch/>
        </p:blipFill>
        <p:spPr>
          <a:xfrm>
            <a:off x="7858539" y="680386"/>
            <a:ext cx="654202" cy="83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7">
            <a:alphaModFix/>
          </a:blip>
          <a:srcRect l="3192" t="1742" r="83274" b="75328"/>
          <a:stretch/>
        </p:blipFill>
        <p:spPr>
          <a:xfrm>
            <a:off x="411342" y="732954"/>
            <a:ext cx="690235" cy="6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8">
            <a:alphaModFix/>
          </a:blip>
          <a:srcRect l="29303" t="32596" r="28264" b="30822"/>
          <a:stretch/>
        </p:blipFill>
        <p:spPr>
          <a:xfrm>
            <a:off x="7982908" y="2766506"/>
            <a:ext cx="690250" cy="59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Экран (16:9)</PresentationFormat>
  <Paragraphs>62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Либао Анна Валерьевна</dc:creator>
  <cp:lastModifiedBy>Анна Валерьевна Либао</cp:lastModifiedBy>
  <cp:revision>1</cp:revision>
  <dcterms:modified xsi:type="dcterms:W3CDTF">2022-06-01T02:14:43Z</dcterms:modified>
</cp:coreProperties>
</file>