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67" r:id="rId4"/>
    <p:sldId id="270" r:id="rId5"/>
    <p:sldId id="269" r:id="rId6"/>
    <p:sldId id="271" r:id="rId7"/>
    <p:sldId id="272" r:id="rId8"/>
    <p:sldId id="257" r:id="rId9"/>
    <p:sldId id="258" r:id="rId10"/>
    <p:sldId id="259" r:id="rId11"/>
    <p:sldId id="264" r:id="rId12"/>
    <p:sldId id="263" r:id="rId13"/>
    <p:sldId id="262" r:id="rId14"/>
    <p:sldId id="273" r:id="rId15"/>
    <p:sldId id="260" r:id="rId16"/>
  </p:sldIdLst>
  <p:sldSz cx="12192000" cy="6858000"/>
  <p:notesSz cx="6769100" cy="9906000"/>
  <p:embeddedFontLst>
    <p:embeddedFont>
      <p:font typeface="Roboto Black" panose="020B0604020202020204" charset="0"/>
      <p:bold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 Medium" panose="020B0604020202020204" charset="0"/>
      <p:regular r:id="rId29"/>
      <p:italic r:id="rId30"/>
    </p:embeddedFont>
    <p:embeddedFont>
      <p:font typeface="Roboto Light" panose="020B0604020202020204" charset="0"/>
      <p:regular r:id="rId31"/>
      <p: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3" pos="7582" userDrawn="1">
          <p15:clr>
            <a:srgbClr val="A4A3A4"/>
          </p15:clr>
        </p15:guide>
        <p15:guide id="4" orient="horz" pos="1162" userDrawn="1">
          <p15:clr>
            <a:srgbClr val="A4A3A4"/>
          </p15:clr>
        </p15:guide>
        <p15:guide id="5" pos="3659" userDrawn="1">
          <p15:clr>
            <a:srgbClr val="A4A3A4"/>
          </p15:clr>
        </p15:guide>
        <p15:guide id="6" pos="361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3953" userDrawn="1">
          <p15:clr>
            <a:srgbClr val="A4A3A4"/>
          </p15:clr>
        </p15:guide>
        <p15:guide id="9" pos="551" userDrawn="1">
          <p15:clr>
            <a:srgbClr val="A4A3A4"/>
          </p15:clr>
        </p15:guide>
        <p15:guide id="10" orient="horz" pos="4201" userDrawn="1">
          <p15:clr>
            <a:srgbClr val="A4A3A4"/>
          </p15:clr>
        </p15:guide>
        <p15:guide id="11" pos="5904" userDrawn="1">
          <p15:clr>
            <a:srgbClr val="A4A3A4"/>
          </p15:clr>
        </p15:guide>
        <p15:guide id="12" pos="3205" userDrawn="1">
          <p15:clr>
            <a:srgbClr val="A4A3A4"/>
          </p15:clr>
        </p15:guide>
        <p15:guide id="13" orient="horz" pos="3317" userDrawn="1">
          <p15:clr>
            <a:srgbClr val="A4A3A4"/>
          </p15:clr>
        </p15:guide>
        <p15:guide id="14" orient="horz" pos="3816" userDrawn="1">
          <p15:clr>
            <a:srgbClr val="A4A3A4"/>
          </p15:clr>
        </p15:guide>
        <p15:guide id="15" orient="horz" pos="3612" userDrawn="1">
          <p15:clr>
            <a:srgbClr val="A4A3A4"/>
          </p15:clr>
        </p15:guide>
        <p15:guide id="16" orient="horz" pos="709" userDrawn="1">
          <p15:clr>
            <a:srgbClr val="A4A3A4"/>
          </p15:clr>
        </p15:guide>
        <p15:guide id="17" orient="horz" pos="2523" userDrawn="1">
          <p15:clr>
            <a:srgbClr val="A4A3A4"/>
          </p15:clr>
        </p15:guide>
        <p15:guide id="18" orient="horz" pos="459" userDrawn="1">
          <p15:clr>
            <a:srgbClr val="A4A3A4"/>
          </p15:clr>
        </p15:guide>
        <p15:guide id="19" orient="horz" pos="4088" userDrawn="1">
          <p15:clr>
            <a:srgbClr val="A4A3A4"/>
          </p15:clr>
        </p15:guide>
        <p15:guide id="20" orient="horz" pos="1253" userDrawn="1">
          <p15:clr>
            <a:srgbClr val="A4A3A4"/>
          </p15:clr>
        </p15:guide>
        <p15:guide id="21" orient="horz" pos="1185" userDrawn="1">
          <p15:clr>
            <a:srgbClr val="A4A3A4"/>
          </p15:clr>
        </p15:guide>
        <p15:guide id="22" pos="5292" userDrawn="1">
          <p15:clr>
            <a:srgbClr val="A4A3A4"/>
          </p15:clr>
        </p15:guide>
        <p15:guide id="23" pos="5858" userDrawn="1">
          <p15:clr>
            <a:srgbClr val="A4A3A4"/>
          </p15:clr>
        </p15:guide>
        <p15:guide id="24" pos="937" userDrawn="1">
          <p15:clr>
            <a:srgbClr val="A4A3A4"/>
          </p15:clr>
        </p15:guide>
        <p15:guide id="25" pos="438" userDrawn="1">
          <p15:clr>
            <a:srgbClr val="A4A3A4"/>
          </p15:clr>
        </p15:guide>
        <p15:guide id="26" pos="506" userDrawn="1">
          <p15:clr>
            <a:srgbClr val="A4A3A4"/>
          </p15:clr>
        </p15:guide>
        <p15:guide id="27" pos="3069" userDrawn="1">
          <p15:clr>
            <a:srgbClr val="A4A3A4"/>
          </p15:clr>
        </p15:guide>
        <p15:guide id="28" pos="4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C70"/>
    <a:srgbClr val="BE5107"/>
    <a:srgbClr val="E9D8C5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1" autoAdjust="0"/>
    <p:restoredTop sz="75489" autoAdjust="0"/>
  </p:normalViewPr>
  <p:slideViewPr>
    <p:cSldViewPr snapToGrid="0">
      <p:cViewPr varScale="1">
        <p:scale>
          <a:sx n="88" d="100"/>
          <a:sy n="88" d="100"/>
        </p:scale>
        <p:origin x="600" y="78"/>
      </p:cViewPr>
      <p:guideLst>
        <p:guide orient="horz" pos="1842"/>
        <p:guide pos="7582"/>
        <p:guide orient="horz" pos="1162"/>
        <p:guide pos="3659"/>
        <p:guide pos="3613"/>
        <p:guide pos="3840"/>
        <p:guide pos="3953"/>
        <p:guide pos="551"/>
        <p:guide orient="horz" pos="4201"/>
        <p:guide pos="5904"/>
        <p:guide pos="3205"/>
        <p:guide orient="horz" pos="3317"/>
        <p:guide orient="horz" pos="3816"/>
        <p:guide orient="horz" pos="3612"/>
        <p:guide orient="horz" pos="709"/>
        <p:guide orient="horz" pos="2523"/>
        <p:guide orient="horz" pos="459"/>
        <p:guide orient="horz" pos="4088"/>
        <p:guide orient="horz" pos="1253"/>
        <p:guide orient="horz" pos="1185"/>
        <p:guide pos="5292"/>
        <p:guide pos="5858"/>
        <p:guide pos="937"/>
        <p:guide pos="438"/>
        <p:guide pos="506"/>
        <p:guide pos="3069"/>
        <p:guide pos="4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8A3F8-125E-446C-8E21-4106A8CA288B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D9CD2C79-00F9-46E1-AABF-49CC237BB7C2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- 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это то, что создается впервые - УНИКАЛЬНОСТЬ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6573D5-9D0D-445D-A6E5-0356AD0F45A2}" type="parTrans" cxnId="{BE07B8E9-74C5-4639-91D5-B6212F33AF5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C966C4-70DD-4125-9FE7-526531126D91}" type="sibTrans" cxnId="{BE07B8E9-74C5-4639-91D5-B6212F33AF5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CEA094-E19C-4AEF-8427-4C4D64FDEBDE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всегда выполняется для решения конкретных задач </a:t>
          </a:r>
          <a:r>
            <a:rPr lang="ru-RU" sz="1600" b="0" i="0" dirty="0" smtClean="0"/>
            <a:t>- 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ЦЕЛЕНАПРАВЛЕННОСТЬ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6B67AA-092F-4160-AB1B-871538539F38}" type="parTrans" cxnId="{0C62A8FA-E0A2-4494-AF91-0059E537E06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04E831-3086-4984-8428-4CB24F8CB48F}" type="sibTrans" cxnId="{0C62A8FA-E0A2-4494-AF91-0059E537E06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0AAA9E-066F-4C0B-B9E1-8BC9E95F9F0E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всегда ограничен по времени – СРОК РЕАЛИЗАЦИИ  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4A3476-1577-4E6F-AC79-099CFBC6E61A}" type="parTrans" cxnId="{CEED9EA3-5D1E-4416-856A-6E703B0BFE2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E50277-4B82-4833-8F33-DAC308A3D3C7}" type="sibTrans" cxnId="{CEED9EA3-5D1E-4416-856A-6E703B0BFE2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B2A7B5-48D5-4E39-8E3F-AB61FE836DFE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всегда реализуется с определенным БЮДЖЕТОМ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0DD2AD-BDA5-4064-AF20-06B6DAAF459F}" type="parTrans" cxnId="{C83490C6-E291-4BE1-86EB-FA38D049A52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BC48FA-C8A4-4FEA-AA60-B95B7B624038}" type="sibTrans" cxnId="{C83490C6-E291-4BE1-86EB-FA38D049A52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437B8E-60A4-4844-938E-36AAD98064FD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всегда ориентирован на РЕЗУЛЬТАТ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44F552-F52B-4F67-8CB3-2F71144AD4F3}" type="parTrans" cxnId="{198104C4-976B-4009-B3CE-AE201382F3A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1A3960-1E7F-49B5-BB04-E882821D04CC}" type="sibTrans" cxnId="{198104C4-976B-4009-B3CE-AE201382F3A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C92865-F23F-41C3-AA35-CD4297D76164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ПРОЕКТЕ важно управлять РИСКАМИ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42A1B5-4D9B-42CD-8BD1-1803C9CE6C53}" type="parTrans" cxnId="{83352D26-A02C-4DAF-B279-026D5CACDCE0}">
      <dgm:prSet/>
      <dgm:spPr/>
      <dgm:t>
        <a:bodyPr/>
        <a:lstStyle/>
        <a:p>
          <a:endParaRPr lang="ru-RU"/>
        </a:p>
      </dgm:t>
    </dgm:pt>
    <dgm:pt modelId="{C578E85B-2D67-44C8-94C6-69CF799AD9B7}" type="sibTrans" cxnId="{83352D26-A02C-4DAF-B279-026D5CACDCE0}">
      <dgm:prSet/>
      <dgm:spPr/>
      <dgm:t>
        <a:bodyPr/>
        <a:lstStyle/>
        <a:p>
          <a:endParaRPr lang="ru-RU"/>
        </a:p>
      </dgm:t>
    </dgm:pt>
    <dgm:pt modelId="{8783CF14-A8E1-48A2-9E1A-41CE16D111BE}" type="pres">
      <dgm:prSet presAssocID="{AD38A3F8-125E-446C-8E21-4106A8CA28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B6B50E6-8603-49A1-A325-A605D5F51FFD}" type="pres">
      <dgm:prSet presAssocID="{AD38A3F8-125E-446C-8E21-4106A8CA288B}" presName="Name1" presStyleCnt="0"/>
      <dgm:spPr/>
      <dgm:t>
        <a:bodyPr/>
        <a:lstStyle/>
        <a:p>
          <a:endParaRPr lang="ru-RU"/>
        </a:p>
      </dgm:t>
    </dgm:pt>
    <dgm:pt modelId="{440227D8-592C-4E4A-BEFC-D45075496BB0}" type="pres">
      <dgm:prSet presAssocID="{AD38A3F8-125E-446C-8E21-4106A8CA288B}" presName="cycle" presStyleCnt="0"/>
      <dgm:spPr/>
      <dgm:t>
        <a:bodyPr/>
        <a:lstStyle/>
        <a:p>
          <a:endParaRPr lang="ru-RU"/>
        </a:p>
      </dgm:t>
    </dgm:pt>
    <dgm:pt modelId="{1291D043-E7E2-4ED4-8A86-546A10001AD8}" type="pres">
      <dgm:prSet presAssocID="{AD38A3F8-125E-446C-8E21-4106A8CA288B}" presName="srcNode" presStyleLbl="node1" presStyleIdx="0" presStyleCnt="6"/>
      <dgm:spPr/>
      <dgm:t>
        <a:bodyPr/>
        <a:lstStyle/>
        <a:p>
          <a:endParaRPr lang="ru-RU"/>
        </a:p>
      </dgm:t>
    </dgm:pt>
    <dgm:pt modelId="{12CE7ADE-61D0-4407-B18E-2155A1FCAF65}" type="pres">
      <dgm:prSet presAssocID="{AD38A3F8-125E-446C-8E21-4106A8CA288B}" presName="conn" presStyleLbl="parChTrans1D2" presStyleIdx="0" presStyleCnt="1"/>
      <dgm:spPr/>
      <dgm:t>
        <a:bodyPr/>
        <a:lstStyle/>
        <a:p>
          <a:endParaRPr lang="ru-RU"/>
        </a:p>
      </dgm:t>
    </dgm:pt>
    <dgm:pt modelId="{A1409C08-9599-4ACD-98DE-F1E9F34E28DB}" type="pres">
      <dgm:prSet presAssocID="{AD38A3F8-125E-446C-8E21-4106A8CA288B}" presName="extraNode" presStyleLbl="node1" presStyleIdx="0" presStyleCnt="6"/>
      <dgm:spPr/>
      <dgm:t>
        <a:bodyPr/>
        <a:lstStyle/>
        <a:p>
          <a:endParaRPr lang="ru-RU"/>
        </a:p>
      </dgm:t>
    </dgm:pt>
    <dgm:pt modelId="{BFD1C6E9-EEC1-4AAB-A89E-513404042831}" type="pres">
      <dgm:prSet presAssocID="{AD38A3F8-125E-446C-8E21-4106A8CA288B}" presName="dstNode" presStyleLbl="node1" presStyleIdx="0" presStyleCnt="6"/>
      <dgm:spPr/>
      <dgm:t>
        <a:bodyPr/>
        <a:lstStyle/>
        <a:p>
          <a:endParaRPr lang="ru-RU"/>
        </a:p>
      </dgm:t>
    </dgm:pt>
    <dgm:pt modelId="{EDF8BF08-ABA7-457E-B796-8F3934975CC8}" type="pres">
      <dgm:prSet presAssocID="{D9CD2C79-00F9-46E1-AABF-49CC237BB7C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8BBB7-196C-44C1-B766-994CB737236A}" type="pres">
      <dgm:prSet presAssocID="{D9CD2C79-00F9-46E1-AABF-49CC237BB7C2}" presName="accent_1" presStyleCnt="0"/>
      <dgm:spPr/>
    </dgm:pt>
    <dgm:pt modelId="{FA330EDC-A6BA-4F78-9B4D-13E7C6999522}" type="pres">
      <dgm:prSet presAssocID="{D9CD2C79-00F9-46E1-AABF-49CC237BB7C2}" presName="accentRepeatNode" presStyleLbl="solidFgAcc1" presStyleIdx="0" presStyleCnt="6"/>
      <dgm:spPr/>
    </dgm:pt>
    <dgm:pt modelId="{6464F670-1232-4828-8B18-977CDCB40962}" type="pres">
      <dgm:prSet presAssocID="{25CEA094-E19C-4AEF-8427-4C4D64FDEBD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7D4DD-B0A2-4C8C-B1CF-FCFDE9D4D193}" type="pres">
      <dgm:prSet presAssocID="{25CEA094-E19C-4AEF-8427-4C4D64FDEBDE}" presName="accent_2" presStyleCnt="0"/>
      <dgm:spPr/>
    </dgm:pt>
    <dgm:pt modelId="{5C1A98B5-F8B3-4A62-90A7-F7657C4782DB}" type="pres">
      <dgm:prSet presAssocID="{25CEA094-E19C-4AEF-8427-4C4D64FDEBDE}" presName="accentRepeatNode" presStyleLbl="solidFgAcc1" presStyleIdx="1" presStyleCnt="6"/>
      <dgm:spPr/>
    </dgm:pt>
    <dgm:pt modelId="{C5EF741B-9A7B-42C5-95DF-F0B6CFB4FBFF}" type="pres">
      <dgm:prSet presAssocID="{81C92865-F23F-41C3-AA35-CD4297D76164}" presName="text_3" presStyleLbl="node1" presStyleIdx="2" presStyleCnt="6" custLinFactNeighborX="296" custLinFactNeighborY="27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F8C4E-ADB0-4B8A-91ED-DD8A8364952C}" type="pres">
      <dgm:prSet presAssocID="{81C92865-F23F-41C3-AA35-CD4297D76164}" presName="accent_3" presStyleCnt="0"/>
      <dgm:spPr/>
    </dgm:pt>
    <dgm:pt modelId="{38678036-E37E-4D29-9014-37C4548004F2}" type="pres">
      <dgm:prSet presAssocID="{81C92865-F23F-41C3-AA35-CD4297D76164}" presName="accentRepeatNode" presStyleLbl="solidFgAcc1" presStyleIdx="2" presStyleCnt="6"/>
      <dgm:spPr/>
    </dgm:pt>
    <dgm:pt modelId="{0892AF10-64E3-4D85-BE13-BCA1988162CA}" type="pres">
      <dgm:prSet presAssocID="{2D0AAA9E-066F-4C0B-B9E1-8BC9E95F9F0E}" presName="text_4" presStyleLbl="node1" presStyleIdx="3" presStyleCnt="6" custLinFactNeighborX="-267" custLinFactNeighborY="12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29851-4D15-41E5-9260-2C3BAB7AC3E5}" type="pres">
      <dgm:prSet presAssocID="{2D0AAA9E-066F-4C0B-B9E1-8BC9E95F9F0E}" presName="accent_4" presStyleCnt="0"/>
      <dgm:spPr/>
    </dgm:pt>
    <dgm:pt modelId="{51FFA648-FD9B-45AC-9709-8408636AB051}" type="pres">
      <dgm:prSet presAssocID="{2D0AAA9E-066F-4C0B-B9E1-8BC9E95F9F0E}" presName="accentRepeatNode" presStyleLbl="solidFgAcc1" presStyleIdx="3" presStyleCnt="6"/>
      <dgm:spPr/>
    </dgm:pt>
    <dgm:pt modelId="{2C43AC23-B389-400C-BBC9-CB28CB88F810}" type="pres">
      <dgm:prSet presAssocID="{57B2A7B5-48D5-4E39-8E3F-AB61FE836DFE}" presName="text_5" presStyleLbl="node1" presStyleIdx="4" presStyleCnt="6" custLinFactNeighborX="-15" custLinFactNeighborY="27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D0B5D-E26D-4DF0-A1B0-14C7768B641E}" type="pres">
      <dgm:prSet presAssocID="{57B2A7B5-48D5-4E39-8E3F-AB61FE836DFE}" presName="accent_5" presStyleCnt="0"/>
      <dgm:spPr/>
    </dgm:pt>
    <dgm:pt modelId="{EA76439B-DC9B-404A-B86D-200604E54407}" type="pres">
      <dgm:prSet presAssocID="{57B2A7B5-48D5-4E39-8E3F-AB61FE836DFE}" presName="accentRepeatNode" presStyleLbl="solidFgAcc1" presStyleIdx="4" presStyleCnt="6"/>
      <dgm:spPr/>
    </dgm:pt>
    <dgm:pt modelId="{3EB76B84-221E-4377-B5A3-15A8D2C3D562}" type="pres">
      <dgm:prSet presAssocID="{BE437B8E-60A4-4844-938E-36AAD98064FD}" presName="text_6" presStyleLbl="node1" presStyleIdx="5" presStyleCnt="6" custLinFactNeighborX="-85" custLinFactNeighborY="3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6929A-DE26-4889-982D-FA345C5CCB82}" type="pres">
      <dgm:prSet presAssocID="{BE437B8E-60A4-4844-938E-36AAD98064FD}" presName="accent_6" presStyleCnt="0"/>
      <dgm:spPr/>
    </dgm:pt>
    <dgm:pt modelId="{3171BB16-50F9-459C-8ED9-9597669C0B5B}" type="pres">
      <dgm:prSet presAssocID="{BE437B8E-60A4-4844-938E-36AAD98064FD}" presName="accentRepeatNode" presStyleLbl="solidFgAcc1" presStyleIdx="5" presStyleCnt="6" custLinFactNeighborX="4103" custLinFactNeighborY="-11595"/>
      <dgm:spPr/>
      <dgm:t>
        <a:bodyPr/>
        <a:lstStyle/>
        <a:p>
          <a:endParaRPr lang="ru-RU"/>
        </a:p>
      </dgm:t>
    </dgm:pt>
  </dgm:ptLst>
  <dgm:cxnLst>
    <dgm:cxn modelId="{4458C333-523A-4E9B-AF43-5EF039BE7C31}" type="presOf" srcId="{D9CD2C79-00F9-46E1-AABF-49CC237BB7C2}" destId="{EDF8BF08-ABA7-457E-B796-8F3934975CC8}" srcOrd="0" destOrd="0" presId="urn:microsoft.com/office/officeart/2008/layout/VerticalCurvedList"/>
    <dgm:cxn modelId="{0B40CF25-C902-498A-937F-6D101EA047E7}" type="presOf" srcId="{81C92865-F23F-41C3-AA35-CD4297D76164}" destId="{C5EF741B-9A7B-42C5-95DF-F0B6CFB4FBFF}" srcOrd="0" destOrd="0" presId="urn:microsoft.com/office/officeart/2008/layout/VerticalCurvedList"/>
    <dgm:cxn modelId="{83352D26-A02C-4DAF-B279-026D5CACDCE0}" srcId="{AD38A3F8-125E-446C-8E21-4106A8CA288B}" destId="{81C92865-F23F-41C3-AA35-CD4297D76164}" srcOrd="2" destOrd="0" parTransId="{F142A1B5-4D9B-42CD-8BD1-1803C9CE6C53}" sibTransId="{C578E85B-2D67-44C8-94C6-69CF799AD9B7}"/>
    <dgm:cxn modelId="{198104C4-976B-4009-B3CE-AE201382F3AE}" srcId="{AD38A3F8-125E-446C-8E21-4106A8CA288B}" destId="{BE437B8E-60A4-4844-938E-36AAD98064FD}" srcOrd="5" destOrd="0" parTransId="{7744F552-F52B-4F67-8CB3-2F71144AD4F3}" sibTransId="{6D1A3960-1E7F-49B5-BB04-E882821D04CC}"/>
    <dgm:cxn modelId="{BE07B8E9-74C5-4639-91D5-B6212F33AF5F}" srcId="{AD38A3F8-125E-446C-8E21-4106A8CA288B}" destId="{D9CD2C79-00F9-46E1-AABF-49CC237BB7C2}" srcOrd="0" destOrd="0" parTransId="{456573D5-9D0D-445D-A6E5-0356AD0F45A2}" sibTransId="{04C966C4-70DD-4125-9FE7-526531126D91}"/>
    <dgm:cxn modelId="{0352A729-C228-4181-8108-51BF05A889D5}" type="presOf" srcId="{BE437B8E-60A4-4844-938E-36AAD98064FD}" destId="{3EB76B84-221E-4377-B5A3-15A8D2C3D562}" srcOrd="0" destOrd="0" presId="urn:microsoft.com/office/officeart/2008/layout/VerticalCurvedList"/>
    <dgm:cxn modelId="{553DAFA7-A4B0-4D16-8955-9B94B37A4904}" type="presOf" srcId="{04C966C4-70DD-4125-9FE7-526531126D91}" destId="{12CE7ADE-61D0-4407-B18E-2155A1FCAF65}" srcOrd="0" destOrd="0" presId="urn:microsoft.com/office/officeart/2008/layout/VerticalCurvedList"/>
    <dgm:cxn modelId="{5AA97F26-D810-46CC-9E85-50D50FB62802}" type="presOf" srcId="{AD38A3F8-125E-446C-8E21-4106A8CA288B}" destId="{8783CF14-A8E1-48A2-9E1A-41CE16D111BE}" srcOrd="0" destOrd="0" presId="urn:microsoft.com/office/officeart/2008/layout/VerticalCurvedList"/>
    <dgm:cxn modelId="{CB457997-6F13-4ADA-8B55-EDE66F294968}" type="presOf" srcId="{2D0AAA9E-066F-4C0B-B9E1-8BC9E95F9F0E}" destId="{0892AF10-64E3-4D85-BE13-BCA1988162CA}" srcOrd="0" destOrd="0" presId="urn:microsoft.com/office/officeart/2008/layout/VerticalCurvedList"/>
    <dgm:cxn modelId="{6B38A424-B4C2-4FF7-9986-88A9EE2196B3}" type="presOf" srcId="{25CEA094-E19C-4AEF-8427-4C4D64FDEBDE}" destId="{6464F670-1232-4828-8B18-977CDCB40962}" srcOrd="0" destOrd="0" presId="urn:microsoft.com/office/officeart/2008/layout/VerticalCurvedList"/>
    <dgm:cxn modelId="{C83490C6-E291-4BE1-86EB-FA38D049A520}" srcId="{AD38A3F8-125E-446C-8E21-4106A8CA288B}" destId="{57B2A7B5-48D5-4E39-8E3F-AB61FE836DFE}" srcOrd="4" destOrd="0" parTransId="{8B0DD2AD-BDA5-4064-AF20-06B6DAAF459F}" sibTransId="{79BC48FA-C8A4-4FEA-AA60-B95B7B624038}"/>
    <dgm:cxn modelId="{0C62A8FA-E0A2-4494-AF91-0059E537E060}" srcId="{AD38A3F8-125E-446C-8E21-4106A8CA288B}" destId="{25CEA094-E19C-4AEF-8427-4C4D64FDEBDE}" srcOrd="1" destOrd="0" parTransId="{8B6B67AA-092F-4160-AB1B-871538539F38}" sibTransId="{7B04E831-3086-4984-8428-4CB24F8CB48F}"/>
    <dgm:cxn modelId="{FF2221D6-30D2-4602-A3E2-46CBFEEFE696}" type="presOf" srcId="{57B2A7B5-48D5-4E39-8E3F-AB61FE836DFE}" destId="{2C43AC23-B389-400C-BBC9-CB28CB88F810}" srcOrd="0" destOrd="0" presId="urn:microsoft.com/office/officeart/2008/layout/VerticalCurvedList"/>
    <dgm:cxn modelId="{CEED9EA3-5D1E-4416-856A-6E703B0BFE2E}" srcId="{AD38A3F8-125E-446C-8E21-4106A8CA288B}" destId="{2D0AAA9E-066F-4C0B-B9E1-8BC9E95F9F0E}" srcOrd="3" destOrd="0" parTransId="{724A3476-1577-4E6F-AC79-099CFBC6E61A}" sibTransId="{09E50277-4B82-4833-8F33-DAC308A3D3C7}"/>
    <dgm:cxn modelId="{E815A935-4196-42BA-9D0F-C9803FDA1836}" type="presParOf" srcId="{8783CF14-A8E1-48A2-9E1A-41CE16D111BE}" destId="{DB6B50E6-8603-49A1-A325-A605D5F51FFD}" srcOrd="0" destOrd="0" presId="urn:microsoft.com/office/officeart/2008/layout/VerticalCurvedList"/>
    <dgm:cxn modelId="{F038E3AA-9841-44D2-BEED-C42D16362EDE}" type="presParOf" srcId="{DB6B50E6-8603-49A1-A325-A605D5F51FFD}" destId="{440227D8-592C-4E4A-BEFC-D45075496BB0}" srcOrd="0" destOrd="0" presId="urn:microsoft.com/office/officeart/2008/layout/VerticalCurvedList"/>
    <dgm:cxn modelId="{2BC2541D-CA05-4EA3-9192-3811BFC922EA}" type="presParOf" srcId="{440227D8-592C-4E4A-BEFC-D45075496BB0}" destId="{1291D043-E7E2-4ED4-8A86-546A10001AD8}" srcOrd="0" destOrd="0" presId="urn:microsoft.com/office/officeart/2008/layout/VerticalCurvedList"/>
    <dgm:cxn modelId="{5BB81EC0-5D80-455B-9E9C-5B5ED07EDE82}" type="presParOf" srcId="{440227D8-592C-4E4A-BEFC-D45075496BB0}" destId="{12CE7ADE-61D0-4407-B18E-2155A1FCAF65}" srcOrd="1" destOrd="0" presId="urn:microsoft.com/office/officeart/2008/layout/VerticalCurvedList"/>
    <dgm:cxn modelId="{69546ACC-DE99-40C7-A0C7-5058F1E2F166}" type="presParOf" srcId="{440227D8-592C-4E4A-BEFC-D45075496BB0}" destId="{A1409C08-9599-4ACD-98DE-F1E9F34E28DB}" srcOrd="2" destOrd="0" presId="urn:microsoft.com/office/officeart/2008/layout/VerticalCurvedList"/>
    <dgm:cxn modelId="{48355F0C-D40F-4D8E-96AD-97F220B057FB}" type="presParOf" srcId="{440227D8-592C-4E4A-BEFC-D45075496BB0}" destId="{BFD1C6E9-EEC1-4AAB-A89E-513404042831}" srcOrd="3" destOrd="0" presId="urn:microsoft.com/office/officeart/2008/layout/VerticalCurvedList"/>
    <dgm:cxn modelId="{723B104A-62BD-46A4-9110-91853E71D59F}" type="presParOf" srcId="{DB6B50E6-8603-49A1-A325-A605D5F51FFD}" destId="{EDF8BF08-ABA7-457E-B796-8F3934975CC8}" srcOrd="1" destOrd="0" presId="urn:microsoft.com/office/officeart/2008/layout/VerticalCurvedList"/>
    <dgm:cxn modelId="{548860A1-8167-4751-8A7B-A70DD301A2F1}" type="presParOf" srcId="{DB6B50E6-8603-49A1-A325-A605D5F51FFD}" destId="{47F8BBB7-196C-44C1-B766-994CB737236A}" srcOrd="2" destOrd="0" presId="urn:microsoft.com/office/officeart/2008/layout/VerticalCurvedList"/>
    <dgm:cxn modelId="{B964DC7E-1109-4076-A78C-035A70D8ABBD}" type="presParOf" srcId="{47F8BBB7-196C-44C1-B766-994CB737236A}" destId="{FA330EDC-A6BA-4F78-9B4D-13E7C6999522}" srcOrd="0" destOrd="0" presId="urn:microsoft.com/office/officeart/2008/layout/VerticalCurvedList"/>
    <dgm:cxn modelId="{0AFF8EBB-15F3-4290-B531-E73DB335789C}" type="presParOf" srcId="{DB6B50E6-8603-49A1-A325-A605D5F51FFD}" destId="{6464F670-1232-4828-8B18-977CDCB40962}" srcOrd="3" destOrd="0" presId="urn:microsoft.com/office/officeart/2008/layout/VerticalCurvedList"/>
    <dgm:cxn modelId="{9A5FFAFD-E90D-41B8-9BC9-AC2836406378}" type="presParOf" srcId="{DB6B50E6-8603-49A1-A325-A605D5F51FFD}" destId="{4737D4DD-B0A2-4C8C-B1CF-FCFDE9D4D193}" srcOrd="4" destOrd="0" presId="urn:microsoft.com/office/officeart/2008/layout/VerticalCurvedList"/>
    <dgm:cxn modelId="{503919B9-856E-42EB-A3DA-C01096488CE6}" type="presParOf" srcId="{4737D4DD-B0A2-4C8C-B1CF-FCFDE9D4D193}" destId="{5C1A98B5-F8B3-4A62-90A7-F7657C4782DB}" srcOrd="0" destOrd="0" presId="urn:microsoft.com/office/officeart/2008/layout/VerticalCurvedList"/>
    <dgm:cxn modelId="{0EC3DB8B-90C9-497B-8A38-F8F70124C744}" type="presParOf" srcId="{DB6B50E6-8603-49A1-A325-A605D5F51FFD}" destId="{C5EF741B-9A7B-42C5-95DF-F0B6CFB4FBFF}" srcOrd="5" destOrd="0" presId="urn:microsoft.com/office/officeart/2008/layout/VerticalCurvedList"/>
    <dgm:cxn modelId="{6C0806DA-C37A-4F37-BE5B-DC1937985DC9}" type="presParOf" srcId="{DB6B50E6-8603-49A1-A325-A605D5F51FFD}" destId="{D2DF8C4E-ADB0-4B8A-91ED-DD8A8364952C}" srcOrd="6" destOrd="0" presId="urn:microsoft.com/office/officeart/2008/layout/VerticalCurvedList"/>
    <dgm:cxn modelId="{819350C6-AECF-4294-B299-DCE11BD8927D}" type="presParOf" srcId="{D2DF8C4E-ADB0-4B8A-91ED-DD8A8364952C}" destId="{38678036-E37E-4D29-9014-37C4548004F2}" srcOrd="0" destOrd="0" presId="urn:microsoft.com/office/officeart/2008/layout/VerticalCurvedList"/>
    <dgm:cxn modelId="{FB84C7EB-6752-4A87-BDE5-9A97F54A0C67}" type="presParOf" srcId="{DB6B50E6-8603-49A1-A325-A605D5F51FFD}" destId="{0892AF10-64E3-4D85-BE13-BCA1988162CA}" srcOrd="7" destOrd="0" presId="urn:microsoft.com/office/officeart/2008/layout/VerticalCurvedList"/>
    <dgm:cxn modelId="{1C21FC0E-26A1-4E85-8476-935C5E4A53AE}" type="presParOf" srcId="{DB6B50E6-8603-49A1-A325-A605D5F51FFD}" destId="{7D429851-4D15-41E5-9260-2C3BAB7AC3E5}" srcOrd="8" destOrd="0" presId="urn:microsoft.com/office/officeart/2008/layout/VerticalCurvedList"/>
    <dgm:cxn modelId="{310D73BD-13B8-473E-8539-1E3331843720}" type="presParOf" srcId="{7D429851-4D15-41E5-9260-2C3BAB7AC3E5}" destId="{51FFA648-FD9B-45AC-9709-8408636AB051}" srcOrd="0" destOrd="0" presId="urn:microsoft.com/office/officeart/2008/layout/VerticalCurvedList"/>
    <dgm:cxn modelId="{A139ECDF-97D6-4AFF-A274-1CBFA89EE955}" type="presParOf" srcId="{DB6B50E6-8603-49A1-A325-A605D5F51FFD}" destId="{2C43AC23-B389-400C-BBC9-CB28CB88F810}" srcOrd="9" destOrd="0" presId="urn:microsoft.com/office/officeart/2008/layout/VerticalCurvedList"/>
    <dgm:cxn modelId="{02915E55-901F-47FA-9642-9B234575D008}" type="presParOf" srcId="{DB6B50E6-8603-49A1-A325-A605D5F51FFD}" destId="{8DED0B5D-E26D-4DF0-A1B0-14C7768B641E}" srcOrd="10" destOrd="0" presId="urn:microsoft.com/office/officeart/2008/layout/VerticalCurvedList"/>
    <dgm:cxn modelId="{E3E4501A-B178-4082-A035-C8DD22840BCA}" type="presParOf" srcId="{8DED0B5D-E26D-4DF0-A1B0-14C7768B641E}" destId="{EA76439B-DC9B-404A-B86D-200604E54407}" srcOrd="0" destOrd="0" presId="urn:microsoft.com/office/officeart/2008/layout/VerticalCurvedList"/>
    <dgm:cxn modelId="{9540CE28-8A85-4746-BA3A-BA89887E5F0B}" type="presParOf" srcId="{DB6B50E6-8603-49A1-A325-A605D5F51FFD}" destId="{3EB76B84-221E-4377-B5A3-15A8D2C3D562}" srcOrd="11" destOrd="0" presId="urn:microsoft.com/office/officeart/2008/layout/VerticalCurvedList"/>
    <dgm:cxn modelId="{3B6FCAFF-794E-4632-97BE-913C7D64E586}" type="presParOf" srcId="{DB6B50E6-8603-49A1-A325-A605D5F51FFD}" destId="{F096929A-DE26-4889-982D-FA345C5CCB82}" srcOrd="12" destOrd="0" presId="urn:microsoft.com/office/officeart/2008/layout/VerticalCurvedList"/>
    <dgm:cxn modelId="{F6EFAFE0-BCC5-414B-AECC-28003C4F4808}" type="presParOf" srcId="{F096929A-DE26-4889-982D-FA345C5CCB82}" destId="{3171BB16-50F9-459C-8ED9-9597669C0B5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E7ADE-61D0-4407-B18E-2155A1FCAF65}">
      <dsp:nvSpPr>
        <dsp:cNvPr id="0" name=""/>
        <dsp:cNvSpPr/>
      </dsp:nvSpPr>
      <dsp:spPr>
        <a:xfrm>
          <a:off x="-5898607" y="-902691"/>
          <a:ext cx="7022196" cy="7022196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8BF08-ABA7-457E-B796-8F3934975CC8}">
      <dsp:nvSpPr>
        <dsp:cNvPr id="0" name=""/>
        <dsp:cNvSpPr/>
      </dsp:nvSpPr>
      <dsp:spPr>
        <a:xfrm>
          <a:off x="418551" y="274717"/>
          <a:ext cx="8239218" cy="549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94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- 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это то, что создается впервые - УНИКАЛЬНОСТЬ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551" y="274717"/>
        <a:ext cx="8239218" cy="549226"/>
      </dsp:txXfrm>
    </dsp:sp>
    <dsp:sp modelId="{FA330EDC-A6BA-4F78-9B4D-13E7C6999522}">
      <dsp:nvSpPr>
        <dsp:cNvPr id="0" name=""/>
        <dsp:cNvSpPr/>
      </dsp:nvSpPr>
      <dsp:spPr>
        <a:xfrm>
          <a:off x="75285" y="206064"/>
          <a:ext cx="686532" cy="686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4F670-1232-4828-8B18-977CDCB40962}">
      <dsp:nvSpPr>
        <dsp:cNvPr id="0" name=""/>
        <dsp:cNvSpPr/>
      </dsp:nvSpPr>
      <dsp:spPr>
        <a:xfrm>
          <a:off x="870327" y="1098452"/>
          <a:ext cx="7787442" cy="549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94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всегда выполняется для решения конкретных задач </a:t>
          </a:r>
          <a:r>
            <a:rPr lang="ru-RU" sz="1600" b="0" i="0" kern="1200" dirty="0" smtClean="0"/>
            <a:t>- 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ЦЕЛЕНАПРАВЛЕННОСТЬ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0327" y="1098452"/>
        <a:ext cx="7787442" cy="549226"/>
      </dsp:txXfrm>
    </dsp:sp>
    <dsp:sp modelId="{5C1A98B5-F8B3-4A62-90A7-F7657C4782DB}">
      <dsp:nvSpPr>
        <dsp:cNvPr id="0" name=""/>
        <dsp:cNvSpPr/>
      </dsp:nvSpPr>
      <dsp:spPr>
        <a:xfrm>
          <a:off x="527061" y="1029798"/>
          <a:ext cx="686532" cy="686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F741B-9A7B-42C5-95DF-F0B6CFB4FBFF}">
      <dsp:nvSpPr>
        <dsp:cNvPr id="0" name=""/>
        <dsp:cNvSpPr/>
      </dsp:nvSpPr>
      <dsp:spPr>
        <a:xfrm>
          <a:off x="1099352" y="2070796"/>
          <a:ext cx="7580856" cy="549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9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ПРОЕКТЕ важно управлять РИСКАМИ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9352" y="2070796"/>
        <a:ext cx="7580856" cy="549226"/>
      </dsp:txXfrm>
    </dsp:sp>
    <dsp:sp modelId="{38678036-E37E-4D29-9014-37C4548004F2}">
      <dsp:nvSpPr>
        <dsp:cNvPr id="0" name=""/>
        <dsp:cNvSpPr/>
      </dsp:nvSpPr>
      <dsp:spPr>
        <a:xfrm>
          <a:off x="733646" y="1853533"/>
          <a:ext cx="686532" cy="686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2AF10-64E3-4D85-BE13-BCA1988162CA}">
      <dsp:nvSpPr>
        <dsp:cNvPr id="0" name=""/>
        <dsp:cNvSpPr/>
      </dsp:nvSpPr>
      <dsp:spPr>
        <a:xfrm>
          <a:off x="1056672" y="2816442"/>
          <a:ext cx="7580856" cy="549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9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всегда ограничен по времени – СРОК РЕАЛИЗАЦИИ  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6672" y="2816442"/>
        <a:ext cx="7580856" cy="549226"/>
      </dsp:txXfrm>
    </dsp:sp>
    <dsp:sp modelId="{51FFA648-FD9B-45AC-9709-8408636AB051}">
      <dsp:nvSpPr>
        <dsp:cNvPr id="0" name=""/>
        <dsp:cNvSpPr/>
      </dsp:nvSpPr>
      <dsp:spPr>
        <a:xfrm>
          <a:off x="733646" y="2676746"/>
          <a:ext cx="686532" cy="686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3AC23-B389-400C-BBC9-CB28CB88F810}">
      <dsp:nvSpPr>
        <dsp:cNvPr id="0" name=""/>
        <dsp:cNvSpPr/>
      </dsp:nvSpPr>
      <dsp:spPr>
        <a:xfrm>
          <a:off x="869159" y="3718551"/>
          <a:ext cx="7787442" cy="549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94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всегда реализуется с определенным БЮДЖЕТОМ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59" y="3718551"/>
        <a:ext cx="7787442" cy="549226"/>
      </dsp:txXfrm>
    </dsp:sp>
    <dsp:sp modelId="{EA76439B-DC9B-404A-B86D-200604E54407}">
      <dsp:nvSpPr>
        <dsp:cNvPr id="0" name=""/>
        <dsp:cNvSpPr/>
      </dsp:nvSpPr>
      <dsp:spPr>
        <a:xfrm>
          <a:off x="527061" y="3500481"/>
          <a:ext cx="686532" cy="686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76B84-221E-4377-B5A3-15A8D2C3D562}">
      <dsp:nvSpPr>
        <dsp:cNvPr id="0" name=""/>
        <dsp:cNvSpPr/>
      </dsp:nvSpPr>
      <dsp:spPr>
        <a:xfrm>
          <a:off x="411548" y="4583472"/>
          <a:ext cx="8239218" cy="549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94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всегда ориентирован на РЕЗУЛЬТАТ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548" y="4583472"/>
        <a:ext cx="8239218" cy="549226"/>
      </dsp:txXfrm>
    </dsp:sp>
    <dsp:sp modelId="{3171BB16-50F9-459C-8ED9-9597669C0B5B}">
      <dsp:nvSpPr>
        <dsp:cNvPr id="0" name=""/>
        <dsp:cNvSpPr/>
      </dsp:nvSpPr>
      <dsp:spPr>
        <a:xfrm>
          <a:off x="103453" y="4244612"/>
          <a:ext cx="686532" cy="686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A5914-C961-4CFA-B67E-91090AD85E4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F373-0C5B-484C-A255-FB2D57B2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0F6A-EF7D-CB4D-86F8-53521A157F2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73501-63D7-5441-9DCD-EFB293D7A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90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02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Проектный комитет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муниципального образования Иркутской области (далее - проектный комитет) - высший коллегиальный орган в сфере управления проектной деятельностью в муниципальном образовании Иркутской области и органов местного самоуправления муниципального образования Иркутской области (далее - ОМС).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Целями деятельности проектного комитета являются: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обеспечение реализации приоритетных и других документов стратегического планирования в муниципальном образовании Иркутской области;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координация деятельности органов местного самоуправления, участников проектной деятельности на территории муниципального образования по вопросам реализации проектов и документов стратегического планирования на территории муниципального образования;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выработка согласованных предложений по обеспечению реализации стратегических направлений и повышению эффективности реализации мероприятий по социально-экономическому развитию муниципального образования Иркутской области;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обеспечение реализации приоритетных направлений в рамках национальных, федеральных, региональных и муниципальных проектов;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достижения плановых показателей и результатов проектов на территории муниципального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54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чем основные задачи на 2022 – 2023 годы следующие: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в общении с населением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интерактивных цифровых информационно-коммуникационных технологий в рамках цифровой трансформации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социально-экономической политики Иркутской области;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включение муниципального сообщества в процедуры разработки и согласования структуры и содержания документов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стратегического планирования Иркутской области, в целях учета мнения местных сообществ и органов местного самоуправления в процессе планирования проектных мероприятий на конкретных территориях;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рекомендации осуществления органами местного самоуправления муниципальных образований Иркутской области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системного мониторинга структуры и содержания паспортов федеральных (региональных) проектов;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актуализация структур и содержания муниципальных стратегий развития и муниципальных программ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целях отражения в них содержания паспортов федеральных (региональных) проектов;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взаимоувязка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муниципальных программах мероприятий, проистекающих из содержания паспортов федеральных (региональных) проектов, с мероприятиями, реализуемыми органами местного самоуправления самостоятельно в рамках решения вопросов местного значения;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рекомендации по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включению представителей муниципального сообщества из числа общественных активистов в состав комиссий муниципальных заказчиков по приемке товаров, работ, услуг; привлечение указанных лиц в качестве экспертов при осуществлении такой приемки;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пропаганда реализации общественного 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соблюдением требований законодательства Российской Федерации и иных нормативных правовых актов о контрактной системе в сфере закупок.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 общий итог, можно сделать следующий вывод: муниципальные образования не являются пассивными реципиентами государственной поддержки в рамках национальных проектов, а есть ключевое звено при организации проектной деятельности в Иркутской области.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Они демонстрируют высокую заинтересованность и активность в реализации проектных мероприятий, которые показывают путь к дальнейшему совершенствованию проектной работы в сфере государственного и муниципального управления в целях решения общенациональных стратегических задач.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94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 общий итог, можно сделать следующий вывод: муниципальные образования не являются пассивными участниками государственной поддержки в рамках национальных проектов, а есть ключевое звено при организации проектной деятельности в Иркутской области.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Они демонстрируют высокую заинтересованность и активность в реализации проектных мероприятий, которые показывают путь к дальнейшему совершенствованию проектной работы в сфере государственного и муниципального управления в целях решения общенациональных стратегических задач.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05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41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7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заседании Совета при Президенте Российской Федерации по развитию местного самоуправления, состоявшемся 30 января 2020 года, Президент Российской Федерации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В.В. Путин отметил, что «успешная реализация национальных проектов невозможна без активного участия в этой работе муниципальных органов власти.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Наша общая задача - обеспечить эффективность местного самоуправления, устранить разрывы, несогласованность между регионами и муниципалитетами».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исполнение поставленной задачи федеральными органами исполнительной власти и исполнительными органами государственной власти Иркутской области в сотрудничестве с органами местного управления муниципальных образований Иркутской области ведется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по организации и совершенствованию проектной деятельности на территории Иркутской области.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7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EAB9-16A0-47C3-AD2F-E16C4CE7D8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1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3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47650" y="803275"/>
            <a:ext cx="7137400" cy="4014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 baseline="0" dirty="0" smtClean="0">
                <a:effectLst/>
              </a:rPr>
              <a:t>В ДРУГИХ СУБЪЕКТАХ РФ. ГДЕ ВНЕДРЕНА СИСТЕМА УПРАВЛЕНИЯ ПРОЕКТАМИ</a:t>
            </a:r>
            <a:endParaRPr lang="ru-RU" baseline="0" dirty="0" smtClean="0">
              <a:effectLst/>
            </a:endParaRPr>
          </a:p>
        </p:txBody>
      </p:sp>
      <p:sp>
        <p:nvSpPr>
          <p:cNvPr id="400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3381A-03BB-40BF-A7DF-4C9CE0E1545C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5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7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47650" y="803275"/>
            <a:ext cx="7137400" cy="4014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ru-RU" baseline="0" dirty="0" smtClean="0">
              <a:effectLst/>
            </a:endParaRPr>
          </a:p>
        </p:txBody>
      </p:sp>
      <p:sp>
        <p:nvSpPr>
          <p:cNvPr id="400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3381A-03BB-40BF-A7DF-4C9CE0E1545C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6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63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9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заседании Совета при Президенте Российской Федерации по развитию местного самоуправления, состоявшемся 30 января 2020 года, Президент Российской Федерации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В.В. Путин отметил, что «успешная реализация национальных проектов невозможна без активного участия в этой работе муниципальных органов власти.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Наша общая задача - обеспечить эффективность местного самоуправления, устранить разрывы, несогласованность между регионами и муниципалитетами».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исполнение поставленной задачи федеральными органами исполнительной власти и исполнительными органами государственной власти Иркутской области в сотрудничестве с органами местного управления муниципальных образований Иркутской области ведется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по организации и совершенствованию проектной деятельности на территории Иркутской области.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Стоит отметить, что в настоящее время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органы местного управления муниципальных образований Иркутской области участвуют в реализации мероприятий региональных проектов по следующим направлениям: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демография, здравоохранение, образование, жилье и городская среда, экология, безопасные и качественные автомобильные дороги, цифровая экономика, культура, малое и среднее предпринимательство и поддержка индивидуальной предпринимательской инициативы, производительность труда и поддержка занятости.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9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Муниципальные образования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принимают участие в региональных проектах путем заключения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соглашений о межбюджетных трансфертах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строительство или капитальный ремонт социальных объектов, объектов жизнеобеспечения и дорожной инфраструктуры, либо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получения материальных ценностей и поддержки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рамках мероприятий, организованных исполнительными органами государственной власти.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3501-63D7-5441-9DCD-EFB293D7A2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0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7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6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1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4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7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7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1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4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3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C5E6-A7B8-47E3-A50E-D15834B7504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667E8-7073-4308-8681-A8724BEA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8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kobl.ru/region/priority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года в Иркутской области - погода.com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84" y="728664"/>
            <a:ext cx="5736246" cy="5986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192" y="1821418"/>
            <a:ext cx="3637338" cy="25076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2457" y="982616"/>
            <a:ext cx="10442575" cy="159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ru-RU" sz="40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Организация проектной </a:t>
            </a:r>
          </a:p>
          <a:p>
            <a:pPr>
              <a:lnSpc>
                <a:spcPts val="3900"/>
              </a:lnSpc>
            </a:pPr>
            <a:r>
              <a:rPr lang="ru-RU" sz="40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деятельности на территории </a:t>
            </a:r>
          </a:p>
          <a:p>
            <a:pPr>
              <a:lnSpc>
                <a:spcPts val="3900"/>
              </a:lnSpc>
            </a:pPr>
            <a:r>
              <a:rPr lang="ru-RU" sz="40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Иркутской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2289" y="5050070"/>
            <a:ext cx="53622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Рахматулина Олеся Валерьевна</a:t>
            </a:r>
            <a:endParaRPr lang="ru-RU" dirty="0">
              <a:solidFill>
                <a:srgbClr val="0070C0"/>
              </a:solidFill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начальник управления проектной деятельности Губернатора Иркутской области и Правительства Иркутской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2457" y="2413337"/>
            <a:ext cx="6603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Проектная деятельность на муниципальном уровне. Роль и место муниципальных образований в реализации национальных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9882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9789" y="599708"/>
            <a:ext cx="7301964" cy="1095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3900"/>
              </a:lnSpc>
              <a:defRPr sz="4000" b="1">
                <a:solidFill>
                  <a:srgbClr val="261C7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Сопровождение </a:t>
            </a:r>
            <a:r>
              <a:rPr lang="ru-RU" dirty="0" smtClean="0">
                <a:solidFill>
                  <a:srgbClr val="0070C0"/>
                </a:solidFill>
              </a:rPr>
              <a:t>проектной деятельности </a:t>
            </a:r>
            <a:r>
              <a:rPr lang="ru-RU" dirty="0" smtClean="0">
                <a:solidFill>
                  <a:srgbClr val="002060"/>
                </a:solidFill>
              </a:rPr>
              <a:t>ОМСУ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-63892" y="948463"/>
            <a:ext cx="16618082" cy="5499634"/>
          </a:xfrm>
          <a:custGeom>
            <a:avLst/>
            <a:gdLst>
              <a:gd name="connsiteX0" fmla="*/ 0 w 11664899"/>
              <a:gd name="connsiteY0" fmla="*/ 4083269 h 4384333"/>
              <a:gd name="connsiteX1" fmla="*/ 4130566 w 11664899"/>
              <a:gd name="connsiteY1" fmla="*/ 4303986 h 4384333"/>
              <a:gd name="connsiteX2" fmla="*/ 3342290 w 11664899"/>
              <a:gd name="connsiteY2" fmla="*/ 2885089 h 4384333"/>
              <a:gd name="connsiteX3" fmla="*/ 8308428 w 11664899"/>
              <a:gd name="connsiteY3" fmla="*/ 4209393 h 4384333"/>
              <a:gd name="connsiteX4" fmla="*/ 5628290 w 11664899"/>
              <a:gd name="connsiteY4" fmla="*/ 1529255 h 4384333"/>
              <a:gd name="connsiteX5" fmla="*/ 11619187 w 11664899"/>
              <a:gd name="connsiteY5" fmla="*/ 1639614 h 4384333"/>
              <a:gd name="connsiteX6" fmla="*/ 8592207 w 11664899"/>
              <a:gd name="connsiteY6" fmla="*/ 0 h 4384333"/>
              <a:gd name="connsiteX0" fmla="*/ 0 w 11664899"/>
              <a:gd name="connsiteY0" fmla="*/ 4083269 h 4384333"/>
              <a:gd name="connsiteX1" fmla="*/ 4130566 w 11664899"/>
              <a:gd name="connsiteY1" fmla="*/ 4303986 h 4384333"/>
              <a:gd name="connsiteX2" fmla="*/ 3342290 w 11664899"/>
              <a:gd name="connsiteY2" fmla="*/ 2885089 h 4384333"/>
              <a:gd name="connsiteX3" fmla="*/ 7566014 w 11664899"/>
              <a:gd name="connsiteY3" fmla="*/ 3828571 h 4384333"/>
              <a:gd name="connsiteX4" fmla="*/ 5628290 w 11664899"/>
              <a:gd name="connsiteY4" fmla="*/ 1529255 h 4384333"/>
              <a:gd name="connsiteX5" fmla="*/ 11619187 w 11664899"/>
              <a:gd name="connsiteY5" fmla="*/ 1639614 h 4384333"/>
              <a:gd name="connsiteX6" fmla="*/ 8592207 w 11664899"/>
              <a:gd name="connsiteY6" fmla="*/ 0 h 4384333"/>
              <a:gd name="connsiteX0" fmla="*/ 0 w 11667298"/>
              <a:gd name="connsiteY0" fmla="*/ 4083269 h 4384333"/>
              <a:gd name="connsiteX1" fmla="*/ 4130566 w 11667298"/>
              <a:gd name="connsiteY1" fmla="*/ 4303986 h 4384333"/>
              <a:gd name="connsiteX2" fmla="*/ 3342290 w 11667298"/>
              <a:gd name="connsiteY2" fmla="*/ 2885089 h 4384333"/>
              <a:gd name="connsiteX3" fmla="*/ 7566014 w 11667298"/>
              <a:gd name="connsiteY3" fmla="*/ 3828571 h 4384333"/>
              <a:gd name="connsiteX4" fmla="*/ 5542445 w 11667298"/>
              <a:gd name="connsiteY4" fmla="*/ 1886950 h 4384333"/>
              <a:gd name="connsiteX5" fmla="*/ 11619187 w 11667298"/>
              <a:gd name="connsiteY5" fmla="*/ 1639614 h 4384333"/>
              <a:gd name="connsiteX6" fmla="*/ 8592207 w 11667298"/>
              <a:gd name="connsiteY6" fmla="*/ 0 h 4384333"/>
              <a:gd name="connsiteX0" fmla="*/ 0 w 12051002"/>
              <a:gd name="connsiteY0" fmla="*/ 2577969 h 2879033"/>
              <a:gd name="connsiteX1" fmla="*/ 4130566 w 12051002"/>
              <a:gd name="connsiteY1" fmla="*/ 2798686 h 2879033"/>
              <a:gd name="connsiteX2" fmla="*/ 3342290 w 12051002"/>
              <a:gd name="connsiteY2" fmla="*/ 1379789 h 2879033"/>
              <a:gd name="connsiteX3" fmla="*/ 7566014 w 12051002"/>
              <a:gd name="connsiteY3" fmla="*/ 2323271 h 2879033"/>
              <a:gd name="connsiteX4" fmla="*/ 5542445 w 12051002"/>
              <a:gd name="connsiteY4" fmla="*/ 381650 h 2879033"/>
              <a:gd name="connsiteX5" fmla="*/ 11619187 w 12051002"/>
              <a:gd name="connsiteY5" fmla="*/ 134314 h 2879033"/>
              <a:gd name="connsiteX6" fmla="*/ 11665469 w 12051002"/>
              <a:gd name="connsiteY6" fmla="*/ 0 h 2879033"/>
              <a:gd name="connsiteX0" fmla="*/ 0 w 11968494"/>
              <a:gd name="connsiteY0" fmla="*/ 2577969 h 2879033"/>
              <a:gd name="connsiteX1" fmla="*/ 4130566 w 11968494"/>
              <a:gd name="connsiteY1" fmla="*/ 2798686 h 2879033"/>
              <a:gd name="connsiteX2" fmla="*/ 3342290 w 11968494"/>
              <a:gd name="connsiteY2" fmla="*/ 1379789 h 2879033"/>
              <a:gd name="connsiteX3" fmla="*/ 7566014 w 11968494"/>
              <a:gd name="connsiteY3" fmla="*/ 2323271 h 2879033"/>
              <a:gd name="connsiteX4" fmla="*/ 6658434 w 11968494"/>
              <a:gd name="connsiteY4" fmla="*/ 545593 h 2879033"/>
              <a:gd name="connsiteX5" fmla="*/ 11619187 w 11968494"/>
              <a:gd name="connsiteY5" fmla="*/ 134314 h 2879033"/>
              <a:gd name="connsiteX6" fmla="*/ 11665469 w 11968494"/>
              <a:gd name="connsiteY6" fmla="*/ 0 h 2879033"/>
              <a:gd name="connsiteX0" fmla="*/ 0 w 11909510"/>
              <a:gd name="connsiteY0" fmla="*/ 2577969 h 2879033"/>
              <a:gd name="connsiteX1" fmla="*/ 4130566 w 11909510"/>
              <a:gd name="connsiteY1" fmla="*/ 2798686 h 2879033"/>
              <a:gd name="connsiteX2" fmla="*/ 3342290 w 11909510"/>
              <a:gd name="connsiteY2" fmla="*/ 1379789 h 2879033"/>
              <a:gd name="connsiteX3" fmla="*/ 7566014 w 11909510"/>
              <a:gd name="connsiteY3" fmla="*/ 2323271 h 2879033"/>
              <a:gd name="connsiteX4" fmla="*/ 7456924 w 11909510"/>
              <a:gd name="connsiteY4" fmla="*/ 545593 h 2879033"/>
              <a:gd name="connsiteX5" fmla="*/ 11619187 w 11909510"/>
              <a:gd name="connsiteY5" fmla="*/ 134314 h 2879033"/>
              <a:gd name="connsiteX6" fmla="*/ 11665469 w 11909510"/>
              <a:gd name="connsiteY6" fmla="*/ 0 h 2879033"/>
              <a:gd name="connsiteX0" fmla="*/ 0 w 11909510"/>
              <a:gd name="connsiteY0" fmla="*/ 2577969 h 2879033"/>
              <a:gd name="connsiteX1" fmla="*/ 4130566 w 11909510"/>
              <a:gd name="connsiteY1" fmla="*/ 2798686 h 2879033"/>
              <a:gd name="connsiteX2" fmla="*/ 3342290 w 11909510"/>
              <a:gd name="connsiteY2" fmla="*/ 1379789 h 2879033"/>
              <a:gd name="connsiteX3" fmla="*/ 7634179 w 11909510"/>
              <a:gd name="connsiteY3" fmla="*/ 2018964 h 2879033"/>
              <a:gd name="connsiteX4" fmla="*/ 7456924 w 11909510"/>
              <a:gd name="connsiteY4" fmla="*/ 545593 h 2879033"/>
              <a:gd name="connsiteX5" fmla="*/ 11619187 w 11909510"/>
              <a:gd name="connsiteY5" fmla="*/ 134314 h 2879033"/>
              <a:gd name="connsiteX6" fmla="*/ 11665469 w 11909510"/>
              <a:gd name="connsiteY6" fmla="*/ 0 h 2879033"/>
              <a:gd name="connsiteX0" fmla="*/ 0 w 11967055"/>
              <a:gd name="connsiteY0" fmla="*/ 2577969 h 2879033"/>
              <a:gd name="connsiteX1" fmla="*/ 4130566 w 11967055"/>
              <a:gd name="connsiteY1" fmla="*/ 2798686 h 2879033"/>
              <a:gd name="connsiteX2" fmla="*/ 3342290 w 11967055"/>
              <a:gd name="connsiteY2" fmla="*/ 1379789 h 2879033"/>
              <a:gd name="connsiteX3" fmla="*/ 7634179 w 11967055"/>
              <a:gd name="connsiteY3" fmla="*/ 2018964 h 2879033"/>
              <a:gd name="connsiteX4" fmla="*/ 6677909 w 11967055"/>
              <a:gd name="connsiteY4" fmla="*/ 342721 h 2879033"/>
              <a:gd name="connsiteX5" fmla="*/ 11619187 w 11967055"/>
              <a:gd name="connsiteY5" fmla="*/ 134314 h 2879033"/>
              <a:gd name="connsiteX6" fmla="*/ 11665469 w 11967055"/>
              <a:gd name="connsiteY6" fmla="*/ 0 h 2879033"/>
              <a:gd name="connsiteX0" fmla="*/ 0 w 11880052"/>
              <a:gd name="connsiteY0" fmla="*/ 3105235 h 3406299"/>
              <a:gd name="connsiteX1" fmla="*/ 4130566 w 11880052"/>
              <a:gd name="connsiteY1" fmla="*/ 3325952 h 3406299"/>
              <a:gd name="connsiteX2" fmla="*/ 3342290 w 11880052"/>
              <a:gd name="connsiteY2" fmla="*/ 1907055 h 3406299"/>
              <a:gd name="connsiteX3" fmla="*/ 7634179 w 11880052"/>
              <a:gd name="connsiteY3" fmla="*/ 2546230 h 3406299"/>
              <a:gd name="connsiteX4" fmla="*/ 6677909 w 11880052"/>
              <a:gd name="connsiteY4" fmla="*/ 869987 h 3406299"/>
              <a:gd name="connsiteX5" fmla="*/ 11502335 w 11880052"/>
              <a:gd name="connsiteY5" fmla="*/ 2246 h 3406299"/>
              <a:gd name="connsiteX6" fmla="*/ 11665469 w 11880052"/>
              <a:gd name="connsiteY6" fmla="*/ 527266 h 3406299"/>
              <a:gd name="connsiteX0" fmla="*/ 0 w 11857002"/>
              <a:gd name="connsiteY0" fmla="*/ 3105235 h 3406299"/>
              <a:gd name="connsiteX1" fmla="*/ 4130566 w 11857002"/>
              <a:gd name="connsiteY1" fmla="*/ 3325952 h 3406299"/>
              <a:gd name="connsiteX2" fmla="*/ 3342290 w 11857002"/>
              <a:gd name="connsiteY2" fmla="*/ 1907055 h 3406299"/>
              <a:gd name="connsiteX3" fmla="*/ 7634179 w 11857002"/>
              <a:gd name="connsiteY3" fmla="*/ 2546230 h 3406299"/>
              <a:gd name="connsiteX4" fmla="*/ 6989515 w 11857002"/>
              <a:gd name="connsiteY4" fmla="*/ 869987 h 3406299"/>
              <a:gd name="connsiteX5" fmla="*/ 11502335 w 11857002"/>
              <a:gd name="connsiteY5" fmla="*/ 2246 h 3406299"/>
              <a:gd name="connsiteX6" fmla="*/ 11665469 w 11857002"/>
              <a:gd name="connsiteY6" fmla="*/ 527266 h 340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7002" h="3406299">
                <a:moveTo>
                  <a:pt x="0" y="3105235"/>
                </a:moveTo>
                <a:cubicBezTo>
                  <a:pt x="1786759" y="3315442"/>
                  <a:pt x="3573518" y="3525649"/>
                  <a:pt x="4130566" y="3325952"/>
                </a:cubicBezTo>
                <a:cubicBezTo>
                  <a:pt x="4687614" y="3126255"/>
                  <a:pt x="2758355" y="2037009"/>
                  <a:pt x="3342290" y="1907055"/>
                </a:cubicBezTo>
                <a:cubicBezTo>
                  <a:pt x="3926226" y="1777101"/>
                  <a:pt x="7026308" y="2719075"/>
                  <a:pt x="7634179" y="2546230"/>
                </a:cubicBezTo>
                <a:cubicBezTo>
                  <a:pt x="8242050" y="2373385"/>
                  <a:pt x="6344822" y="1293984"/>
                  <a:pt x="6989515" y="869987"/>
                </a:cubicBezTo>
                <a:cubicBezTo>
                  <a:pt x="7634208" y="445990"/>
                  <a:pt x="10723009" y="59366"/>
                  <a:pt x="11502335" y="2246"/>
                </a:cubicBezTo>
                <a:cubicBezTo>
                  <a:pt x="12281661" y="-54874"/>
                  <a:pt x="11510442" y="1000232"/>
                  <a:pt x="11665469" y="527266"/>
                </a:cubicBezTo>
              </a:path>
            </a:pathLst>
          </a:custGeom>
          <a:noFill/>
          <a:ln w="638175">
            <a:solidFill>
              <a:srgbClr val="E9D8C5"/>
            </a:solidFill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6948" y="4864863"/>
            <a:ext cx="3258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Управление является региональным проектным офисом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0688" y="2858422"/>
            <a:ext cx="32580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Разработаны методические рекомендации по организации проектной деятельности в ОМСУ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7549" y="2099487"/>
            <a:ext cx="3446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11 МО – созданы муниципальные проектные комитеты</a:t>
            </a:r>
          </a:p>
          <a:p>
            <a:r>
              <a:rPr lang="ru-RU" sz="1400" b="1" dirty="0" smtClean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15 </a:t>
            </a:r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МО – созданы муниципальные проектные офисы</a:t>
            </a:r>
          </a:p>
          <a:p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21 МО – определены ответственные </a:t>
            </a:r>
          </a:p>
          <a:p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за развитие проектной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4812" y="5700488"/>
            <a:ext cx="365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Проведена серия установочных совещаний в феврале 2021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6948" y="4292065"/>
            <a:ext cx="3258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Ключевой организатор проектной 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20688" y="2553848"/>
            <a:ext cx="325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Единая методология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4812" y="5096640"/>
            <a:ext cx="3258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Межведомственное взаимодействие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57551" y="1497712"/>
            <a:ext cx="4173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Определение организаторов проектной деятельности в ОМСУ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-54592" y="827868"/>
            <a:ext cx="16618082" cy="5499634"/>
          </a:xfrm>
          <a:custGeom>
            <a:avLst/>
            <a:gdLst>
              <a:gd name="connsiteX0" fmla="*/ 0 w 11664899"/>
              <a:gd name="connsiteY0" fmla="*/ 4083269 h 4384333"/>
              <a:gd name="connsiteX1" fmla="*/ 4130566 w 11664899"/>
              <a:gd name="connsiteY1" fmla="*/ 4303986 h 4384333"/>
              <a:gd name="connsiteX2" fmla="*/ 3342290 w 11664899"/>
              <a:gd name="connsiteY2" fmla="*/ 2885089 h 4384333"/>
              <a:gd name="connsiteX3" fmla="*/ 8308428 w 11664899"/>
              <a:gd name="connsiteY3" fmla="*/ 4209393 h 4384333"/>
              <a:gd name="connsiteX4" fmla="*/ 5628290 w 11664899"/>
              <a:gd name="connsiteY4" fmla="*/ 1529255 h 4384333"/>
              <a:gd name="connsiteX5" fmla="*/ 11619187 w 11664899"/>
              <a:gd name="connsiteY5" fmla="*/ 1639614 h 4384333"/>
              <a:gd name="connsiteX6" fmla="*/ 8592207 w 11664899"/>
              <a:gd name="connsiteY6" fmla="*/ 0 h 4384333"/>
              <a:gd name="connsiteX0" fmla="*/ 0 w 11664899"/>
              <a:gd name="connsiteY0" fmla="*/ 4083269 h 4384333"/>
              <a:gd name="connsiteX1" fmla="*/ 4130566 w 11664899"/>
              <a:gd name="connsiteY1" fmla="*/ 4303986 h 4384333"/>
              <a:gd name="connsiteX2" fmla="*/ 3342290 w 11664899"/>
              <a:gd name="connsiteY2" fmla="*/ 2885089 h 4384333"/>
              <a:gd name="connsiteX3" fmla="*/ 7566014 w 11664899"/>
              <a:gd name="connsiteY3" fmla="*/ 3828571 h 4384333"/>
              <a:gd name="connsiteX4" fmla="*/ 5628290 w 11664899"/>
              <a:gd name="connsiteY4" fmla="*/ 1529255 h 4384333"/>
              <a:gd name="connsiteX5" fmla="*/ 11619187 w 11664899"/>
              <a:gd name="connsiteY5" fmla="*/ 1639614 h 4384333"/>
              <a:gd name="connsiteX6" fmla="*/ 8592207 w 11664899"/>
              <a:gd name="connsiteY6" fmla="*/ 0 h 4384333"/>
              <a:gd name="connsiteX0" fmla="*/ 0 w 11667298"/>
              <a:gd name="connsiteY0" fmla="*/ 4083269 h 4384333"/>
              <a:gd name="connsiteX1" fmla="*/ 4130566 w 11667298"/>
              <a:gd name="connsiteY1" fmla="*/ 4303986 h 4384333"/>
              <a:gd name="connsiteX2" fmla="*/ 3342290 w 11667298"/>
              <a:gd name="connsiteY2" fmla="*/ 2885089 h 4384333"/>
              <a:gd name="connsiteX3" fmla="*/ 7566014 w 11667298"/>
              <a:gd name="connsiteY3" fmla="*/ 3828571 h 4384333"/>
              <a:gd name="connsiteX4" fmla="*/ 5542445 w 11667298"/>
              <a:gd name="connsiteY4" fmla="*/ 1886950 h 4384333"/>
              <a:gd name="connsiteX5" fmla="*/ 11619187 w 11667298"/>
              <a:gd name="connsiteY5" fmla="*/ 1639614 h 4384333"/>
              <a:gd name="connsiteX6" fmla="*/ 8592207 w 11667298"/>
              <a:gd name="connsiteY6" fmla="*/ 0 h 4384333"/>
              <a:gd name="connsiteX0" fmla="*/ 0 w 12051002"/>
              <a:gd name="connsiteY0" fmla="*/ 2577969 h 2879033"/>
              <a:gd name="connsiteX1" fmla="*/ 4130566 w 12051002"/>
              <a:gd name="connsiteY1" fmla="*/ 2798686 h 2879033"/>
              <a:gd name="connsiteX2" fmla="*/ 3342290 w 12051002"/>
              <a:gd name="connsiteY2" fmla="*/ 1379789 h 2879033"/>
              <a:gd name="connsiteX3" fmla="*/ 7566014 w 12051002"/>
              <a:gd name="connsiteY3" fmla="*/ 2323271 h 2879033"/>
              <a:gd name="connsiteX4" fmla="*/ 5542445 w 12051002"/>
              <a:gd name="connsiteY4" fmla="*/ 381650 h 2879033"/>
              <a:gd name="connsiteX5" fmla="*/ 11619187 w 12051002"/>
              <a:gd name="connsiteY5" fmla="*/ 134314 h 2879033"/>
              <a:gd name="connsiteX6" fmla="*/ 11665469 w 12051002"/>
              <a:gd name="connsiteY6" fmla="*/ 0 h 2879033"/>
              <a:gd name="connsiteX0" fmla="*/ 0 w 11968494"/>
              <a:gd name="connsiteY0" fmla="*/ 2577969 h 2879033"/>
              <a:gd name="connsiteX1" fmla="*/ 4130566 w 11968494"/>
              <a:gd name="connsiteY1" fmla="*/ 2798686 h 2879033"/>
              <a:gd name="connsiteX2" fmla="*/ 3342290 w 11968494"/>
              <a:gd name="connsiteY2" fmla="*/ 1379789 h 2879033"/>
              <a:gd name="connsiteX3" fmla="*/ 7566014 w 11968494"/>
              <a:gd name="connsiteY3" fmla="*/ 2323271 h 2879033"/>
              <a:gd name="connsiteX4" fmla="*/ 6658434 w 11968494"/>
              <a:gd name="connsiteY4" fmla="*/ 545593 h 2879033"/>
              <a:gd name="connsiteX5" fmla="*/ 11619187 w 11968494"/>
              <a:gd name="connsiteY5" fmla="*/ 134314 h 2879033"/>
              <a:gd name="connsiteX6" fmla="*/ 11665469 w 11968494"/>
              <a:gd name="connsiteY6" fmla="*/ 0 h 2879033"/>
              <a:gd name="connsiteX0" fmla="*/ 0 w 11909510"/>
              <a:gd name="connsiteY0" fmla="*/ 2577969 h 2879033"/>
              <a:gd name="connsiteX1" fmla="*/ 4130566 w 11909510"/>
              <a:gd name="connsiteY1" fmla="*/ 2798686 h 2879033"/>
              <a:gd name="connsiteX2" fmla="*/ 3342290 w 11909510"/>
              <a:gd name="connsiteY2" fmla="*/ 1379789 h 2879033"/>
              <a:gd name="connsiteX3" fmla="*/ 7566014 w 11909510"/>
              <a:gd name="connsiteY3" fmla="*/ 2323271 h 2879033"/>
              <a:gd name="connsiteX4" fmla="*/ 7456924 w 11909510"/>
              <a:gd name="connsiteY4" fmla="*/ 545593 h 2879033"/>
              <a:gd name="connsiteX5" fmla="*/ 11619187 w 11909510"/>
              <a:gd name="connsiteY5" fmla="*/ 134314 h 2879033"/>
              <a:gd name="connsiteX6" fmla="*/ 11665469 w 11909510"/>
              <a:gd name="connsiteY6" fmla="*/ 0 h 2879033"/>
              <a:gd name="connsiteX0" fmla="*/ 0 w 11909510"/>
              <a:gd name="connsiteY0" fmla="*/ 2577969 h 2879033"/>
              <a:gd name="connsiteX1" fmla="*/ 4130566 w 11909510"/>
              <a:gd name="connsiteY1" fmla="*/ 2798686 h 2879033"/>
              <a:gd name="connsiteX2" fmla="*/ 3342290 w 11909510"/>
              <a:gd name="connsiteY2" fmla="*/ 1379789 h 2879033"/>
              <a:gd name="connsiteX3" fmla="*/ 7634179 w 11909510"/>
              <a:gd name="connsiteY3" fmla="*/ 2018964 h 2879033"/>
              <a:gd name="connsiteX4" fmla="*/ 7456924 w 11909510"/>
              <a:gd name="connsiteY4" fmla="*/ 545593 h 2879033"/>
              <a:gd name="connsiteX5" fmla="*/ 11619187 w 11909510"/>
              <a:gd name="connsiteY5" fmla="*/ 134314 h 2879033"/>
              <a:gd name="connsiteX6" fmla="*/ 11665469 w 11909510"/>
              <a:gd name="connsiteY6" fmla="*/ 0 h 2879033"/>
              <a:gd name="connsiteX0" fmla="*/ 0 w 11967055"/>
              <a:gd name="connsiteY0" fmla="*/ 2577969 h 2879033"/>
              <a:gd name="connsiteX1" fmla="*/ 4130566 w 11967055"/>
              <a:gd name="connsiteY1" fmla="*/ 2798686 h 2879033"/>
              <a:gd name="connsiteX2" fmla="*/ 3342290 w 11967055"/>
              <a:gd name="connsiteY2" fmla="*/ 1379789 h 2879033"/>
              <a:gd name="connsiteX3" fmla="*/ 7634179 w 11967055"/>
              <a:gd name="connsiteY3" fmla="*/ 2018964 h 2879033"/>
              <a:gd name="connsiteX4" fmla="*/ 6677909 w 11967055"/>
              <a:gd name="connsiteY4" fmla="*/ 342721 h 2879033"/>
              <a:gd name="connsiteX5" fmla="*/ 11619187 w 11967055"/>
              <a:gd name="connsiteY5" fmla="*/ 134314 h 2879033"/>
              <a:gd name="connsiteX6" fmla="*/ 11665469 w 11967055"/>
              <a:gd name="connsiteY6" fmla="*/ 0 h 2879033"/>
              <a:gd name="connsiteX0" fmla="*/ 0 w 11880052"/>
              <a:gd name="connsiteY0" fmla="*/ 3105235 h 3406299"/>
              <a:gd name="connsiteX1" fmla="*/ 4130566 w 11880052"/>
              <a:gd name="connsiteY1" fmla="*/ 3325952 h 3406299"/>
              <a:gd name="connsiteX2" fmla="*/ 3342290 w 11880052"/>
              <a:gd name="connsiteY2" fmla="*/ 1907055 h 3406299"/>
              <a:gd name="connsiteX3" fmla="*/ 7634179 w 11880052"/>
              <a:gd name="connsiteY3" fmla="*/ 2546230 h 3406299"/>
              <a:gd name="connsiteX4" fmla="*/ 6677909 w 11880052"/>
              <a:gd name="connsiteY4" fmla="*/ 869987 h 3406299"/>
              <a:gd name="connsiteX5" fmla="*/ 11502335 w 11880052"/>
              <a:gd name="connsiteY5" fmla="*/ 2246 h 3406299"/>
              <a:gd name="connsiteX6" fmla="*/ 11665469 w 11880052"/>
              <a:gd name="connsiteY6" fmla="*/ 527266 h 3406299"/>
              <a:gd name="connsiteX0" fmla="*/ 0 w 11857002"/>
              <a:gd name="connsiteY0" fmla="*/ 3105235 h 3406299"/>
              <a:gd name="connsiteX1" fmla="*/ 4130566 w 11857002"/>
              <a:gd name="connsiteY1" fmla="*/ 3325952 h 3406299"/>
              <a:gd name="connsiteX2" fmla="*/ 3342290 w 11857002"/>
              <a:gd name="connsiteY2" fmla="*/ 1907055 h 3406299"/>
              <a:gd name="connsiteX3" fmla="*/ 7634179 w 11857002"/>
              <a:gd name="connsiteY3" fmla="*/ 2546230 h 3406299"/>
              <a:gd name="connsiteX4" fmla="*/ 6989515 w 11857002"/>
              <a:gd name="connsiteY4" fmla="*/ 869987 h 3406299"/>
              <a:gd name="connsiteX5" fmla="*/ 11502335 w 11857002"/>
              <a:gd name="connsiteY5" fmla="*/ 2246 h 3406299"/>
              <a:gd name="connsiteX6" fmla="*/ 11665469 w 11857002"/>
              <a:gd name="connsiteY6" fmla="*/ 527266 h 340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7002" h="3406299">
                <a:moveTo>
                  <a:pt x="0" y="3105235"/>
                </a:moveTo>
                <a:cubicBezTo>
                  <a:pt x="1786759" y="3315442"/>
                  <a:pt x="3573518" y="3525649"/>
                  <a:pt x="4130566" y="3325952"/>
                </a:cubicBezTo>
                <a:cubicBezTo>
                  <a:pt x="4687614" y="3126255"/>
                  <a:pt x="2758355" y="2037009"/>
                  <a:pt x="3342290" y="1907055"/>
                </a:cubicBezTo>
                <a:cubicBezTo>
                  <a:pt x="3926226" y="1777101"/>
                  <a:pt x="7026308" y="2719075"/>
                  <a:pt x="7634179" y="2546230"/>
                </a:cubicBezTo>
                <a:cubicBezTo>
                  <a:pt x="8242050" y="2373385"/>
                  <a:pt x="6344822" y="1293984"/>
                  <a:pt x="6989515" y="869987"/>
                </a:cubicBezTo>
                <a:cubicBezTo>
                  <a:pt x="7634208" y="445990"/>
                  <a:pt x="10723009" y="59366"/>
                  <a:pt x="11502335" y="2246"/>
                </a:cubicBezTo>
                <a:cubicBezTo>
                  <a:pt x="12281661" y="-54874"/>
                  <a:pt x="11510442" y="1000232"/>
                  <a:pt x="11665469" y="527266"/>
                </a:cubicBezTo>
              </a:path>
            </a:pathLst>
          </a:cu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27" y="1701615"/>
            <a:ext cx="534779" cy="53477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33" y="5473936"/>
            <a:ext cx="534779" cy="5347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49" y="3430890"/>
            <a:ext cx="534779" cy="5347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8" y="5374078"/>
            <a:ext cx="534779" cy="53477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94CEC72-DE11-2A46-9E3D-49A20C414B92}"/>
              </a:ext>
            </a:extLst>
          </p:cNvPr>
          <p:cNvSpPr/>
          <p:nvPr/>
        </p:nvSpPr>
        <p:spPr>
          <a:xfrm>
            <a:off x="7980881" y="6523735"/>
            <a:ext cx="4263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Организация проектной деятельности на территории Иркутской области / 4</a:t>
            </a:r>
          </a:p>
        </p:txBody>
      </p:sp>
    </p:spTree>
    <p:extLst>
      <p:ext uri="{BB962C8B-B14F-4D97-AF65-F5344CB8AC3E}">
        <p14:creationId xmlns:p14="http://schemas.microsoft.com/office/powerpoint/2010/main" val="3141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00405" y="0"/>
            <a:ext cx="7007447" cy="6858000"/>
          </a:xfrm>
          <a:prstGeom prst="rect">
            <a:avLst/>
          </a:prstGeom>
          <a:solidFill>
            <a:srgbClr val="E9D8C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90632" y="832353"/>
            <a:ext cx="2920755" cy="5924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3900"/>
              </a:lnSpc>
              <a:defRPr sz="40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8800" b="0" dirty="0" smtClean="0"/>
              <a:t>11</a:t>
            </a:r>
            <a:endParaRPr lang="ru-RU" sz="8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769464" y="1398700"/>
            <a:ext cx="3886811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/>
              <a:t>Братский район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Осинский</a:t>
            </a:r>
            <a:r>
              <a:rPr lang="ru-RU" dirty="0"/>
              <a:t> район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Аларский</a:t>
            </a:r>
            <a:r>
              <a:rPr lang="ru-RU" dirty="0"/>
              <a:t> район 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Казачинско</a:t>
            </a:r>
            <a:r>
              <a:rPr lang="ru-RU" dirty="0" smtClean="0"/>
              <a:t> - Ленский </a:t>
            </a:r>
            <a:r>
              <a:rPr lang="ru-RU" dirty="0"/>
              <a:t>район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Нукутский</a:t>
            </a:r>
            <a:r>
              <a:rPr lang="ru-RU" dirty="0"/>
              <a:t> район </a:t>
            </a:r>
          </a:p>
          <a:p>
            <a:pPr>
              <a:lnSpc>
                <a:spcPct val="150000"/>
              </a:lnSpc>
            </a:pPr>
            <a:r>
              <a:rPr lang="ru-RU" dirty="0"/>
              <a:t>Иркутский район</a:t>
            </a:r>
          </a:p>
          <a:p>
            <a:pPr>
              <a:lnSpc>
                <a:spcPct val="150000"/>
              </a:lnSpc>
            </a:pPr>
            <a:r>
              <a:rPr lang="ru-RU" dirty="0"/>
              <a:t>г</a:t>
            </a:r>
            <a:r>
              <a:rPr lang="ru-RU" dirty="0" smtClean="0"/>
              <a:t>ород Усолье - Сибирское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err="1"/>
              <a:t>Тулунский</a:t>
            </a:r>
            <a:r>
              <a:rPr lang="ru-RU" dirty="0"/>
              <a:t> район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Заларинский</a:t>
            </a:r>
            <a:r>
              <a:rPr lang="ru-RU" dirty="0"/>
              <a:t> район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Ольхонский</a:t>
            </a:r>
            <a:r>
              <a:rPr lang="ru-RU" dirty="0"/>
              <a:t> район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Слюдянский</a:t>
            </a:r>
            <a:r>
              <a:rPr lang="ru-RU" dirty="0"/>
              <a:t> район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3905" y="1419752"/>
            <a:ext cx="6725435" cy="6894195"/>
          </a:xfrm>
          <a:prstGeom prst="rect">
            <a:avLst/>
          </a:prstGeom>
        </p:spPr>
        <p:txBody>
          <a:bodyPr wrap="square" numCol="2" spcCol="540000">
            <a:spAutoFit/>
          </a:bodyPr>
          <a:lstStyle>
            <a:defPPr>
              <a:defRPr lang="ru-RU"/>
            </a:defPPr>
            <a:lvl1pPr>
              <a:defRPr sz="2000" b="1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 err="1"/>
              <a:t>Аларский</a:t>
            </a:r>
            <a:r>
              <a:rPr lang="ru-RU" dirty="0"/>
              <a:t> район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Боханский</a:t>
            </a:r>
            <a:r>
              <a:rPr lang="ru-RU" dirty="0"/>
              <a:t> район </a:t>
            </a:r>
          </a:p>
          <a:p>
            <a:pPr>
              <a:lnSpc>
                <a:spcPct val="150000"/>
              </a:lnSpc>
            </a:pPr>
            <a:r>
              <a:rPr lang="ru-RU" dirty="0"/>
              <a:t>Братский район</a:t>
            </a:r>
          </a:p>
          <a:p>
            <a:pPr>
              <a:lnSpc>
                <a:spcPct val="150000"/>
              </a:lnSpc>
            </a:pPr>
            <a:r>
              <a:rPr lang="ru-RU" dirty="0"/>
              <a:t>город Бодайбо и район</a:t>
            </a:r>
          </a:p>
          <a:p>
            <a:pPr>
              <a:lnSpc>
                <a:spcPct val="150000"/>
              </a:lnSpc>
            </a:pPr>
            <a:r>
              <a:rPr lang="ru-RU" dirty="0"/>
              <a:t>город Саянск  </a:t>
            </a:r>
          </a:p>
          <a:p>
            <a:pPr>
              <a:lnSpc>
                <a:spcPct val="150000"/>
              </a:lnSpc>
            </a:pPr>
            <a:r>
              <a:rPr lang="ru-RU" dirty="0"/>
              <a:t>город </a:t>
            </a:r>
            <a:r>
              <a:rPr lang="ru-RU" dirty="0" smtClean="0"/>
              <a:t>Усолье - Сибирское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err="1"/>
              <a:t>Заларинский</a:t>
            </a:r>
            <a:r>
              <a:rPr lang="ru-RU" dirty="0"/>
              <a:t> район</a:t>
            </a:r>
          </a:p>
          <a:p>
            <a:pPr>
              <a:lnSpc>
                <a:spcPct val="150000"/>
              </a:lnSpc>
            </a:pPr>
            <a:r>
              <a:rPr lang="ru-RU" dirty="0"/>
              <a:t>Иркутский </a:t>
            </a:r>
            <a:r>
              <a:rPr lang="ru-RU" dirty="0" smtClean="0"/>
              <a:t>район</a:t>
            </a:r>
          </a:p>
          <a:p>
            <a:pPr>
              <a:lnSpc>
                <a:spcPct val="150000"/>
              </a:lnSpc>
            </a:pPr>
            <a:endParaRPr lang="ru-RU" sz="400" dirty="0"/>
          </a:p>
          <a:p>
            <a:r>
              <a:rPr lang="ru-RU" dirty="0" err="1"/>
              <a:t>Казачинско</a:t>
            </a:r>
            <a:r>
              <a:rPr lang="ru-RU" dirty="0"/>
              <a:t>-Ленский район </a:t>
            </a:r>
            <a:endParaRPr lang="ru-RU" dirty="0" smtClean="0"/>
          </a:p>
          <a:p>
            <a:endParaRPr lang="ru-RU" sz="300" dirty="0"/>
          </a:p>
          <a:p>
            <a:pPr>
              <a:lnSpc>
                <a:spcPct val="150000"/>
              </a:lnSpc>
            </a:pPr>
            <a:r>
              <a:rPr lang="ru-RU" dirty="0" err="1"/>
              <a:t>Нукутский</a:t>
            </a:r>
            <a:r>
              <a:rPr lang="ru-RU" dirty="0"/>
              <a:t> район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err="1" smtClean="0"/>
              <a:t>Ольхонский</a:t>
            </a:r>
            <a:r>
              <a:rPr lang="ru-RU" dirty="0" smtClean="0"/>
              <a:t> </a:t>
            </a:r>
            <a:r>
              <a:rPr lang="ru-RU" dirty="0"/>
              <a:t>район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Осинский</a:t>
            </a:r>
            <a:r>
              <a:rPr lang="ru-RU" dirty="0"/>
              <a:t> </a:t>
            </a:r>
            <a:r>
              <a:rPr lang="ru-RU" dirty="0" smtClean="0"/>
              <a:t>район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Черемховский </a:t>
            </a:r>
            <a:r>
              <a:rPr lang="ru-RU" dirty="0"/>
              <a:t>район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Тулунский</a:t>
            </a:r>
            <a:r>
              <a:rPr lang="ru-RU" dirty="0"/>
              <a:t> </a:t>
            </a:r>
            <a:r>
              <a:rPr lang="ru-RU" dirty="0" smtClean="0"/>
              <a:t>район</a:t>
            </a:r>
          </a:p>
          <a:p>
            <a:pPr>
              <a:lnSpc>
                <a:spcPct val="150000"/>
              </a:lnSpc>
            </a:pPr>
            <a:endParaRPr lang="ru-RU" sz="700" dirty="0"/>
          </a:p>
          <a:p>
            <a:r>
              <a:rPr lang="ru-RU" dirty="0" err="1" smtClean="0"/>
              <a:t>Усть</a:t>
            </a:r>
            <a:r>
              <a:rPr lang="ru-RU" dirty="0" smtClean="0"/>
              <a:t> - </a:t>
            </a:r>
            <a:r>
              <a:rPr lang="ru-RU" dirty="0" err="1" smtClean="0"/>
              <a:t>Кутское</a:t>
            </a:r>
            <a:r>
              <a:rPr lang="ru-RU" dirty="0" smtClean="0"/>
              <a:t> </a:t>
            </a:r>
            <a:r>
              <a:rPr lang="ru-RU" dirty="0"/>
              <a:t>муниципальное образование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50760" y="327145"/>
            <a:ext cx="522128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ru-RU" sz="4000" b="1" dirty="0">
                <a:solidFill>
                  <a:srgbClr val="BE5107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проектных  </a:t>
            </a:r>
          </a:p>
          <a:p>
            <a:pPr>
              <a:lnSpc>
                <a:spcPts val="3900"/>
              </a:lnSpc>
            </a:pPr>
            <a:r>
              <a:rPr lang="ru-RU" sz="4000" b="1" dirty="0">
                <a:solidFill>
                  <a:srgbClr val="BE5107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комитетов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75580" y="306093"/>
            <a:ext cx="447376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ru-RU" sz="4000" b="1" dirty="0">
                <a:solidFill>
                  <a:srgbClr val="BE5107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проектных </a:t>
            </a:r>
          </a:p>
          <a:p>
            <a:pPr>
              <a:lnSpc>
                <a:spcPts val="3900"/>
              </a:lnSpc>
            </a:pPr>
            <a:r>
              <a:rPr lang="ru-RU" sz="4000" b="1" dirty="0">
                <a:solidFill>
                  <a:srgbClr val="BE5107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офисов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1409" y="816772"/>
            <a:ext cx="2920755" cy="7495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3900"/>
              </a:lnSpc>
              <a:defRPr sz="40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8800" b="0" dirty="0" smtClean="0"/>
              <a:t>15</a:t>
            </a:r>
            <a:endParaRPr lang="ru-RU" sz="8800" b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94CEC72-DE11-2A46-9E3D-49A20C414B92}"/>
              </a:ext>
            </a:extLst>
          </p:cNvPr>
          <p:cNvSpPr/>
          <p:nvPr/>
        </p:nvSpPr>
        <p:spPr>
          <a:xfrm>
            <a:off x="7980881" y="6523735"/>
            <a:ext cx="4263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Организация проектной деятельности на территории Иркутской области / </a:t>
            </a:r>
            <a:r>
              <a:rPr lang="ru-RU" sz="900" b="1" dirty="0" smtClean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5</a:t>
            </a:r>
            <a:endParaRPr lang="ru-RU" sz="900" b="1" dirty="0">
              <a:solidFill>
                <a:schemeClr val="bg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6" y="1595397"/>
            <a:ext cx="234038" cy="2340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0" y="2050630"/>
            <a:ext cx="234038" cy="2340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0" y="2515450"/>
            <a:ext cx="234038" cy="2340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0" y="2972650"/>
            <a:ext cx="234038" cy="2340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0" y="3437470"/>
            <a:ext cx="234038" cy="2340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0" y="3894670"/>
            <a:ext cx="234038" cy="2340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0" y="4351870"/>
            <a:ext cx="234038" cy="2340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0" y="4809070"/>
            <a:ext cx="234038" cy="2340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0" y="5266270"/>
            <a:ext cx="234038" cy="2340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0" y="5713945"/>
            <a:ext cx="234038" cy="2340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0" y="6161620"/>
            <a:ext cx="234038" cy="2340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14" y="1623447"/>
            <a:ext cx="234038" cy="2340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88" y="2084290"/>
            <a:ext cx="234038" cy="2340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88" y="2526670"/>
            <a:ext cx="234038" cy="234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88" y="2995090"/>
            <a:ext cx="234038" cy="2340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88" y="3454300"/>
            <a:ext cx="234038" cy="2340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88" y="3905890"/>
            <a:ext cx="234038" cy="23403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88" y="4363090"/>
            <a:ext cx="234038" cy="2340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88" y="4820290"/>
            <a:ext cx="234038" cy="2340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88" y="5277490"/>
            <a:ext cx="234038" cy="2340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19" y="6016091"/>
            <a:ext cx="234038" cy="23403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89" y="1624469"/>
            <a:ext cx="234038" cy="2340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89" y="2081669"/>
            <a:ext cx="234038" cy="23403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89" y="2538869"/>
            <a:ext cx="234038" cy="2340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89" y="2989719"/>
            <a:ext cx="234038" cy="2340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89" y="3504069"/>
            <a:ext cx="234038" cy="23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39F51EAE-C11D-D145-87D5-59AC2FF39C00}"/>
              </a:ext>
            </a:extLst>
          </p:cNvPr>
          <p:cNvGrpSpPr/>
          <p:nvPr/>
        </p:nvGrpSpPr>
        <p:grpSpPr>
          <a:xfrm>
            <a:off x="695325" y="2072570"/>
            <a:ext cx="5438131" cy="1181053"/>
            <a:chOff x="695325" y="2184590"/>
            <a:chExt cx="5438131" cy="1181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95325" y="2184590"/>
              <a:ext cx="5221288" cy="1181053"/>
            </a:xfrm>
            <a:prstGeom prst="roundRect">
              <a:avLst>
                <a:gd name="adj" fmla="val 11045"/>
              </a:avLst>
            </a:prstGeom>
            <a:solidFill>
              <a:srgbClr val="E9D8C5"/>
            </a:solidFill>
            <a:ln w="38100">
              <a:noFill/>
            </a:ln>
            <a:effectLst>
              <a:outerShdw blurRad="38100" dist="38100" dir="5400000" sx="99000" sy="99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13839" y="2312365"/>
              <a:ext cx="531961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использование в общении с населением интерактивных цифровых информационно-коммуникационных технологий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F64085E8-99DB-CA45-9045-9B38969BDC8F}"/>
              </a:ext>
            </a:extLst>
          </p:cNvPr>
          <p:cNvGrpSpPr/>
          <p:nvPr/>
        </p:nvGrpSpPr>
        <p:grpSpPr>
          <a:xfrm>
            <a:off x="695325" y="3702141"/>
            <a:ext cx="5739057" cy="1181053"/>
            <a:chOff x="695325" y="3675157"/>
            <a:chExt cx="5739057" cy="1181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95325" y="3675157"/>
              <a:ext cx="5221288" cy="1181053"/>
            </a:xfrm>
            <a:prstGeom prst="roundRect">
              <a:avLst>
                <a:gd name="adj" fmla="val 11045"/>
              </a:avLst>
            </a:prstGeom>
            <a:solidFill>
              <a:srgbClr val="E9D8C5"/>
            </a:solidFill>
            <a:ln w="38100">
              <a:noFill/>
            </a:ln>
            <a:effectLst>
              <a:outerShdw blurRad="38100" dist="38100" dir="5400000" sx="99000" sy="99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813839" y="3803045"/>
              <a:ext cx="562054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включение муниципального сообщества </a:t>
              </a:r>
            </a:p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в процедуры разработки документов стратегического планирования 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01DBA761-0F4A-1841-ABBB-1050D2551C7E}"/>
              </a:ext>
            </a:extLst>
          </p:cNvPr>
          <p:cNvGrpSpPr/>
          <p:nvPr/>
        </p:nvGrpSpPr>
        <p:grpSpPr>
          <a:xfrm>
            <a:off x="6276471" y="5313051"/>
            <a:ext cx="5347612" cy="1181053"/>
            <a:chOff x="6276471" y="5164189"/>
            <a:chExt cx="5347612" cy="1181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="" xmlns:a16="http://schemas.microsoft.com/office/drawing/2014/main" id="{7B038E94-0780-DE40-9A91-DBF902C5428C}"/>
                </a:ext>
              </a:extLst>
            </p:cNvPr>
            <p:cNvSpPr/>
            <p:nvPr/>
          </p:nvSpPr>
          <p:spPr>
            <a:xfrm>
              <a:off x="6276471" y="5164189"/>
              <a:ext cx="5213346" cy="1181053"/>
            </a:xfrm>
            <a:prstGeom prst="roundRect">
              <a:avLst>
                <a:gd name="adj" fmla="val 11045"/>
              </a:avLst>
            </a:prstGeom>
            <a:solidFill>
              <a:srgbClr val="E9D8C5"/>
            </a:solidFill>
            <a:ln w="38100">
              <a:noFill/>
            </a:ln>
            <a:effectLst>
              <a:outerShdw blurRad="38100" dist="38100" dir="5400000" sx="99000" sy="99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386424" y="5448197"/>
              <a:ext cx="52376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системный мониторинг структуры </a:t>
              </a:r>
            </a:p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и содержания паспортов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4B089D1C-BDAE-ED4B-9BF8-2A4C1A63773D}"/>
              </a:ext>
            </a:extLst>
          </p:cNvPr>
          <p:cNvGrpSpPr/>
          <p:nvPr/>
        </p:nvGrpSpPr>
        <p:grpSpPr>
          <a:xfrm>
            <a:off x="702184" y="5313050"/>
            <a:ext cx="5447963" cy="1181053"/>
            <a:chOff x="695325" y="5165724"/>
            <a:chExt cx="5447963" cy="1181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95325" y="5165724"/>
              <a:ext cx="5221288" cy="1181053"/>
            </a:xfrm>
            <a:prstGeom prst="roundRect">
              <a:avLst>
                <a:gd name="adj" fmla="val 11045"/>
              </a:avLst>
            </a:prstGeom>
            <a:solidFill>
              <a:srgbClr val="E9D8C5"/>
            </a:solidFill>
            <a:ln w="38100">
              <a:noFill/>
            </a:ln>
            <a:effectLst>
              <a:outerShdw blurRad="38100" dist="38100" dir="5400000" sx="99000" sy="99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13848" y="5289524"/>
              <a:ext cx="53294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актуализация муниципальных стратегий развития и муниципальных программ </a:t>
              </a:r>
            </a:p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в соответствии с паспортами ФП и РП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BA780970-5D3B-FD4B-8631-F76D37B77619}"/>
              </a:ext>
            </a:extLst>
          </p:cNvPr>
          <p:cNvGrpSpPr/>
          <p:nvPr/>
        </p:nvGrpSpPr>
        <p:grpSpPr>
          <a:xfrm>
            <a:off x="6278504" y="465918"/>
            <a:ext cx="5441114" cy="1181053"/>
            <a:chOff x="6278504" y="692061"/>
            <a:chExt cx="5441114" cy="1181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="" xmlns:a16="http://schemas.microsoft.com/office/drawing/2014/main" id="{6232D985-79C5-1B45-981E-FD9E1732A04B}"/>
                </a:ext>
              </a:extLst>
            </p:cNvPr>
            <p:cNvSpPr/>
            <p:nvPr/>
          </p:nvSpPr>
          <p:spPr>
            <a:xfrm>
              <a:off x="6278504" y="692061"/>
              <a:ext cx="5218171" cy="1181053"/>
            </a:xfrm>
            <a:prstGeom prst="roundRect">
              <a:avLst>
                <a:gd name="adj" fmla="val 11045"/>
              </a:avLst>
            </a:prstGeom>
            <a:solidFill>
              <a:srgbClr val="E9D8C5"/>
            </a:solidFill>
            <a:ln w="38100">
              <a:noFill/>
            </a:ln>
            <a:effectLst>
              <a:outerShdw blurRad="38100" dist="38100" dir="5400000" sx="99000" sy="99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386423" y="842188"/>
              <a:ext cx="53331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взаимосвязь мероприятий ФП и РП </a:t>
              </a:r>
            </a:p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с мероприятиями, реализуемыми ОМСУ </a:t>
              </a:r>
            </a:p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для решения вопросов местного значения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5920F332-DC55-4441-9122-7EA6E6C7CA0A}"/>
              </a:ext>
            </a:extLst>
          </p:cNvPr>
          <p:cNvGrpSpPr/>
          <p:nvPr/>
        </p:nvGrpSpPr>
        <p:grpSpPr>
          <a:xfrm>
            <a:off x="6276470" y="2072570"/>
            <a:ext cx="5443148" cy="1181053"/>
            <a:chOff x="6276470" y="2198893"/>
            <a:chExt cx="5443148" cy="1181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="" xmlns:a16="http://schemas.microsoft.com/office/drawing/2014/main" id="{13457BA4-204B-CF4E-AE5C-350B859EF611}"/>
                </a:ext>
              </a:extLst>
            </p:cNvPr>
            <p:cNvSpPr/>
            <p:nvPr/>
          </p:nvSpPr>
          <p:spPr>
            <a:xfrm>
              <a:off x="6276470" y="2198893"/>
              <a:ext cx="5218171" cy="1181053"/>
            </a:xfrm>
            <a:prstGeom prst="roundRect">
              <a:avLst>
                <a:gd name="adj" fmla="val 11045"/>
              </a:avLst>
            </a:prstGeom>
            <a:solidFill>
              <a:srgbClr val="E9D8C5"/>
            </a:solidFill>
            <a:ln w="38100">
              <a:noFill/>
            </a:ln>
            <a:effectLst>
              <a:outerShdw blurRad="38100" dist="38100" dir="5400000" sx="99000" sy="99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386423" y="2321649"/>
              <a:ext cx="53331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включение представителей МО в состав комиссий по приемке, привлечение </a:t>
              </a:r>
            </a:p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в качестве экспертов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05213" y="588165"/>
            <a:ext cx="7318496" cy="1095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3900"/>
              </a:lnSpc>
              <a:defRPr sz="4000" b="1">
                <a:solidFill>
                  <a:srgbClr val="261C7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Планы </a:t>
            </a:r>
          </a:p>
          <a:p>
            <a:r>
              <a:rPr lang="ru-RU" dirty="0">
                <a:solidFill>
                  <a:srgbClr val="0070C0"/>
                </a:solidFill>
              </a:rPr>
              <a:t>на 2022 - 2023 годы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B44B0E21-2A22-554F-A5D7-41AD1BC487CC}"/>
              </a:ext>
            </a:extLst>
          </p:cNvPr>
          <p:cNvGrpSpPr/>
          <p:nvPr/>
        </p:nvGrpSpPr>
        <p:grpSpPr>
          <a:xfrm>
            <a:off x="6277544" y="3679222"/>
            <a:ext cx="5442075" cy="1208229"/>
            <a:chOff x="6277544" y="3652729"/>
            <a:chExt cx="5442075" cy="1208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Скругленный прямоугольник 14">
              <a:extLst>
                <a:ext uri="{FF2B5EF4-FFF2-40B4-BE49-F238E27FC236}">
                  <a16:creationId xmlns="" xmlns:a16="http://schemas.microsoft.com/office/drawing/2014/main" id="{E1330813-67CD-A142-AB25-2A4B8C0DD2A8}"/>
                </a:ext>
              </a:extLst>
            </p:cNvPr>
            <p:cNvSpPr/>
            <p:nvPr/>
          </p:nvSpPr>
          <p:spPr>
            <a:xfrm>
              <a:off x="6277544" y="3679905"/>
              <a:ext cx="5217097" cy="1181053"/>
            </a:xfrm>
            <a:prstGeom prst="roundRect">
              <a:avLst>
                <a:gd name="adj" fmla="val 11045"/>
              </a:avLst>
            </a:prstGeom>
            <a:solidFill>
              <a:srgbClr val="E9D8C5"/>
            </a:solidFill>
            <a:ln w="38100">
              <a:noFill/>
            </a:ln>
            <a:effectLst>
              <a:outerShdw blurRad="38100" dist="38100" dir="5400000" sx="99000" sy="99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86424" y="3652729"/>
              <a:ext cx="53331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пропаганда реализации общественного контроля за соблюдением требований законодательства РФ о контрактной </a:t>
              </a:r>
            </a:p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системе в сфере закупок</a:t>
              </a: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D9E39963-06C2-A544-9EFB-074DB0801DD9}"/>
              </a:ext>
            </a:extLst>
          </p:cNvPr>
          <p:cNvSpPr/>
          <p:nvPr/>
        </p:nvSpPr>
        <p:spPr>
          <a:xfrm>
            <a:off x="7979387" y="6514943"/>
            <a:ext cx="4263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Организация проектной деятельности на территории Иркутской области / </a:t>
            </a:r>
            <a:r>
              <a:rPr lang="ru-RU" sz="900" b="1" dirty="0" smtClean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8</a:t>
            </a:r>
            <a:endParaRPr lang="ru-RU" sz="900" b="1" dirty="0">
              <a:solidFill>
                <a:schemeClr val="bg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714" y="574969"/>
            <a:ext cx="7285614" cy="595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3900"/>
              </a:lnSpc>
              <a:defRPr sz="4000" b="1">
                <a:solidFill>
                  <a:srgbClr val="261C7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Контактная информация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0149" y="3101887"/>
            <a:ext cx="24137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8(3952)24-05-32</a:t>
            </a:r>
            <a:endParaRPr lang="ru-RU" sz="2200" b="1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8DF1DD-9D38-C248-BCFA-B3DEEFF97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39" y="1498691"/>
            <a:ext cx="900000" cy="9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3CED96-4C5D-9949-B9DA-8E2D745FB1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48" y="2918360"/>
            <a:ext cx="823383" cy="823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B44E56E-9810-E74E-8E8D-BC6410F532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48" y="4261412"/>
            <a:ext cx="706582" cy="706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A8C3F2-F286-4C4A-8E49-763D92B79A77}"/>
              </a:ext>
            </a:extLst>
          </p:cNvPr>
          <p:cNvSpPr txBox="1"/>
          <p:nvPr/>
        </p:nvSpPr>
        <p:spPr>
          <a:xfrm>
            <a:off x="589713" y="1383028"/>
            <a:ext cx="531827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Управление проектной деятельности Губернатора Иркутской области </a:t>
            </a:r>
          </a:p>
          <a:p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 Правительства Иркутской области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299E661-C5C2-A446-84A6-19B38BF10735}"/>
              </a:ext>
            </a:extLst>
          </p:cNvPr>
          <p:cNvSpPr txBox="1"/>
          <p:nvPr/>
        </p:nvSpPr>
        <p:spPr>
          <a:xfrm>
            <a:off x="7042052" y="1722340"/>
            <a:ext cx="44546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г. Иркутск, ул. Свердлова, д. 28</a:t>
            </a:r>
            <a:endParaRPr lang="ru-RU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CF30A06-9266-9947-AEE4-9E33968DD6EC}"/>
              </a:ext>
            </a:extLst>
          </p:cNvPr>
          <p:cNvSpPr txBox="1"/>
          <p:nvPr/>
        </p:nvSpPr>
        <p:spPr>
          <a:xfrm>
            <a:off x="7040149" y="4414648"/>
            <a:ext cx="4107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s.lyubimova@govirk.ru</a:t>
            </a:r>
            <a:endParaRPr lang="ru-RU" sz="2200" b="1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05A9BB-529A-6549-9879-808FCB2E982B}"/>
              </a:ext>
            </a:extLst>
          </p:cNvPr>
          <p:cNvSpPr txBox="1"/>
          <p:nvPr/>
        </p:nvSpPr>
        <p:spPr>
          <a:xfrm>
            <a:off x="592045" y="3745971"/>
            <a:ext cx="5448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по вопросам реализации национальных проектов на территории МО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EB5860E-D4DA-4945-90FF-E8FA491CF01A}"/>
              </a:ext>
            </a:extLst>
          </p:cNvPr>
          <p:cNvSpPr txBox="1"/>
          <p:nvPr/>
        </p:nvSpPr>
        <p:spPr>
          <a:xfrm>
            <a:off x="589713" y="5123805"/>
            <a:ext cx="67030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Информация о реализации национальных проектов на официальном портале Иркутской области</a:t>
            </a:r>
          </a:p>
          <a:p>
            <a:r>
              <a:rPr lang="e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6"/>
              </a:rPr>
              <a:t>https://irkobl.ru/region/priority/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79C47AD-21BE-0F4B-8C96-036687C7F3B2}"/>
              </a:ext>
            </a:extLst>
          </p:cNvPr>
          <p:cNvSpPr/>
          <p:nvPr/>
        </p:nvSpPr>
        <p:spPr>
          <a:xfrm>
            <a:off x="7979387" y="6514943"/>
            <a:ext cx="4263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Организация проектной деятельности на территории Иркутской области / </a:t>
            </a:r>
            <a:r>
              <a:rPr lang="ru-RU" sz="900" b="1" dirty="0" smtClean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9</a:t>
            </a:r>
            <a:endParaRPr lang="ru-RU" sz="900" b="1" dirty="0">
              <a:solidFill>
                <a:schemeClr val="bg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D466BD6-E683-A241-BB3E-2BBD0CD81B24}"/>
              </a:ext>
            </a:extLst>
          </p:cNvPr>
          <p:cNvSpPr txBox="1"/>
          <p:nvPr/>
        </p:nvSpPr>
        <p:spPr>
          <a:xfrm>
            <a:off x="547540" y="2959716"/>
            <a:ext cx="3606849" cy="851297"/>
          </a:xfrm>
          <a:prstGeom prst="roundRect">
            <a:avLst/>
          </a:prstGeom>
          <a:solidFill>
            <a:srgbClr val="E9D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20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Отдел сопровождения 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996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4761" y="2737640"/>
            <a:ext cx="11846644" cy="595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3900"/>
              </a:lnSpc>
              <a:defRPr sz="40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 smtClean="0"/>
              <a:t>Спасибо за внимание</a:t>
            </a:r>
            <a:endParaRPr lang="ru-RU" dirty="0">
              <a:solidFill>
                <a:srgbClr val="BE5107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42997B0-C17A-FA42-AF34-048A0FD01D9A}"/>
              </a:ext>
            </a:extLst>
          </p:cNvPr>
          <p:cNvSpPr/>
          <p:nvPr/>
        </p:nvSpPr>
        <p:spPr>
          <a:xfrm>
            <a:off x="7970761" y="6506317"/>
            <a:ext cx="4263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Организация проектной деятельности на территории Иркутской области / </a:t>
            </a:r>
            <a:r>
              <a:rPr lang="ru-RU" sz="900" b="1" dirty="0" smtClean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6</a:t>
            </a:r>
            <a:endParaRPr lang="ru-RU" sz="900" b="1" dirty="0">
              <a:solidFill>
                <a:schemeClr val="bg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000BA010-4D85-E04E-B6BB-731022C4BE6D}"/>
              </a:ext>
            </a:extLst>
          </p:cNvPr>
          <p:cNvSpPr/>
          <p:nvPr/>
        </p:nvSpPr>
        <p:spPr>
          <a:xfrm>
            <a:off x="684913" y="2501514"/>
            <a:ext cx="3060000" cy="3600000"/>
          </a:xfrm>
          <a:prstGeom prst="roundRect">
            <a:avLst>
              <a:gd name="adj" fmla="val 11045"/>
            </a:avLst>
          </a:prstGeom>
          <a:solidFill>
            <a:schemeClr val="bg1"/>
          </a:solidFill>
          <a:ln w="38100">
            <a:noFill/>
          </a:ln>
          <a:effectLst>
            <a:outerShdw blurRad="591766" dist="38100" dir="2700000" sx="106000" sy="106000" algn="tl" rotWithShape="0">
              <a:prstClr val="black">
                <a:alpha val="3019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634926B4-BF45-9543-A542-D4DBC4540308}"/>
              </a:ext>
            </a:extLst>
          </p:cNvPr>
          <p:cNvSpPr/>
          <p:nvPr/>
        </p:nvSpPr>
        <p:spPr>
          <a:xfrm>
            <a:off x="4579051" y="2483509"/>
            <a:ext cx="3060000" cy="3600000"/>
          </a:xfrm>
          <a:prstGeom prst="roundRect">
            <a:avLst>
              <a:gd name="adj" fmla="val 11045"/>
            </a:avLst>
          </a:prstGeom>
          <a:solidFill>
            <a:schemeClr val="bg1"/>
          </a:solidFill>
          <a:ln w="38100">
            <a:noFill/>
          </a:ln>
          <a:effectLst>
            <a:outerShdw blurRad="591766" dist="38100" dir="2700000" sx="106000" sy="106000" algn="tl" rotWithShape="0">
              <a:prstClr val="black">
                <a:alpha val="3019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CC1D4F4E-414F-784C-BD7F-9D0C953598BA}"/>
              </a:ext>
            </a:extLst>
          </p:cNvPr>
          <p:cNvSpPr/>
          <p:nvPr/>
        </p:nvSpPr>
        <p:spPr>
          <a:xfrm>
            <a:off x="8473188" y="2483509"/>
            <a:ext cx="3060000" cy="3600000"/>
          </a:xfrm>
          <a:prstGeom prst="roundRect">
            <a:avLst>
              <a:gd name="adj" fmla="val 11045"/>
            </a:avLst>
          </a:prstGeom>
          <a:solidFill>
            <a:schemeClr val="bg1"/>
          </a:solidFill>
          <a:ln w="38100">
            <a:noFill/>
          </a:ln>
          <a:effectLst>
            <a:outerShdw blurRad="591766" dist="38100" dir="2700000" sx="106000" sy="106000" algn="tl" rotWithShape="0">
              <a:prstClr val="black">
                <a:alpha val="3019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9781" y="582268"/>
            <a:ext cx="11846644" cy="10926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3900"/>
              </a:lnSpc>
              <a:defRPr sz="40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Автоматизированная информационная система </a:t>
            </a:r>
            <a:r>
              <a:rPr lang="ru-RU" dirty="0">
                <a:solidFill>
                  <a:srgbClr val="BE5107"/>
                </a:solidFill>
              </a:rPr>
              <a:t>управления </a:t>
            </a:r>
            <a:r>
              <a:rPr lang="ru-RU" dirty="0" smtClean="0">
                <a:solidFill>
                  <a:srgbClr val="BE5107"/>
                </a:solidFill>
              </a:rPr>
              <a:t>проектной деятельностью</a:t>
            </a:r>
            <a:endParaRPr lang="ru-RU" dirty="0">
              <a:solidFill>
                <a:srgbClr val="BE510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4913" y="4182243"/>
            <a:ext cx="2700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Выстроенное взаимодействие</a:t>
            </a:r>
          </a:p>
          <a:p>
            <a:pPr algn="ctr"/>
            <a:endParaRPr lang="ru-RU" b="1" dirty="0">
              <a:solidFill>
                <a:srgbClr val="261C70"/>
              </a:solidFill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выведет на новый уровень реализации государственных программ и региональных проектов Иркутской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53188" y="4182243"/>
            <a:ext cx="2700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Учет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рабочего времени</a:t>
            </a:r>
          </a:p>
          <a:p>
            <a:pPr algn="ctr"/>
            <a:endParaRPr lang="ru-RU" b="1" dirty="0">
              <a:solidFill>
                <a:srgbClr val="261C70"/>
              </a:solidFill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позволит разработать механизмы обоснованной мотивации участников проектной деятельности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903C6E-FAA2-B041-997C-337592BF704A}"/>
              </a:ext>
            </a:extLst>
          </p:cNvPr>
          <p:cNvSpPr txBox="1"/>
          <p:nvPr/>
        </p:nvSpPr>
        <p:spPr>
          <a:xfrm>
            <a:off x="4759051" y="4182243"/>
            <a:ext cx="2700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Своевременная аналитика</a:t>
            </a:r>
          </a:p>
          <a:p>
            <a:pPr algn="ctr"/>
            <a:endParaRPr lang="ru-RU" b="1" dirty="0">
              <a:solidFill>
                <a:srgbClr val="261C70"/>
              </a:solidFill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гарантирует минимизацию рисков при реализации социально-экономическое политики региона</a:t>
            </a:r>
            <a:endParaRPr lang="ru-RU" sz="1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47C2774-1BF9-DA4C-A21B-54250E30F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782" y="2915549"/>
            <a:ext cx="1204812" cy="12048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5B57472-1E8B-D64C-A0E2-7D55B8F63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12" y="2907952"/>
            <a:ext cx="1148913" cy="11489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D235455-FE17-934F-8E02-E254EC7062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98" y="2906461"/>
            <a:ext cx="1150404" cy="115040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42997B0-C17A-FA42-AF34-048A0FD01D9A}"/>
              </a:ext>
            </a:extLst>
          </p:cNvPr>
          <p:cNvSpPr/>
          <p:nvPr/>
        </p:nvSpPr>
        <p:spPr>
          <a:xfrm>
            <a:off x="7970761" y="6506317"/>
            <a:ext cx="4263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Организация проектной деятельности на территории Иркутской области / </a:t>
            </a:r>
            <a:r>
              <a:rPr lang="ru-RU" sz="900" b="1" dirty="0" smtClean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6</a:t>
            </a:r>
            <a:endParaRPr lang="ru-RU" sz="900" b="1" dirty="0">
              <a:solidFill>
                <a:schemeClr val="bg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6765" y="-3302"/>
            <a:ext cx="11221584" cy="53800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Система стратегического планирования и проектного управления в </a:t>
            </a:r>
            <a:r>
              <a:rPr lang="ru-RU" b="1" dirty="0" smtClean="0">
                <a:solidFill>
                  <a:srgbClr val="0070C0"/>
                </a:solidFill>
              </a:rPr>
              <a:t>РФ и Иркутской области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81984" y="600970"/>
            <a:ext cx="12110016" cy="2565364"/>
            <a:chOff x="261127" y="512743"/>
            <a:chExt cx="12110016" cy="2565364"/>
          </a:xfrm>
        </p:grpSpPr>
        <p:sp>
          <p:nvSpPr>
            <p:cNvPr id="53" name="Нашивка 29"/>
            <p:cNvSpPr/>
            <p:nvPr/>
          </p:nvSpPr>
          <p:spPr>
            <a:xfrm>
              <a:off x="8659099" y="512743"/>
              <a:ext cx="3712044" cy="1689597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ОЦЕНКА ЭФФЕКТИВНОСТИ ДЕЯТЕЛЬНОСТИ ВЫСШЕГО ДОЛЖНОСТНОГО ЛИЦА СУБЪЕКТА РФ (ВДЛ)</a:t>
              </a:r>
            </a:p>
          </p:txBody>
        </p:sp>
        <p:sp>
          <p:nvSpPr>
            <p:cNvPr id="54" name="Пятиугольник 53"/>
            <p:cNvSpPr/>
            <p:nvPr/>
          </p:nvSpPr>
          <p:spPr>
            <a:xfrm>
              <a:off x="287901" y="577215"/>
              <a:ext cx="3040835" cy="148916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5 НАЦИОНАЛЬНЫХ ЦЕЛЕЙ </a:t>
              </a: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ДО 2030 г.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Нашивка 25"/>
            <p:cNvSpPr/>
            <p:nvPr/>
          </p:nvSpPr>
          <p:spPr>
            <a:xfrm>
              <a:off x="2760701" y="545520"/>
              <a:ext cx="3548895" cy="1592826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ЕДИНЫЙ ПЛАН ПО ДОСТИЖЕНИЮ НАЦИОНАЛЬНЫХ ЦЕЛЕЙ ДО 2024 И 2030 г.</a:t>
              </a:r>
            </a:p>
          </p:txBody>
        </p:sp>
        <p:sp>
          <p:nvSpPr>
            <p:cNvPr id="57" name="Нашивка 28"/>
            <p:cNvSpPr/>
            <p:nvPr/>
          </p:nvSpPr>
          <p:spPr>
            <a:xfrm>
              <a:off x="5678239" y="534494"/>
              <a:ext cx="3680061" cy="1689597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СТРАТЕГИИ СОЦИАЛЬНО-ЭКОНОМИЧЕСКОГО РАЗВИТИЯ  СУБЪЕКТОВ РФ ДО 2030 г. </a:t>
              </a: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3011968" y="2194893"/>
              <a:ext cx="2591350" cy="883214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</a:rPr>
                <a:t>Распоряжение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rgbClr val="0070C0"/>
                  </a:solidFill>
                </a:rPr>
                <a:t>Правительства РФ </a:t>
              </a:r>
              <a:r>
                <a:rPr lang="ru-RU" sz="1400" b="1" dirty="0" smtClean="0">
                  <a:solidFill>
                    <a:srgbClr val="0070C0"/>
                  </a:solidFill>
                </a:rPr>
                <a:t>№ </a:t>
              </a:r>
              <a:r>
                <a:rPr lang="ru-RU" sz="1400" b="1" dirty="0">
                  <a:solidFill>
                    <a:srgbClr val="0070C0"/>
                  </a:solidFill>
                </a:rPr>
                <a:t>2765-Р </a:t>
              </a:r>
              <a:r>
                <a:rPr lang="ru-RU" sz="1400" b="1" dirty="0">
                  <a:solidFill>
                    <a:srgbClr val="0070C0"/>
                  </a:solidFill>
                </a:rPr>
                <a:t>от 01.10.2021 </a:t>
              </a:r>
              <a:r>
                <a:rPr lang="ru-RU" sz="1400" b="1" dirty="0">
                  <a:solidFill>
                    <a:srgbClr val="0070C0"/>
                  </a:solidFill>
                </a:rPr>
                <a:t>г</a:t>
              </a:r>
              <a:r>
                <a:rPr lang="ru-RU" sz="1400" b="1" dirty="0">
                  <a:solidFill>
                    <a:srgbClr val="0070C0"/>
                  </a:solidFill>
                </a:rPr>
                <a:t>.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261127" y="2173281"/>
              <a:ext cx="2424653" cy="876636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rgbClr val="0070C0"/>
                  </a:solidFill>
                </a:rPr>
                <a:t>Указ </a:t>
              </a:r>
              <a:r>
                <a:rPr lang="ru-RU" sz="1400" b="1" dirty="0">
                  <a:solidFill>
                    <a:srgbClr val="0070C0"/>
                  </a:solidFill>
                </a:rPr>
                <a:t>Президента РФ № 474 </a:t>
              </a:r>
              <a:r>
                <a:rPr lang="ru-RU" sz="1400" b="1" dirty="0" smtClean="0">
                  <a:solidFill>
                    <a:srgbClr val="0070C0"/>
                  </a:solidFill>
                </a:rPr>
                <a:t>«</a:t>
              </a:r>
              <a:r>
                <a:rPr lang="ru-RU" sz="1400" b="1" dirty="0">
                  <a:solidFill>
                    <a:srgbClr val="0070C0"/>
                  </a:solidFill>
                </a:rPr>
                <a:t>О национальных целях развития РФ до 2030 г</a:t>
              </a:r>
              <a:r>
                <a:rPr lang="ru-RU" sz="1400" b="1" dirty="0" smtClean="0">
                  <a:solidFill>
                    <a:srgbClr val="0070C0"/>
                  </a:solidFill>
                </a:rPr>
                <a:t>»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77236" y="3176082"/>
            <a:ext cx="2202283" cy="545545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сохранение населения, здоровье и благополучие </a:t>
            </a:r>
            <a:r>
              <a:rPr lang="ru-RU" sz="1200" dirty="0" smtClean="0">
                <a:solidFill>
                  <a:schemeClr val="bg1"/>
                </a:solidFill>
              </a:rPr>
              <a:t>людей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7577" y="3797503"/>
            <a:ext cx="2201942" cy="566679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возможности </a:t>
            </a:r>
            <a:r>
              <a:rPr lang="ru-RU" sz="1200" dirty="0">
                <a:solidFill>
                  <a:schemeClr val="bg1"/>
                </a:solidFill>
              </a:rPr>
              <a:t>для самореализации и развития </a:t>
            </a:r>
            <a:r>
              <a:rPr lang="ru-RU" sz="1200" dirty="0" smtClean="0">
                <a:solidFill>
                  <a:schemeClr val="bg1"/>
                </a:solidFill>
              </a:rPr>
              <a:t>талантов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7236" y="4440058"/>
            <a:ext cx="2234150" cy="538229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комфортная </a:t>
            </a:r>
            <a:r>
              <a:rPr lang="ru-RU" sz="1200" dirty="0">
                <a:solidFill>
                  <a:schemeClr val="bg1"/>
                </a:solidFill>
              </a:rPr>
              <a:t>и безопасная среда для </a:t>
            </a:r>
            <a:r>
              <a:rPr lang="ru-RU" sz="1200" dirty="0" smtClean="0">
                <a:solidFill>
                  <a:schemeClr val="bg1"/>
                </a:solidFill>
              </a:rPr>
              <a:t>жизни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4186" y="5054163"/>
            <a:ext cx="2202283" cy="60524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достойный</a:t>
            </a:r>
            <a:r>
              <a:rPr lang="ru-RU" sz="1200" dirty="0"/>
              <a:t>, эффективный труд и успешное </a:t>
            </a:r>
            <a:r>
              <a:rPr lang="ru-RU" sz="1200" dirty="0" smtClean="0"/>
              <a:t>предпринимательство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6235" y="5730580"/>
            <a:ext cx="2170234" cy="465215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цифровая трансформация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90207" y="3378031"/>
            <a:ext cx="2876585" cy="68269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12 </a:t>
            </a:r>
            <a:r>
              <a:rPr lang="ru-RU" sz="1600" dirty="0" smtClean="0">
                <a:solidFill>
                  <a:schemeClr val="bg1"/>
                </a:solidFill>
              </a:rPr>
              <a:t>НАЦИОНАЛЬНЫХ </a:t>
            </a:r>
            <a:r>
              <a:rPr lang="ru-RU" sz="1600" dirty="0" smtClean="0">
                <a:solidFill>
                  <a:schemeClr val="bg1"/>
                </a:solidFill>
              </a:rPr>
              <a:t>ПРОЕКТА,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федеральные проекты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727424" y="4261915"/>
            <a:ext cx="2890689" cy="70497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49 ГОСУДАРСТВЕННЫХ ПРОГРАММ РФ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768989" y="5171762"/>
            <a:ext cx="2951324" cy="102403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42 СТРАТЕГИЧЕСКИЕ ИНИЦИАТИВЫ (ПРОЕКТЫ) РФ (МИШУСТИН М.В.)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844162" y="4164389"/>
            <a:ext cx="3118115" cy="896865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21  ГОСУДАРСТВЕННАЯ ПРОГРАММА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Иркутской области до 2024 г.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44163" y="3374943"/>
            <a:ext cx="3118115" cy="669467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РЕГИОНАЛЬНЫЕ </a:t>
            </a:r>
            <a:r>
              <a:rPr lang="ru-RU" sz="1600" dirty="0" smtClean="0">
                <a:solidFill>
                  <a:schemeClr val="bg1"/>
                </a:solidFill>
              </a:rPr>
              <a:t>ПРОЕКТЫ до 2024 г.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844163" y="2472846"/>
            <a:ext cx="2907181" cy="652709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СТРАТЕГИЯ СЭР Иркутской области до 2036 г.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962277" y="2329354"/>
            <a:ext cx="3116309" cy="125381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</a:rPr>
              <a:t>Указ </a:t>
            </a:r>
            <a:r>
              <a:rPr lang="ru-RU" sz="1400" b="1" dirty="0">
                <a:solidFill>
                  <a:srgbClr val="0070C0"/>
                </a:solidFill>
              </a:rPr>
              <a:t>Президента РФ № </a:t>
            </a:r>
            <a:r>
              <a:rPr lang="ru-RU" sz="1400" b="1" dirty="0">
                <a:solidFill>
                  <a:srgbClr val="0070C0"/>
                </a:solidFill>
              </a:rPr>
              <a:t>68 от 04.02.2021 г. «Об оценке эффективности деятельности высшего должностного лица субъекта РФ…»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082756" y="3665156"/>
            <a:ext cx="2951427" cy="229680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20 ПОКАЗАТЕЛЕЙ ЭФФЕКТИВНОСТИ ДЕЯТЕЛЬНОСТИ ГУБЕРНАТОРА ИРКУТСКОЙ ОБЛАСТИ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702867" y="841383"/>
            <a:ext cx="11510486" cy="4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endParaRPr lang="ru-RU" sz="2400" b="1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7475" y="5904748"/>
            <a:ext cx="2133600" cy="364331"/>
          </a:xfrm>
        </p:spPr>
        <p:txBody>
          <a:bodyPr/>
          <a:lstStyle/>
          <a:p>
            <a:fld id="{7387CF2D-B29D-40BA-948D-A9E60BB7733E}" type="slidenum">
              <a:rPr lang="ru-RU" altLang="ru-RU" smtClean="0">
                <a:solidFill>
                  <a:srgbClr val="5FCBEF"/>
                </a:solidFill>
              </a:rPr>
              <a:pPr/>
              <a:t>3</a:t>
            </a:fld>
            <a:endParaRPr lang="ru-RU" altLang="ru-RU" dirty="0">
              <a:solidFill>
                <a:srgbClr val="5FCBEF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82212" y="3670274"/>
            <a:ext cx="5022639" cy="12549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600" dirty="0" smtClean="0">
                <a:cs typeface="Arial" panose="020B0604020202020204" pitchFamily="34" charset="0"/>
                <a:sym typeface="Wingdings" panose="05000000000000000000" pitchFamily="2" charset="2"/>
              </a:rPr>
              <a:t>РЕГИОНАЛЬНЫЕ ПРОЕКТЫ </a:t>
            </a:r>
          </a:p>
          <a:p>
            <a:pPr algn="ctr" defTabSz="457200"/>
            <a:r>
              <a:rPr lang="ru-RU" sz="1600" dirty="0" smtClean="0">
                <a:cs typeface="Arial" panose="020B0604020202020204" pitchFamily="34" charset="0"/>
                <a:sym typeface="Wingdings" panose="05000000000000000000" pitchFamily="2" charset="2"/>
              </a:rPr>
              <a:t>под реализацию НАЦИОНАЛЬНЫХ ПРОЕКТОВ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19"/>
          <p:cNvSpPr>
            <a:spLocks noChangeArrowheads="1"/>
          </p:cNvSpPr>
          <p:nvPr/>
        </p:nvSpPr>
        <p:spPr bwMode="auto">
          <a:xfrm>
            <a:off x="5824711" y="2502162"/>
            <a:ext cx="6187797" cy="523864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9050">
            <a:solidFill>
              <a:srgbClr val="0070C0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Стратегия социально-экономического развития Иркутской области до 2036 года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-411799" y="1665488"/>
            <a:ext cx="6124380" cy="5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endParaRPr lang="ru-RU" sz="2000" b="1" dirty="0">
              <a:solidFill>
                <a:srgbClr val="EBEBEB">
                  <a:lumMod val="25000"/>
                </a:srgb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82212" y="1668088"/>
            <a:ext cx="5022639" cy="172266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dirty="0" smtClean="0">
                <a:cs typeface="Arial" panose="020B0604020202020204" pitchFamily="34" charset="0"/>
              </a:rPr>
              <a:t>СТРАТЕГИЧЕСКИЕ ИНИЦИАТИВЫ (ПРОЕКТЫ) </a:t>
            </a:r>
          </a:p>
          <a:p>
            <a:pPr algn="ctr" defTabSz="457200"/>
            <a:r>
              <a:rPr lang="ru-RU" dirty="0" smtClean="0">
                <a:cs typeface="Arial" panose="020B0604020202020204" pitchFamily="34" charset="0"/>
              </a:rPr>
              <a:t>ГУБЕРНАТОРА ИРКУТСКОЙ ОБЛАСТИ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2211" y="5268098"/>
            <a:ext cx="4950222" cy="114308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600" dirty="0" smtClean="0">
                <a:cs typeface="Arial" panose="020B0604020202020204" pitchFamily="34" charset="0"/>
                <a:sym typeface="Wingdings" panose="05000000000000000000" pitchFamily="2" charset="2"/>
              </a:rPr>
              <a:t>ОТРАСЛЕВЫЕ ПРОЕКТЫ </a:t>
            </a:r>
          </a:p>
        </p:txBody>
      </p:sp>
      <p:sp>
        <p:nvSpPr>
          <p:cNvPr id="34" name="Скругленный прямоугольник 19"/>
          <p:cNvSpPr>
            <a:spLocks noChangeArrowheads="1"/>
          </p:cNvSpPr>
          <p:nvPr/>
        </p:nvSpPr>
        <p:spPr bwMode="auto">
          <a:xfrm>
            <a:off x="5824712" y="5773808"/>
            <a:ext cx="6246680" cy="455718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9050">
            <a:solidFill>
              <a:srgbClr val="0070C0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ПЛАН МЕРОПРИЯТИЙ ПО РЕАЛИЗАЦИИ СТРАТЕГИИ СЭР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19"/>
          <p:cNvSpPr>
            <a:spLocks noChangeArrowheads="1"/>
          </p:cNvSpPr>
          <p:nvPr/>
        </p:nvSpPr>
        <p:spPr bwMode="auto">
          <a:xfrm>
            <a:off x="5802871" y="3903960"/>
            <a:ext cx="6231479" cy="802283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9050">
            <a:solidFill>
              <a:srgbClr val="0070C0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ФЕДЕРАЛЬНЫЕ ПРОЕКТЫ,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НАЦИОНАЛЬНЫЕ ПРОЕКТЫ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702867" y="1200550"/>
            <a:ext cx="4065224" cy="5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r>
              <a:rPr lang="ru-RU" sz="2000" b="1" dirty="0">
                <a:solidFill>
                  <a:srgbClr val="5FCBEF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Типы проектов</a:t>
            </a:r>
          </a:p>
        </p:txBody>
      </p:sp>
      <p:sp>
        <p:nvSpPr>
          <p:cNvPr id="2" name="Овал 1"/>
          <p:cNvSpPr/>
          <p:nvPr/>
        </p:nvSpPr>
        <p:spPr>
          <a:xfrm>
            <a:off x="318425" y="1665488"/>
            <a:ext cx="343987" cy="3452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1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46170" y="3631595"/>
            <a:ext cx="343987" cy="3452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2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32204" y="5268098"/>
            <a:ext cx="343987" cy="3452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77035" y="449428"/>
            <a:ext cx="11713634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23814" y="537965"/>
            <a:ext cx="5003112" cy="7221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31" tIns="36731" rIns="0" bIns="36731" anchor="ctr"/>
          <a:lstStyle>
            <a:defPPr>
              <a:defRPr lang="ru-RU"/>
            </a:defPPr>
            <a:lvl1pPr algn="ctr" defTabSz="952399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ru-RU" dirty="0"/>
              <a:t>Координатор: Проектное управление</a:t>
            </a:r>
            <a:endParaRPr lang="ru-RU" altLang="ru-RU" dirty="0"/>
          </a:p>
        </p:txBody>
      </p:sp>
      <p:sp>
        <p:nvSpPr>
          <p:cNvPr id="77" name="Заголовок 1"/>
          <p:cNvSpPr txBox="1">
            <a:spLocks/>
          </p:cNvSpPr>
          <p:nvPr/>
        </p:nvSpPr>
        <p:spPr bwMode="auto">
          <a:xfrm>
            <a:off x="6385481" y="326825"/>
            <a:ext cx="4569316" cy="5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r>
              <a:rPr lang="ru-RU" sz="1800" b="1" dirty="0">
                <a:solidFill>
                  <a:srgbClr val="5FCBEF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Стратегические документы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0738EA42-96FB-4616-A4FE-B6795F19A5B3}"/>
              </a:ext>
            </a:extLst>
          </p:cNvPr>
          <p:cNvSpPr/>
          <p:nvPr/>
        </p:nvSpPr>
        <p:spPr>
          <a:xfrm>
            <a:off x="1345129" y="-114586"/>
            <a:ext cx="8852598" cy="555130"/>
          </a:xfrm>
          <a:prstGeom prst="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 defTabSz="45720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ВЗАИМОСВЯЗЬ ПРОЕКТОВ И ДОКУМЕНТОВ СТРАТЕГИЧЕСКОГО ПЛАНИРОВАНИЯ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19"/>
          <p:cNvSpPr>
            <a:spLocks noChangeArrowheads="1"/>
          </p:cNvSpPr>
          <p:nvPr/>
        </p:nvSpPr>
        <p:spPr bwMode="auto">
          <a:xfrm>
            <a:off x="5802872" y="758724"/>
            <a:ext cx="6187797" cy="788806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9050">
            <a:solidFill>
              <a:srgbClr val="0070C0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НАЦИОНАЛЬНЫЕ ЦЕЛИ до 2030 г.,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утвержденные Указом Президента РФ № 474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19"/>
          <p:cNvSpPr>
            <a:spLocks noChangeArrowheads="1"/>
          </p:cNvSpPr>
          <p:nvPr/>
        </p:nvSpPr>
        <p:spPr bwMode="auto">
          <a:xfrm>
            <a:off x="5802871" y="1651909"/>
            <a:ext cx="6187798" cy="739017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9050">
            <a:solidFill>
              <a:srgbClr val="0070C0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ЕДИНЫЙ ПЛАН по достижению НАЦИОНАЛЬНЫХ ЦЕЛЕЙ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5485761" y="1010267"/>
            <a:ext cx="307730" cy="2638805"/>
          </a:xfrm>
          <a:prstGeom prst="leftBrace">
            <a:avLst/>
          </a:prstGeom>
          <a:ln w="2222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19"/>
          <p:cNvSpPr>
            <a:spLocks noChangeArrowheads="1"/>
          </p:cNvSpPr>
          <p:nvPr/>
        </p:nvSpPr>
        <p:spPr bwMode="auto">
          <a:xfrm>
            <a:off x="5802871" y="5103770"/>
            <a:ext cx="6268520" cy="623311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9050">
            <a:solidFill>
              <a:srgbClr val="0070C0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ГОСУДАРСТВЕННЫЕ ПРОГРАММЫ РФ</a:t>
            </a:r>
          </a:p>
        </p:txBody>
      </p:sp>
      <p:sp>
        <p:nvSpPr>
          <p:cNvPr id="26" name="Скругленный прямоугольник 19"/>
          <p:cNvSpPr>
            <a:spLocks noChangeArrowheads="1"/>
          </p:cNvSpPr>
          <p:nvPr/>
        </p:nvSpPr>
        <p:spPr bwMode="auto">
          <a:xfrm>
            <a:off x="5843232" y="6275326"/>
            <a:ext cx="6191118" cy="520328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9050">
            <a:solidFill>
              <a:srgbClr val="0070C0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ГОСУДАРСТВЕННЫЕ </a:t>
            </a:r>
            <a:r>
              <a:rPr lang="ru-RU" sz="1600" b="1" dirty="0">
                <a:solidFill>
                  <a:schemeClr val="tx1"/>
                </a:solidFill>
              </a:rPr>
              <a:t>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Иркутской области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19"/>
          <p:cNvSpPr>
            <a:spLocks noChangeArrowheads="1"/>
          </p:cNvSpPr>
          <p:nvPr/>
        </p:nvSpPr>
        <p:spPr bwMode="auto">
          <a:xfrm>
            <a:off x="5846553" y="3138959"/>
            <a:ext cx="6187797" cy="473641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9050">
            <a:solidFill>
              <a:srgbClr val="0070C0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ОЦЕНКА ВДЛ субъекта РФ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5449876" y="5174598"/>
            <a:ext cx="293358" cy="1463871"/>
          </a:xfrm>
          <a:prstGeom prst="leftBrace">
            <a:avLst/>
          </a:prstGeom>
          <a:ln w="2222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5555404" y="3889345"/>
            <a:ext cx="187830" cy="831515"/>
          </a:xfrm>
          <a:prstGeom prst="leftBrace">
            <a:avLst/>
          </a:prstGeom>
          <a:ln w="2222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9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D43DA-59F9-4154-A1DE-158C28E61AB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985" y="194809"/>
            <a:ext cx="9143999" cy="57275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4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ПРОЕКТНОГО УПРАВЛЕНИЯ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685412" y="908665"/>
          <a:ext cx="8731164" cy="521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524125" y="6356350"/>
            <a:ext cx="7812088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52110" y="1355132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7694" y="2045988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4606" y="3002888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7718" y="3775122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7694" y="4627216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2110" y="5311878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>
            <a:stCxn id="43" idx="0"/>
          </p:cNvCxnSpPr>
          <p:nvPr/>
        </p:nvCxnSpPr>
        <p:spPr>
          <a:xfrm flipV="1">
            <a:off x="2523454" y="3771314"/>
            <a:ext cx="0" cy="64854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52" y="3673552"/>
            <a:ext cx="7791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sz="1200" u="none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altLang="ru-RU" sz="1200" u="none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4776839" y="3771640"/>
            <a:ext cx="6109" cy="71582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142603" y="4006930"/>
            <a:ext cx="0" cy="638349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8727891" y="3732144"/>
            <a:ext cx="4278" cy="84185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792448" y="4419857"/>
            <a:ext cx="819807" cy="1046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Заявка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8" name="Параллелограмм 97"/>
          <p:cNvSpPr/>
          <p:nvPr/>
        </p:nvSpPr>
        <p:spPr>
          <a:xfrm>
            <a:off x="6959610" y="108051"/>
            <a:ext cx="5232400" cy="285358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94" tIns="54146" rIns="108294" bIns="54146" anchor="ctr"/>
          <a:lstStyle/>
          <a:p>
            <a:pPr algn="r">
              <a:defRPr/>
            </a:pPr>
            <a:endParaRPr lang="ru-RU" sz="1355" dirty="0">
              <a:solidFill>
                <a:prstClr val="white"/>
              </a:solidFill>
            </a:endParaRPr>
          </a:p>
        </p:txBody>
      </p:sp>
      <p:sp>
        <p:nvSpPr>
          <p:cNvPr id="104" name="Параллелограмм 103"/>
          <p:cNvSpPr/>
          <p:nvPr/>
        </p:nvSpPr>
        <p:spPr>
          <a:xfrm>
            <a:off x="817367" y="108051"/>
            <a:ext cx="6239609" cy="285358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94" tIns="54146" rIns="108294" bIns="54146" anchor="ctr"/>
          <a:lstStyle/>
          <a:p>
            <a:pPr algn="ctr">
              <a:defRPr/>
            </a:pPr>
            <a:endParaRPr lang="ru-RU" sz="1355">
              <a:solidFill>
                <a:prstClr val="white"/>
              </a:solidFill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334437" y="442002"/>
            <a:ext cx="11713634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25"/>
          <p:cNvSpPr txBox="1">
            <a:spLocks noChangeArrowheads="1"/>
          </p:cNvSpPr>
          <p:nvPr/>
        </p:nvSpPr>
        <p:spPr bwMode="auto">
          <a:xfrm>
            <a:off x="334437" y="69622"/>
            <a:ext cx="10294332" cy="33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210" tIns="40608" rIns="81210" bIns="40608">
            <a:spAutoFit/>
          </a:bodyPr>
          <a:lstStyle/>
          <a:p>
            <a:pPr lvl="1" algn="ctr"/>
            <a:r>
              <a:rPr lang="ru-RU" altLang="ru-RU" sz="1656" b="1" dirty="0" smtClean="0">
                <a:solidFill>
                  <a:schemeClr val="bg1"/>
                </a:solidFill>
              </a:rPr>
              <a:t>ЦЕЛИ И ЗАДАЧИ ПРОЕКТНОГО УПРАВЛЕНИЯ</a:t>
            </a:r>
            <a:endParaRPr lang="ru-RU" altLang="ru-RU" sz="1656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0738EA42-96FB-4616-A4FE-B6795F19A5B3}"/>
              </a:ext>
            </a:extLst>
          </p:cNvPr>
          <p:cNvSpPr/>
          <p:nvPr/>
        </p:nvSpPr>
        <p:spPr>
          <a:xfrm>
            <a:off x="595423" y="2954003"/>
            <a:ext cx="10962015" cy="362139"/>
          </a:xfrm>
          <a:prstGeom prst="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altLang="ru-RU" sz="1600" b="1" dirty="0" smtClean="0">
                <a:solidFill>
                  <a:prstClr val="black"/>
                </a:solidFill>
              </a:rPr>
              <a:t>Жизненный цикл проекта 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291805" y="1937440"/>
            <a:ext cx="6825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проектом основывается на использовании </a:t>
            </a:r>
          </a:p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«Проектного светофора»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система оповещения</a:t>
            </a:r>
            <a:r>
              <a:rPr lang="ru-RU" sz="1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 ходе 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реализации проекта по срокам, бюджету, прохождение контрольных точек, управление рисками, исполнение поручений</a:t>
            </a:r>
            <a:endParaRPr lang="ru-RU" sz="1400" b="1" u="sng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738EA42-96FB-4616-A4FE-B6795F19A5B3}"/>
              </a:ext>
            </a:extLst>
          </p:cNvPr>
          <p:cNvSpPr/>
          <p:nvPr/>
        </p:nvSpPr>
        <p:spPr>
          <a:xfrm>
            <a:off x="1443419" y="491709"/>
            <a:ext cx="8463074" cy="362139"/>
          </a:xfrm>
          <a:prstGeom prst="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prstClr val="black"/>
                </a:solidFill>
              </a:rPr>
              <a:t>РОЛЬ ПРОЕКТНОГО УПРАВЛЕНИЯ</a:t>
            </a:r>
            <a:endParaRPr lang="ru-RU" altLang="ru-RU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00503" y="3970089"/>
            <a:ext cx="11547568" cy="58574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con-library.com/images/icon-form/icon-form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44" y="4644083"/>
            <a:ext cx="338465" cy="29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1793217" y="4419858"/>
            <a:ext cx="1460474" cy="1126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Проектная инициатива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основных параметров проектов и принятие решения о целесообразности реализации проекта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839028" y="4810612"/>
            <a:ext cx="1368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84083" y="3318122"/>
            <a:ext cx="3806590" cy="229751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94" tIns="54146" rIns="108294" bIns="54146" rtlCol="0" anchor="ctr"/>
          <a:lstStyle/>
          <a:p>
            <a:pPr algn="ctr"/>
            <a:endParaRPr lang="ru-RU" sz="1355">
              <a:solidFill>
                <a:prstClr val="white"/>
              </a:solidFill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72BD395F-4492-46AD-B927-C4EE2DF70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5" y="3487458"/>
            <a:ext cx="361536" cy="406292"/>
          </a:xfrm>
          <a:prstGeom prst="rect">
            <a:avLst/>
          </a:prstGeom>
        </p:spPr>
      </p:pic>
      <p:sp>
        <p:nvSpPr>
          <p:cNvPr id="84" name="Скругленный прямоугольник 83"/>
          <p:cNvSpPr/>
          <p:nvPr/>
        </p:nvSpPr>
        <p:spPr>
          <a:xfrm>
            <a:off x="4045248" y="4449201"/>
            <a:ext cx="1443330" cy="1097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Паспорт проекта</a:t>
            </a:r>
          </a:p>
          <a:p>
            <a:pPr algn="ctr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Планирование проекта (цели, сроки, стоимость, роли, риски)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078022" y="3360382"/>
            <a:ext cx="19800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44546A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</a:rPr>
              <a:t>Планирование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179210" y="3365301"/>
            <a:ext cx="16802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44546A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</a:rPr>
              <a:t>Реализация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115745" y="3333074"/>
            <a:ext cx="14350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44546A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</a:rPr>
              <a:t>Закрытие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9745838" y="3332479"/>
            <a:ext cx="23022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44546A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</a:rPr>
              <a:t>Пост-мониторинг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flipH="1" flipV="1">
            <a:off x="6792878" y="3743583"/>
            <a:ext cx="12069" cy="86048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Скругленный прямоугольник 106"/>
          <p:cNvSpPr/>
          <p:nvPr/>
        </p:nvSpPr>
        <p:spPr>
          <a:xfrm>
            <a:off x="6169014" y="4458128"/>
            <a:ext cx="1378688" cy="108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Приемка результатов</a:t>
            </a:r>
          </a:p>
          <a:p>
            <a:pPr algn="ctr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Выполнение работ проекта, достижение результатов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4153259" y="4846195"/>
            <a:ext cx="1261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Скругленный прямоугольник 120"/>
          <p:cNvSpPr/>
          <p:nvPr/>
        </p:nvSpPr>
        <p:spPr>
          <a:xfrm>
            <a:off x="8031602" y="4419858"/>
            <a:ext cx="1520968" cy="1126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Итоговый отчет</a:t>
            </a:r>
          </a:p>
          <a:p>
            <a:pPr algn="ctr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запланированных и фактических результатов, анализ отклонений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-81957" y="3966803"/>
            <a:ext cx="110215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sz="1000" u="none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проектного управления</a:t>
            </a:r>
            <a:endParaRPr lang="ru-RU" altLang="ru-RU" sz="1000" u="none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 flipH="1" flipV="1">
            <a:off x="10754167" y="3732144"/>
            <a:ext cx="23344" cy="72598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126"/>
          <p:cNvSpPr/>
          <p:nvPr/>
        </p:nvSpPr>
        <p:spPr>
          <a:xfrm>
            <a:off x="10036469" y="4419857"/>
            <a:ext cx="1630013" cy="1126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Отчет по мониторингу показателей</a:t>
            </a:r>
          </a:p>
          <a:p>
            <a:pPr algn="ctr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Мониторинг эффективности проектов</a:t>
            </a:r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6229181" y="4935102"/>
            <a:ext cx="1261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8142754" y="4846195"/>
            <a:ext cx="1261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10295560" y="5021718"/>
            <a:ext cx="1261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Овал 1047"/>
          <p:cNvSpPr/>
          <p:nvPr/>
        </p:nvSpPr>
        <p:spPr>
          <a:xfrm>
            <a:off x="6745585" y="3950551"/>
            <a:ext cx="88195" cy="1127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4732741" y="3962546"/>
            <a:ext cx="88195" cy="1127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2488267" y="3975477"/>
            <a:ext cx="70374" cy="801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8685498" y="3976677"/>
            <a:ext cx="88195" cy="1127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10721741" y="3927803"/>
            <a:ext cx="88195" cy="1127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1121049" y="3953752"/>
            <a:ext cx="88195" cy="1127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531251" y="3385919"/>
            <a:ext cx="2145139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44546A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</a:rPr>
              <a:t>Инициирование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1EB8067C-0FF7-4F56-B631-6A1C629871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99" y="5596781"/>
            <a:ext cx="771863" cy="379401"/>
          </a:xfrm>
          <a:prstGeom prst="rect">
            <a:avLst/>
          </a:prstGeom>
        </p:spPr>
      </p:pic>
      <p:sp>
        <p:nvSpPr>
          <p:cNvPr id="167" name="Прямоугольник 166"/>
          <p:cNvSpPr/>
          <p:nvPr/>
        </p:nvSpPr>
        <p:spPr>
          <a:xfrm>
            <a:off x="4766913" y="5807331"/>
            <a:ext cx="20259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44546A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</a:rPr>
              <a:t>Мониторинг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4996565" y="6225824"/>
            <a:ext cx="1555730" cy="632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Отчет о статусе проекта</a:t>
            </a:r>
          </a:p>
          <a:p>
            <a:pPr algn="ctr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9" name="Picture 2" descr="https://icon-library.com/images/icon-form/icon-form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21" y="6377618"/>
            <a:ext cx="298618" cy="29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Рисунок 1054"/>
          <p:cNvPicPr>
            <a:picLocks noChangeAspect="1"/>
          </p:cNvPicPr>
          <p:nvPr/>
        </p:nvPicPr>
        <p:blipFill rotWithShape="1">
          <a:blip r:embed="rId6"/>
          <a:srcRect l="37004" t="4322" r="38598" b="6339"/>
          <a:stretch/>
        </p:blipFill>
        <p:spPr>
          <a:xfrm>
            <a:off x="138961" y="1989134"/>
            <a:ext cx="390951" cy="46830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495727" y="2022159"/>
            <a:ext cx="354074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altLang="ru-RU" sz="1200" u="none" dirty="0" smtClean="0">
                <a:ea typeface="Calibri" panose="020F0502020204030204" pitchFamily="34" charset="0"/>
                <a:cs typeface="Arial" panose="020B0604020202020204" pitchFamily="34" charset="0"/>
              </a:rPr>
              <a:t>контроль временных, финансовых и материально-технических ресурсов на всех стадиях жизненного цикла проекта, направленных на достижение цели проекта</a:t>
            </a:r>
            <a:endParaRPr lang="ru-RU" altLang="ru-RU" sz="1200" u="none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ятиугольник 52"/>
          <p:cNvSpPr/>
          <p:nvPr/>
        </p:nvSpPr>
        <p:spPr>
          <a:xfrm>
            <a:off x="135664" y="931861"/>
            <a:ext cx="2438208" cy="95775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МЕТОДОЛОГИЯ </a:t>
            </a:r>
          </a:p>
          <a:p>
            <a:pPr algn="ctr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ПРОЕКТНОЙ ДЕЯТЕЛЬНОСТИ</a:t>
            </a:r>
          </a:p>
        </p:txBody>
      </p:sp>
      <p:sp>
        <p:nvSpPr>
          <p:cNvPr id="55" name="Нашивка 25"/>
          <p:cNvSpPr/>
          <p:nvPr/>
        </p:nvSpPr>
        <p:spPr>
          <a:xfrm>
            <a:off x="2219881" y="918977"/>
            <a:ext cx="2678967" cy="102005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РАЗВИТИЕ КОМПЕТЕНЦИЙ В РЕГИОНЕ </a:t>
            </a:r>
          </a:p>
        </p:txBody>
      </p:sp>
      <p:sp>
        <p:nvSpPr>
          <p:cNvPr id="56" name="Нашивка 25"/>
          <p:cNvSpPr/>
          <p:nvPr/>
        </p:nvSpPr>
        <p:spPr>
          <a:xfrm>
            <a:off x="7056976" y="918977"/>
            <a:ext cx="2493777" cy="99926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КОНТРОЛЬНО-НАДЗОРНОЕ УПРАВЛЕНИЕ ПРОЕКТАМИ</a:t>
            </a:r>
          </a:p>
        </p:txBody>
      </p:sp>
      <p:sp>
        <p:nvSpPr>
          <p:cNvPr id="57" name="Нашивка 25"/>
          <p:cNvSpPr/>
          <p:nvPr/>
        </p:nvSpPr>
        <p:spPr>
          <a:xfrm>
            <a:off x="4516929" y="938042"/>
            <a:ext cx="2847663" cy="1012509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ФОРМИРОВАНИЕ ПОРТФЕЛЯ ПРОЕКТОВ</a:t>
            </a:r>
          </a:p>
        </p:txBody>
      </p:sp>
      <p:sp>
        <p:nvSpPr>
          <p:cNvPr id="59" name="Нашивка 25"/>
          <p:cNvSpPr/>
          <p:nvPr/>
        </p:nvSpPr>
        <p:spPr>
          <a:xfrm>
            <a:off x="9372149" y="938042"/>
            <a:ext cx="2787378" cy="95942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ПОРТФЕЛЬ УСПЕШНЫХ РЕАЛИЗОВАННЫХ ПРОЕКТОВ</a:t>
            </a:r>
          </a:p>
        </p:txBody>
      </p:sp>
      <p:sp>
        <p:nvSpPr>
          <p:cNvPr id="2" name="Капля 1"/>
          <p:cNvSpPr/>
          <p:nvPr/>
        </p:nvSpPr>
        <p:spPr>
          <a:xfrm rot="20224859">
            <a:off x="9969800" y="2297736"/>
            <a:ext cx="2066499" cy="1102008"/>
          </a:xfrm>
          <a:prstGeom prst="teardrop">
            <a:avLst>
              <a:gd name="adj" fmla="val 112441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Увеличение на 30% </a:t>
            </a:r>
            <a:r>
              <a:rPr lang="ru-RU" sz="1100" dirty="0" smtClean="0">
                <a:solidFill>
                  <a:schemeClr val="bg1"/>
                </a:solidFill>
              </a:rPr>
              <a:t>успешных реализованных проектов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6932308" y="442001"/>
            <a:ext cx="4809419" cy="2799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Соединительная линия уступом 65"/>
          <p:cNvCxnSpPr/>
          <p:nvPr/>
        </p:nvCxnSpPr>
        <p:spPr>
          <a:xfrm>
            <a:off x="334982" y="5847038"/>
            <a:ext cx="751402" cy="737168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5015696" y="3403354"/>
            <a:ext cx="750522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44546A">
                  <a:lumMod val="75000"/>
                </a:srgbClr>
              </a:buClr>
            </a:pPr>
            <a:r>
              <a:rPr lang="ru-RU" sz="1400" b="1" dirty="0" smtClean="0">
                <a:solidFill>
                  <a:prstClr val="black"/>
                </a:solidFill>
              </a:rPr>
              <a:t>Да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31" name="Прямая со стрелкой 30"/>
          <p:cNvCxnSpPr>
            <a:stCxn id="78" idx="2"/>
          </p:cNvCxnSpPr>
          <p:nvPr/>
        </p:nvCxnSpPr>
        <p:spPr>
          <a:xfrm flipH="1">
            <a:off x="9846115" y="4244576"/>
            <a:ext cx="3411" cy="88703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66238" y="815368"/>
            <a:ext cx="4109953" cy="400110"/>
          </a:xfrm>
          <a:prstGeom prst="rect">
            <a:avLst/>
          </a:prstGeom>
          <a:noFill/>
          <a:ln cap="rnd">
            <a:solidFill>
              <a:schemeClr val="accent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altLang="ru-RU" sz="1000" i="1" u="none" dirty="0">
                <a:ea typeface="Calibri" panose="020F0502020204030204" pitchFamily="34" charset="0"/>
                <a:cs typeface="Arial" panose="020B0604020202020204" pitchFamily="34" charset="0"/>
              </a:rPr>
              <a:t>Реализация проекта направлена на получение УНИКАЛЬНОГО РЕЗУЛЬТАТА</a:t>
            </a:r>
          </a:p>
        </p:txBody>
      </p:sp>
      <p:sp>
        <p:nvSpPr>
          <p:cNvPr id="98" name="Параллелограмм 97"/>
          <p:cNvSpPr/>
          <p:nvPr/>
        </p:nvSpPr>
        <p:spPr>
          <a:xfrm>
            <a:off x="6959610" y="108051"/>
            <a:ext cx="5232400" cy="285358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94" tIns="54146" rIns="108294" bIns="54146" anchor="ctr"/>
          <a:lstStyle/>
          <a:p>
            <a:pPr algn="r">
              <a:defRPr/>
            </a:pPr>
            <a:endParaRPr lang="ru-RU" sz="1355" dirty="0">
              <a:solidFill>
                <a:prstClr val="white"/>
              </a:solidFill>
            </a:endParaRPr>
          </a:p>
        </p:txBody>
      </p:sp>
      <p:sp>
        <p:nvSpPr>
          <p:cNvPr id="104" name="Параллелограмм 103"/>
          <p:cNvSpPr/>
          <p:nvPr/>
        </p:nvSpPr>
        <p:spPr>
          <a:xfrm>
            <a:off x="817367" y="108051"/>
            <a:ext cx="6239609" cy="285358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94" tIns="54146" rIns="108294" bIns="54146" anchor="ctr"/>
          <a:lstStyle/>
          <a:p>
            <a:pPr algn="ctr">
              <a:defRPr/>
            </a:pPr>
            <a:endParaRPr lang="ru-RU" sz="1355">
              <a:solidFill>
                <a:prstClr val="white"/>
              </a:solidFill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334437" y="442002"/>
            <a:ext cx="11713634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25"/>
          <p:cNvSpPr txBox="1">
            <a:spLocks noChangeArrowheads="1"/>
          </p:cNvSpPr>
          <p:nvPr/>
        </p:nvSpPr>
        <p:spPr bwMode="auto">
          <a:xfrm>
            <a:off x="334437" y="69622"/>
            <a:ext cx="10294332" cy="33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210" tIns="40608" rIns="81210" bIns="40608">
            <a:spAutoFit/>
          </a:bodyPr>
          <a:lstStyle/>
          <a:p>
            <a:pPr lvl="1" algn="ctr"/>
            <a:r>
              <a:rPr lang="ru-RU" altLang="ru-RU" sz="1656" b="1" dirty="0" smtClean="0">
                <a:solidFill>
                  <a:schemeClr val="bg1"/>
                </a:solidFill>
              </a:rPr>
              <a:t>СХЕМА ОТБОРА И ЗАПУСКА ПРОЕКТА («ПРОЕКТНОЕ СИТО»)</a:t>
            </a:r>
            <a:endParaRPr lang="ru-RU" altLang="ru-RU" sz="1656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25295" y="3404927"/>
            <a:ext cx="3542019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altLang="ru-RU" sz="1200" i="1" u="none" dirty="0" smtClean="0">
                <a:ea typeface="Calibri" panose="020F0502020204030204" pitchFamily="34" charset="0"/>
                <a:cs typeface="Arial" panose="020B0604020202020204" pitchFamily="34" charset="0"/>
              </a:rPr>
              <a:t>При наличии Поручения Губернатора Ио или председателя Правительства Ио, первого зам. председателя Правительства Ио, зам</a:t>
            </a:r>
            <a:r>
              <a:rPr lang="ru-RU" altLang="ru-RU" sz="1200" i="1" u="none" dirty="0">
                <a:ea typeface="Calibri" panose="020F0502020204030204" pitchFamily="34" charset="0"/>
                <a:cs typeface="Arial" panose="020B0604020202020204" pitchFamily="34" charset="0"/>
              </a:rPr>
              <a:t>. Губернатора </a:t>
            </a:r>
            <a:r>
              <a:rPr lang="ru-RU" altLang="ru-RU" sz="1200" i="1" u="none" dirty="0" smtClean="0">
                <a:ea typeface="Calibri" panose="020F0502020204030204" pitchFamily="34" charset="0"/>
                <a:cs typeface="Arial" panose="020B0604020202020204" pitchFamily="34" charset="0"/>
              </a:rPr>
              <a:t>Ио, зам. Председателя Правительства</a:t>
            </a:r>
            <a:endParaRPr lang="ru-RU" altLang="ru-RU" sz="1200" i="1" u="none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0738EA42-96FB-4616-A4FE-B6795F19A5B3}"/>
              </a:ext>
            </a:extLst>
          </p:cNvPr>
          <p:cNvSpPr/>
          <p:nvPr/>
        </p:nvSpPr>
        <p:spPr>
          <a:xfrm>
            <a:off x="887166" y="599248"/>
            <a:ext cx="3003507" cy="362139"/>
          </a:xfrm>
          <a:prstGeom prst="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 defTabSz="1451493"/>
            <a:r>
              <a:rPr lang="ru-RU" altLang="ru-RU" sz="1200" b="1" dirty="0" smtClean="0">
                <a:solidFill>
                  <a:prstClr val="black"/>
                </a:solidFill>
              </a:rPr>
              <a:t>ЗАЯВКА НА ПРОЕКТ</a:t>
            </a:r>
            <a:endParaRPr lang="ru-RU" altLang="ru-RU" sz="1200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738EA42-96FB-4616-A4FE-B6795F19A5B3}"/>
              </a:ext>
            </a:extLst>
          </p:cNvPr>
          <p:cNvSpPr/>
          <p:nvPr/>
        </p:nvSpPr>
        <p:spPr>
          <a:xfrm>
            <a:off x="3298455" y="4510800"/>
            <a:ext cx="1481874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>
            <a:solidFill>
              <a:schemeClr val="accent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проекта для  рассмотрения на заседании </a:t>
            </a:r>
            <a:r>
              <a:rPr lang="ru-RU" alt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Координационного Совета </a:t>
            </a:r>
            <a:r>
              <a:rPr lang="ru-RU" alt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реализации стратегических и национальных проектов/Проектных комитетах</a:t>
            </a:r>
          </a:p>
        </p:txBody>
      </p:sp>
      <p:pic>
        <p:nvPicPr>
          <p:cNvPr id="1026" name="Picture 2" descr="https://icon-library.com/images/icon-form/icon-form-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36" y="648708"/>
            <a:ext cx="338465" cy="29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10830000" y="3353438"/>
            <a:ext cx="1308673" cy="862350"/>
          </a:xfrm>
          <a:prstGeom prst="roundRect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Реестр целевых показателей (вспомогательный документ)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72BD395F-4492-46AD-B927-C4EE2DF70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5" y="1424733"/>
            <a:ext cx="361536" cy="406292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10598221" y="5154771"/>
            <a:ext cx="156251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>
            <a:solidFill>
              <a:schemeClr val="accent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altLang="ru-RU" sz="10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решения об отнесении Проекта к стратегическому, отраслевому и региональному  в соотв-ии с Методикой </a:t>
            </a:r>
            <a:endParaRPr lang="ru-RU" altLang="ru-RU" sz="1000" u="none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7840807" y="360920"/>
            <a:ext cx="3385981" cy="45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44546A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</a:rPr>
              <a:t>ПРОЕКТНЫЕ КРИТЕРИИ: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69" name="Picture 2" descr="https://icon-library.com/images/icon-form/icon-form-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388" y="3327361"/>
            <a:ext cx="298618" cy="2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кругленный прямоугольник 53"/>
          <p:cNvSpPr/>
          <p:nvPr/>
        </p:nvSpPr>
        <p:spPr>
          <a:xfrm>
            <a:off x="4674504" y="590932"/>
            <a:ext cx="2158300" cy="753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ИНИЦИАТОР ПРОЕКТА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388919" y="1003673"/>
            <a:ext cx="0" cy="40753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354367" y="1953690"/>
            <a:ext cx="0" cy="40753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3890233" y="3194281"/>
            <a:ext cx="1651243" cy="711804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0738EA42-96FB-4616-A4FE-B6795F19A5B3}"/>
              </a:ext>
            </a:extLst>
          </p:cNvPr>
          <p:cNvSpPr/>
          <p:nvPr/>
        </p:nvSpPr>
        <p:spPr>
          <a:xfrm>
            <a:off x="5617392" y="3505320"/>
            <a:ext cx="2842403" cy="1064711"/>
          </a:xfrm>
          <a:prstGeom prst="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РАЗРАБОТКА ПРОЕКТНОЙ ИНИЦИАТИВЫ</a:t>
            </a:r>
          </a:p>
          <a:p>
            <a:pPr algn="ctr"/>
            <a:r>
              <a:rPr lang="ru-RU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(разрабатывается Инициатором и направляется в проектное управление в течение 10 дней)</a:t>
            </a:r>
            <a:endParaRPr lang="ru-RU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54473" y="6181254"/>
            <a:ext cx="313258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Какой необходим уровень принятия решений?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0738EA42-96FB-4616-A4FE-B6795F19A5B3}"/>
              </a:ext>
            </a:extLst>
          </p:cNvPr>
          <p:cNvSpPr/>
          <p:nvPr/>
        </p:nvSpPr>
        <p:spPr>
          <a:xfrm>
            <a:off x="9221280" y="3324651"/>
            <a:ext cx="1256492" cy="919925"/>
          </a:xfrm>
          <a:prstGeom prst="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ПРОЕКТНАЯ ИНИЦИАТИВА</a:t>
            </a:r>
            <a:endParaRPr lang="ru-RU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0738EA42-96FB-4616-A4FE-B6795F19A5B3}"/>
              </a:ext>
            </a:extLst>
          </p:cNvPr>
          <p:cNvSpPr/>
          <p:nvPr/>
        </p:nvSpPr>
        <p:spPr>
          <a:xfrm>
            <a:off x="8456198" y="5142427"/>
            <a:ext cx="2142023" cy="1028007"/>
          </a:xfrm>
          <a:prstGeom prst="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«ПРОЕКТНОЕ СИТО» </a:t>
            </a:r>
            <a:r>
              <a:rPr lang="ru-RU" sz="12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(классификация проекта) </a:t>
            </a:r>
          </a:p>
          <a:p>
            <a:pPr algn="ctr"/>
            <a:r>
              <a:rPr lang="ru-RU" sz="12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в течение 3 дней</a:t>
            </a:r>
            <a:endParaRPr lang="ru-RU" sz="1200" b="1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1603" y="4711252"/>
            <a:ext cx="1608769" cy="616972"/>
          </a:xfrm>
          <a:prstGeom prst="round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СТРАТЕГИЧЕСКИЙ ПРОЕКТ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0738EA42-96FB-4616-A4FE-B6795F19A5B3}"/>
              </a:ext>
            </a:extLst>
          </p:cNvPr>
          <p:cNvSpPr/>
          <p:nvPr/>
        </p:nvSpPr>
        <p:spPr>
          <a:xfrm>
            <a:off x="887165" y="1397965"/>
            <a:ext cx="3003507" cy="538347"/>
          </a:xfrm>
          <a:prstGeom prst="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altLang="ru-RU" sz="1200" b="1" dirty="0" smtClean="0">
                <a:solidFill>
                  <a:prstClr val="black"/>
                </a:solidFill>
              </a:rPr>
              <a:t>ПРОЕКТНОЕ УПРАВЛЕНИЕ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99588" y="4376504"/>
            <a:ext cx="1413803" cy="1599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200" dirty="0" smtClean="0">
                <a:solidFill>
                  <a:prstClr val="black"/>
                </a:solidFill>
              </a:rPr>
              <a:t>Утверждение ПАСПОРТА ПРОЕКТА, РЕЕСТР РИСКОВ, КОНТРОЛЬНЫЕ КАРТЫ, ПЛАН-ГРАФИК РАБОТ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0738EA42-96FB-4616-A4FE-B6795F19A5B3}"/>
              </a:ext>
            </a:extLst>
          </p:cNvPr>
          <p:cNvSpPr/>
          <p:nvPr/>
        </p:nvSpPr>
        <p:spPr>
          <a:xfrm>
            <a:off x="887166" y="2351603"/>
            <a:ext cx="3003507" cy="1084007"/>
          </a:xfrm>
          <a:prstGeom prst="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РАССМОТРЕНИЕ </a:t>
            </a:r>
          </a:p>
          <a:p>
            <a:pPr algn="ctr"/>
            <a:r>
              <a:rPr lang="ru-RU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ЗАЯВКИ ПРОЕКТНЫМ УПРАВЛЕНИЕМ </a:t>
            </a:r>
          </a:p>
          <a:p>
            <a:pPr algn="ctr"/>
            <a:r>
              <a:rPr lang="ru-RU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на соответствие проектным критериям</a:t>
            </a:r>
          </a:p>
          <a:p>
            <a:pPr algn="ctr"/>
            <a:r>
              <a:rPr lang="ru-RU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в течение 10 дней</a:t>
            </a:r>
            <a:endParaRPr lang="ru-RU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8456198" y="3771489"/>
            <a:ext cx="75356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Скругленный прямоугольник 98"/>
          <p:cNvSpPr/>
          <p:nvPr/>
        </p:nvSpPr>
        <p:spPr>
          <a:xfrm>
            <a:off x="5481603" y="5454836"/>
            <a:ext cx="1608769" cy="616972"/>
          </a:xfrm>
          <a:prstGeom prst="round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ОТРАСЛЕВОЙ ПРОЕКТ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481603" y="6151797"/>
            <a:ext cx="1608769" cy="616972"/>
          </a:xfrm>
          <a:prstGeom prst="round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РЕГИОНАЛЬНЫЙ ПРОЕКТ</a:t>
            </a:r>
          </a:p>
        </p:txBody>
      </p:sp>
      <p:cxnSp>
        <p:nvCxnSpPr>
          <p:cNvPr id="46" name="Соединительная линия уступом 45"/>
          <p:cNvCxnSpPr>
            <a:endCxn id="89" idx="3"/>
          </p:cNvCxnSpPr>
          <p:nvPr/>
        </p:nvCxnSpPr>
        <p:spPr>
          <a:xfrm rot="10800000">
            <a:off x="7090372" y="5019738"/>
            <a:ext cx="1365826" cy="435098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83" idx="1"/>
          </p:cNvCxnSpPr>
          <p:nvPr/>
        </p:nvCxnSpPr>
        <p:spPr>
          <a:xfrm flipH="1" flipV="1">
            <a:off x="7056977" y="5656430"/>
            <a:ext cx="1399221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endCxn id="100" idx="3"/>
          </p:cNvCxnSpPr>
          <p:nvPr/>
        </p:nvCxnSpPr>
        <p:spPr>
          <a:xfrm rot="10800000" flipV="1">
            <a:off x="7090372" y="5976071"/>
            <a:ext cx="1365826" cy="484212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/>
          <p:nvPr/>
        </p:nvCxnSpPr>
        <p:spPr>
          <a:xfrm rot="10800000" flipV="1">
            <a:off x="4792647" y="4815546"/>
            <a:ext cx="714493" cy="132475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H="1">
            <a:off x="4833536" y="5534641"/>
            <a:ext cx="658637" cy="1147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ная линия уступом 112"/>
          <p:cNvCxnSpPr/>
          <p:nvPr/>
        </p:nvCxnSpPr>
        <p:spPr>
          <a:xfrm rot="10800000">
            <a:off x="4815847" y="5796793"/>
            <a:ext cx="648067" cy="418829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1633130" y="4547304"/>
            <a:ext cx="1608769" cy="448997"/>
          </a:xfrm>
          <a:prstGeom prst="round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ПРЕЗЕНТАЦИЯ</a:t>
            </a:r>
            <a:endParaRPr lang="ru-RU" sz="1200" b="1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1633129" y="5060456"/>
            <a:ext cx="1608769" cy="448997"/>
          </a:xfrm>
          <a:prstGeom prst="roundRect">
            <a:avLst/>
          </a:prstGeom>
          <a:solidFill>
            <a:srgbClr val="4B7BD0">
              <a:alpha val="26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ПРОЕКТНАЯ ИНИЦИАТИВА</a:t>
            </a:r>
            <a:endParaRPr lang="ru-RU" sz="1200" b="1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740614" y="2061845"/>
            <a:ext cx="500458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44546A">
                  <a:lumMod val="75000"/>
                </a:srgbClr>
              </a:buClr>
            </a:pPr>
            <a:r>
              <a:rPr lang="ru-RU" sz="1400" b="1" dirty="0" smtClean="0">
                <a:solidFill>
                  <a:prstClr val="black"/>
                </a:solidFill>
              </a:rPr>
              <a:t>Нет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 flipH="1">
            <a:off x="10465067" y="3724534"/>
            <a:ext cx="364933" cy="834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3890233" y="1393825"/>
            <a:ext cx="1700761" cy="1025710"/>
          </a:xfrm>
          <a:prstGeom prst="bentConnector3">
            <a:avLst>
              <a:gd name="adj1" fmla="val 100098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 flipV="1">
            <a:off x="3937172" y="752034"/>
            <a:ext cx="737332" cy="629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1275106" y="6122893"/>
            <a:ext cx="3442396" cy="64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accent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</a:t>
            </a:r>
            <a:r>
              <a:rPr lang="ru-RU" alt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переходе на стадию </a:t>
            </a:r>
            <a:r>
              <a:rPr lang="ru-RU" altLang="ru-RU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«РЕАЛИЗАЦИЯ</a:t>
            </a:r>
            <a:r>
              <a:rPr lang="ru-RU" alt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H="1" flipV="1">
            <a:off x="1531080" y="5609741"/>
            <a:ext cx="1677456" cy="49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55020" y="1318197"/>
            <a:ext cx="4121171" cy="400110"/>
          </a:xfrm>
          <a:prstGeom prst="rect">
            <a:avLst/>
          </a:prstGeom>
          <a:noFill/>
          <a:ln cap="rnd">
            <a:solidFill>
              <a:schemeClr val="accent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i="1" u="none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Реализация проекта ПРИВЕДЕТ К ИЗМЕНЕНИЮ процессов управления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266239" y="1793230"/>
            <a:ext cx="4109952" cy="400110"/>
          </a:xfrm>
          <a:prstGeom prst="rect">
            <a:avLst/>
          </a:prstGeom>
          <a:noFill/>
          <a:ln cap="rnd">
            <a:solidFill>
              <a:schemeClr val="accent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i="1" u="none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 smtClean="0"/>
              <a:t>Высокая степень неопределенности (большие РИСКИ по ПРОЕКТУ)</a:t>
            </a:r>
            <a:endParaRPr lang="ru-RU" alt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7255019" y="2285608"/>
            <a:ext cx="4121172" cy="400110"/>
          </a:xfrm>
          <a:prstGeom prst="rect">
            <a:avLst/>
          </a:prstGeom>
          <a:noFill/>
          <a:ln cap="rnd">
            <a:solidFill>
              <a:schemeClr val="accent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i="1" u="none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 smtClean="0"/>
              <a:t>Реализация проекта относится к компетенции НЕСКОЛЬКИХ ОРГАНОВ ВЛАСТИ Иркутской области</a:t>
            </a:r>
            <a:endParaRPr lang="ru-RU" alt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7266239" y="2718624"/>
            <a:ext cx="4184543" cy="553998"/>
          </a:xfrm>
          <a:prstGeom prst="rect">
            <a:avLst/>
          </a:prstGeom>
          <a:noFill/>
          <a:ln cap="rnd">
            <a:solidFill>
              <a:schemeClr val="accent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i="1" u="none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 smtClean="0"/>
              <a:t>Наличие УНИКАЛЬНЫХ УСЛОВИЙ РЕАЛИЗАЦИИ ПРОЕКТА (сложные требования к результату проекта, значительное количество заинтересованных сторон)</a:t>
            </a:r>
            <a:endParaRPr lang="ru-RU" altLang="ru-RU" dirty="0"/>
          </a:p>
        </p:txBody>
      </p:sp>
      <p:cxnSp>
        <p:nvCxnSpPr>
          <p:cNvPr id="84" name="Соединительная линия уступом 83"/>
          <p:cNvCxnSpPr/>
          <p:nvPr/>
        </p:nvCxnSpPr>
        <p:spPr>
          <a:xfrm flipV="1">
            <a:off x="3858059" y="2763488"/>
            <a:ext cx="3063332" cy="178758"/>
          </a:xfrm>
          <a:prstGeom prst="bentConnector3">
            <a:avLst>
              <a:gd name="adj1" fmla="val 81885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847142" y="2603955"/>
            <a:ext cx="24400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44546A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</a:rPr>
              <a:t>ПРОЕКТНЫЕ КРИТЕРИИ:</a:t>
            </a:r>
          </a:p>
        </p:txBody>
      </p:sp>
    </p:spTree>
    <p:extLst>
      <p:ext uri="{BB962C8B-B14F-4D97-AF65-F5344CB8AC3E}">
        <p14:creationId xmlns:p14="http://schemas.microsoft.com/office/powerpoint/2010/main" val="21084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212491"/>
              </p:ext>
            </p:extLst>
          </p:nvPr>
        </p:nvGraphicFramePr>
        <p:xfrm>
          <a:off x="-165361" y="1316909"/>
          <a:ext cx="12260379" cy="478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2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39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8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27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934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161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8900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rgbClr val="4472C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3600" b="1" kern="1200" dirty="0">
                        <a:solidFill>
                          <a:srgbClr val="4472C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Развитие туристко-рекреационного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кластера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Тальцы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3600" b="1" kern="1200" dirty="0">
                        <a:solidFill>
                          <a:srgbClr val="4472C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Комплексное развитие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Ольхонского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как туристического кластера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24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b="1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3600" b="1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Развитие туристического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кластера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«КБЖД»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5"/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Большое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Голоустное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развитие туристического кластера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834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4472C4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rgbClr val="4472C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и реконструкция объектов туристического комплекса - инвестиционных проектов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rgbClr val="4472C4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3600" b="1" kern="1200" dirty="0">
                        <a:solidFill>
                          <a:srgbClr val="4472C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Комплексное развитие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Слюдянского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8674" y="942932"/>
            <a:ext cx="9728286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ОТРАСЛЕВЫЕ ПРОЕКТЫ (первого заместителя Председателя Правительства Иркутской области, Ситникова Р.Л.)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5004" y="93316"/>
            <a:ext cx="85504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/>
                </a:solidFill>
              </a:rPr>
              <a:t>ПРИМЕРЫ ПОРТФЕЛЯ </a:t>
            </a:r>
            <a:r>
              <a:rPr lang="ru-RU" sz="4000" b="1" dirty="0" smtClean="0">
                <a:solidFill>
                  <a:schemeClr val="accent5"/>
                </a:solidFill>
              </a:rPr>
              <a:t>ПРОЕКТОВ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5844223" y="851972"/>
            <a:ext cx="241210" cy="11002946"/>
          </a:xfrm>
          <a:prstGeom prst="rightBrace">
            <a:avLst>
              <a:gd name="adj1" fmla="val 8332"/>
              <a:gd name="adj2" fmla="val 48926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10840" y="6259691"/>
            <a:ext cx="8307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000" dirty="0" smtClean="0"/>
              <a:t>Итого: </a:t>
            </a:r>
            <a:r>
              <a:rPr lang="ru-RU" sz="3600" b="1" dirty="0">
                <a:solidFill>
                  <a:srgbClr val="4472C4"/>
                </a:solidFill>
              </a:rPr>
              <a:t>6</a:t>
            </a:r>
            <a:r>
              <a:rPr lang="ru-RU" sz="2000" dirty="0" smtClean="0"/>
              <a:t> ОТРАСЛЕВЫХ</a:t>
            </a:r>
            <a:r>
              <a:rPr lang="ru-RU" sz="3600" b="1" dirty="0" smtClean="0">
                <a:solidFill>
                  <a:srgbClr val="4472C4"/>
                </a:solidFill>
              </a:rPr>
              <a:t> </a:t>
            </a:r>
            <a:r>
              <a:rPr lang="ru-RU" sz="2000" dirty="0" smtClean="0"/>
              <a:t>ПРОЕКТА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64828" y="2505224"/>
            <a:ext cx="455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ru-RU" sz="3600" b="1" dirty="0">
                <a:solidFill>
                  <a:schemeClr val="accent5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596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8935" y="233563"/>
            <a:ext cx="11293065" cy="10926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3900"/>
              </a:lnSpc>
              <a:defRPr sz="40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Направления участия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0070C0"/>
                </a:solidFill>
              </a:rPr>
              <a:t>12 нацпроектов ,     47 региональных проекта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BAABA84-5EC5-824B-AD06-B54F1AB223A2}"/>
              </a:ext>
            </a:extLst>
          </p:cNvPr>
          <p:cNvSpPr/>
          <p:nvPr/>
        </p:nvSpPr>
        <p:spPr>
          <a:xfrm>
            <a:off x="7972089" y="6515109"/>
            <a:ext cx="4263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Организация проектной деятельности на территории Иркутской области / 2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97142" y="1464951"/>
            <a:ext cx="3374533" cy="574376"/>
            <a:chOff x="697142" y="2027656"/>
            <a:chExt cx="3374533" cy="57437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359585" y="2059456"/>
              <a:ext cx="2712090" cy="510778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Образование</a:t>
              </a:r>
            </a:p>
          </p:txBody>
        </p:sp>
        <p:pic>
          <p:nvPicPr>
            <p:cNvPr id="1028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697142" y="2027656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697142" y="2761593"/>
            <a:ext cx="3374992" cy="574376"/>
            <a:chOff x="697142" y="3126131"/>
            <a:chExt cx="3374992" cy="57437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360044" y="3157930"/>
              <a:ext cx="2712090" cy="510778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Здравоохранение</a:t>
              </a:r>
            </a:p>
          </p:txBody>
        </p:sp>
        <p:pic>
          <p:nvPicPr>
            <p:cNvPr id="21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697142" y="3126131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697143" y="4058235"/>
            <a:ext cx="3374005" cy="574376"/>
            <a:chOff x="697143" y="4224606"/>
            <a:chExt cx="3374005" cy="574376"/>
          </a:xfrm>
        </p:grpSpPr>
        <p:sp>
          <p:nvSpPr>
            <p:cNvPr id="2" name="TextBox 1"/>
            <p:cNvSpPr txBox="1"/>
            <p:nvPr/>
          </p:nvSpPr>
          <p:spPr>
            <a:xfrm>
              <a:off x="1359585" y="4256404"/>
              <a:ext cx="2711563" cy="510778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b="1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2400" dirty="0"/>
                <a:t>Демография</a:t>
              </a:r>
            </a:p>
          </p:txBody>
        </p:sp>
        <p:pic>
          <p:nvPicPr>
            <p:cNvPr id="22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697143" y="4224606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Группа 1023"/>
          <p:cNvGrpSpPr/>
          <p:nvPr/>
        </p:nvGrpSpPr>
        <p:grpSpPr>
          <a:xfrm>
            <a:off x="697142" y="5354878"/>
            <a:ext cx="3497649" cy="1328023"/>
            <a:chOff x="697142" y="5354878"/>
            <a:chExt cx="3497649" cy="132802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301028" y="5354878"/>
              <a:ext cx="2893763" cy="1328023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Безопасные качественные дороги</a:t>
              </a:r>
            </a:p>
          </p:txBody>
        </p:sp>
        <p:pic>
          <p:nvPicPr>
            <p:cNvPr id="23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697142" y="5731701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2" name="Группа 1031"/>
          <p:cNvGrpSpPr/>
          <p:nvPr/>
        </p:nvGrpSpPr>
        <p:grpSpPr>
          <a:xfrm>
            <a:off x="4294436" y="2766747"/>
            <a:ext cx="3536943" cy="574376"/>
            <a:chOff x="4153929" y="3266041"/>
            <a:chExt cx="3536943" cy="57437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797109" y="3292686"/>
              <a:ext cx="2893763" cy="510778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Культура</a:t>
              </a:r>
            </a:p>
          </p:txBody>
        </p:sp>
        <p:pic>
          <p:nvPicPr>
            <p:cNvPr id="24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153929" y="3266041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3" name="Группа 1032"/>
          <p:cNvGrpSpPr/>
          <p:nvPr/>
        </p:nvGrpSpPr>
        <p:grpSpPr>
          <a:xfrm>
            <a:off x="4294436" y="3885721"/>
            <a:ext cx="3337686" cy="919401"/>
            <a:chOff x="4156109" y="4323625"/>
            <a:chExt cx="3337686" cy="91940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781705" y="4323625"/>
              <a:ext cx="2712090" cy="919401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Цифровая экономика</a:t>
              </a:r>
              <a:endParaRPr lang="ru-RU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156109" y="4498717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5" name="Группа 1024"/>
          <p:cNvGrpSpPr/>
          <p:nvPr/>
        </p:nvGrpSpPr>
        <p:grpSpPr>
          <a:xfrm>
            <a:off x="4296251" y="5560102"/>
            <a:ext cx="3535128" cy="919401"/>
            <a:chOff x="4155579" y="5570298"/>
            <a:chExt cx="3535128" cy="91940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796944" y="5570298"/>
              <a:ext cx="2893763" cy="919401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Жилье </a:t>
              </a:r>
              <a:endParaRPr lang="ru-RU" sz="2400" b="1" dirty="0" smtClean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и </a:t>
              </a:r>
              <a:r>
                <a:rPr lang="ru-RU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городская среда</a:t>
              </a:r>
            </a:p>
          </p:txBody>
        </p:sp>
        <p:pic>
          <p:nvPicPr>
            <p:cNvPr id="26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155579" y="5742810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1" name="Группа 1030"/>
          <p:cNvGrpSpPr/>
          <p:nvPr/>
        </p:nvGrpSpPr>
        <p:grpSpPr>
          <a:xfrm>
            <a:off x="4294601" y="1464951"/>
            <a:ext cx="3536778" cy="574376"/>
            <a:chOff x="4153929" y="2027656"/>
            <a:chExt cx="3536778" cy="57437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796944" y="2059456"/>
              <a:ext cx="2893763" cy="510778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Экология</a:t>
              </a:r>
            </a:p>
          </p:txBody>
        </p:sp>
        <p:pic>
          <p:nvPicPr>
            <p:cNvPr id="27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153929" y="2027656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0" name="Группа 1029"/>
          <p:cNvGrpSpPr/>
          <p:nvPr/>
        </p:nvGrpSpPr>
        <p:grpSpPr>
          <a:xfrm>
            <a:off x="7610716" y="1489482"/>
            <a:ext cx="4155714" cy="919401"/>
            <a:chOff x="7610716" y="2060575"/>
            <a:chExt cx="4155714" cy="91940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234830" y="2060575"/>
              <a:ext cx="3531600" cy="919401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Малое и среднее предпринимательство</a:t>
              </a:r>
            </a:p>
          </p:txBody>
        </p:sp>
        <p:pic>
          <p:nvPicPr>
            <p:cNvPr id="28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7610716" y="2233087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9" name="Группа 1028"/>
          <p:cNvGrpSpPr/>
          <p:nvPr/>
        </p:nvGrpSpPr>
        <p:grpSpPr>
          <a:xfrm>
            <a:off x="7632122" y="2704162"/>
            <a:ext cx="4155713" cy="919401"/>
            <a:chOff x="7610717" y="3611126"/>
            <a:chExt cx="4155713" cy="91940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8234830" y="3611126"/>
              <a:ext cx="3531600" cy="919401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Производительность труда</a:t>
              </a:r>
            </a:p>
          </p:txBody>
        </p:sp>
        <p:pic>
          <p:nvPicPr>
            <p:cNvPr id="29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7610717" y="3783638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7" name="Группа 1026"/>
          <p:cNvGrpSpPr/>
          <p:nvPr/>
        </p:nvGrpSpPr>
        <p:grpSpPr>
          <a:xfrm>
            <a:off x="7720385" y="3979674"/>
            <a:ext cx="4155714" cy="919401"/>
            <a:chOff x="7610716" y="5161678"/>
            <a:chExt cx="4155714" cy="919401"/>
          </a:xfrm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="" xmlns:a16="http://schemas.microsoft.com/office/drawing/2014/main" id="{A93D228C-5391-584F-B73A-B143E6238FEE}"/>
                </a:ext>
              </a:extLst>
            </p:cNvPr>
            <p:cNvSpPr/>
            <p:nvPr/>
          </p:nvSpPr>
          <p:spPr>
            <a:xfrm>
              <a:off x="8234830" y="5161678"/>
              <a:ext cx="3531600" cy="919401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Международная кооперация и экспорт</a:t>
              </a:r>
            </a:p>
          </p:txBody>
        </p:sp>
        <p:pic>
          <p:nvPicPr>
            <p:cNvPr id="30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7610716" y="5334189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7720385" y="5417477"/>
            <a:ext cx="4155714" cy="919401"/>
            <a:chOff x="7610716" y="5161678"/>
            <a:chExt cx="4155714" cy="919401"/>
          </a:xfrm>
        </p:grpSpPr>
        <p:sp>
          <p:nvSpPr>
            <p:cNvPr id="53" name="Скругленный прямоугольник 52">
              <a:extLst>
                <a:ext uri="{FF2B5EF4-FFF2-40B4-BE49-F238E27FC236}">
                  <a16:creationId xmlns="" xmlns:a16="http://schemas.microsoft.com/office/drawing/2014/main" id="{A93D228C-5391-584F-B73A-B143E6238FEE}"/>
                </a:ext>
              </a:extLst>
            </p:cNvPr>
            <p:cNvSpPr/>
            <p:nvPr/>
          </p:nvSpPr>
          <p:spPr>
            <a:xfrm>
              <a:off x="8234830" y="5161678"/>
              <a:ext cx="3531600" cy="919401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Туризм и индустрия гостеприимства</a:t>
              </a:r>
              <a:endParaRPr lang="ru-RU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54" name="Picture 4" descr="https://brandbook.nationalpriority.ru/brandbook/01_Osnovnoy_Nacionalnie_Proekti_Rossii/%D0%AE%D0%B7%D0%B5%D1%80%D0%BF%D0%B8%D0%BA/%D0%AE%D0%B7%D0%B5%D1%80%D0%BF%D0%B8%D0%BA_%D0%9D%D0%B0%D1%86_%D0%BF%D1%80%D0%BE%D0%B5%D0%BA%D1%82%D1%8B_%D1%81%D0%B8%D0%BD%D0%B8%D0%B9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7610716" y="5334189"/>
              <a:ext cx="573652" cy="57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31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816652" y="0"/>
            <a:ext cx="4441372" cy="6858000"/>
          </a:xfrm>
          <a:prstGeom prst="roundRect">
            <a:avLst>
              <a:gd name="adj" fmla="val 24444"/>
            </a:avLst>
          </a:prstGeom>
          <a:solidFill>
            <a:srgbClr val="E9D8C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67895" y="592493"/>
            <a:ext cx="6056210" cy="595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3900"/>
              </a:lnSpc>
              <a:defRPr sz="40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Два механизма </a:t>
            </a:r>
            <a:r>
              <a:rPr lang="ru-RU" dirty="0"/>
              <a:t>участия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8910" y="2167468"/>
            <a:ext cx="3960000" cy="3600000"/>
          </a:xfrm>
          <a:prstGeom prst="roundRect">
            <a:avLst>
              <a:gd name="adj" fmla="val 11045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185838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09914" y="3070132"/>
            <a:ext cx="36111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заключение соглашений </a:t>
            </a:r>
          </a:p>
          <a:p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 МБТ на строительство </a:t>
            </a:r>
          </a:p>
          <a:p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или капитальный ремонт социальных объектов, объектов жизнеобеспечения и дорожной инфраструктуры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56772" y="2167468"/>
            <a:ext cx="3960000" cy="3600000"/>
          </a:xfrm>
          <a:prstGeom prst="roundRect">
            <a:avLst>
              <a:gd name="adj" fmla="val 11045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185838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94832" y="3067129"/>
            <a:ext cx="35570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получение материальных ценностей и поддержки </a:t>
            </a:r>
          </a:p>
          <a:p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в рамках мероприятий, организованных исполнительными органами государственной власти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6037" y="1431198"/>
            <a:ext cx="1742517" cy="1498815"/>
          </a:xfrm>
          <a:prstGeom prst="roundRect">
            <a:avLst>
              <a:gd name="adj" fmla="val 11045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82" y="1545090"/>
            <a:ext cx="1268056" cy="126805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7547128" y="1250557"/>
            <a:ext cx="1742517" cy="1498815"/>
          </a:xfrm>
          <a:prstGeom prst="roundRect">
            <a:avLst>
              <a:gd name="adj" fmla="val 11045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44" y="1545090"/>
            <a:ext cx="1223509" cy="11760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619A0B7-4BA8-1348-AE75-D33EDE9BD03D}"/>
              </a:ext>
            </a:extLst>
          </p:cNvPr>
          <p:cNvSpPr/>
          <p:nvPr/>
        </p:nvSpPr>
        <p:spPr>
          <a:xfrm>
            <a:off x="7972089" y="6523735"/>
            <a:ext cx="4263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Организация проектной деятельности на территории Иркутской области / 3</a:t>
            </a:r>
          </a:p>
        </p:txBody>
      </p:sp>
    </p:spTree>
    <p:extLst>
      <p:ext uri="{BB962C8B-B14F-4D97-AF65-F5344CB8AC3E}">
        <p14:creationId xmlns:p14="http://schemas.microsoft.com/office/powerpoint/2010/main" val="22272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8175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1982</Words>
  <Application>Microsoft Office PowerPoint</Application>
  <PresentationFormat>Широкоэкранный</PresentationFormat>
  <Paragraphs>319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Roboto Black</vt:lpstr>
      <vt:lpstr>Roboto</vt:lpstr>
      <vt:lpstr>Calibri</vt:lpstr>
      <vt:lpstr>Times New Roman</vt:lpstr>
      <vt:lpstr>Roboto Medium</vt:lpstr>
      <vt:lpstr>Roboto Light</vt:lpstr>
      <vt:lpstr>Calibri Light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Владимировна Матвеева</dc:creator>
  <cp:lastModifiedBy>Рахматулина Олеся Валерьевна</cp:lastModifiedBy>
  <cp:revision>45</cp:revision>
  <cp:lastPrinted>2022-06-01T13:57:54Z</cp:lastPrinted>
  <dcterms:created xsi:type="dcterms:W3CDTF">2021-10-26T06:31:24Z</dcterms:created>
  <dcterms:modified xsi:type="dcterms:W3CDTF">2022-06-02T01:13:42Z</dcterms:modified>
</cp:coreProperties>
</file>