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335" r:id="rId5"/>
    <p:sldId id="531" r:id="rId6"/>
    <p:sldId id="376" r:id="rId7"/>
    <p:sldId id="482" r:id="rId8"/>
    <p:sldId id="504" r:id="rId9"/>
    <p:sldId id="487" r:id="rId10"/>
    <p:sldId id="281" r:id="rId11"/>
    <p:sldId id="467" r:id="rId12"/>
    <p:sldId id="466" r:id="rId13"/>
    <p:sldId id="497" r:id="rId14"/>
    <p:sldId id="498" r:id="rId15"/>
    <p:sldId id="282" r:id="rId16"/>
    <p:sldId id="503" r:id="rId17"/>
    <p:sldId id="500" r:id="rId18"/>
    <p:sldId id="501" r:id="rId19"/>
    <p:sldId id="502" r:id="rId20"/>
    <p:sldId id="470" r:id="rId21"/>
    <p:sldId id="469" r:id="rId22"/>
    <p:sldId id="526" r:id="rId23"/>
    <p:sldId id="527" r:id="rId24"/>
    <p:sldId id="528" r:id="rId25"/>
    <p:sldId id="529" r:id="rId26"/>
    <p:sldId id="530" r:id="rId27"/>
    <p:sldId id="491" r:id="rId28"/>
    <p:sldId id="492" r:id="rId29"/>
    <p:sldId id="471" r:id="rId30"/>
    <p:sldId id="493" r:id="rId31"/>
    <p:sldId id="494" r:id="rId32"/>
    <p:sldId id="495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7" r:id="rId43"/>
    <p:sldId id="519" r:id="rId44"/>
    <p:sldId id="521" r:id="rId45"/>
  </p:sldIdLst>
  <p:sldSz cx="85915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B6A"/>
    <a:srgbClr val="4DCF78"/>
    <a:srgbClr val="30D0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332C4-2216-43F8-A207-17F57509F4FD}" v="617" dt="2022-03-24T11:39:42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4" autoAdjust="0"/>
    <p:restoredTop sz="95862" autoAdjust="0"/>
  </p:normalViewPr>
  <p:slideViewPr>
    <p:cSldViewPr snapToGrid="0">
      <p:cViewPr varScale="1">
        <p:scale>
          <a:sx n="108" d="100"/>
          <a:sy n="108" d="100"/>
        </p:scale>
        <p:origin x="-1854" y="-78"/>
      </p:cViewPr>
      <p:guideLst>
        <p:guide orient="horz" pos="2160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793" y="5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4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B353D39-85F4-4BF9-9E8E-9DDA11DF3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2BCD0D-FA60-4EE5-A246-3BBB0B172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08CD4-2286-4515-9702-0E482FC7A84D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DA3DDF-EF12-4129-A7EE-F59EEA6B4C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1E7827-16A6-47B0-A6DE-190EA5CE41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3F4B0-D91F-4D4C-BBAC-44E096AE6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30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B904F-8178-47C6-BD7F-6B7E44B5CC06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95425" y="1143000"/>
            <a:ext cx="3867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716DE-48EF-421F-AC8D-ED180D66E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89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 - л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58" y="136523"/>
            <a:ext cx="5569500" cy="6635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Лекция 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08" y="1642311"/>
            <a:ext cx="7915775" cy="4534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0EE604-C15B-4E92-9717-20311D4F3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958" y="1005681"/>
            <a:ext cx="7903626" cy="54693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Заголовок/рассматриваемый вопрос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19140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4" y="223626"/>
            <a:ext cx="6423742" cy="7041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669" y="1825625"/>
            <a:ext cx="365140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472" y="1825625"/>
            <a:ext cx="365140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7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34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92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04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88" y="987426"/>
            <a:ext cx="2770998" cy="1069973"/>
          </a:xfrm>
        </p:spPr>
        <p:txBody>
          <a:bodyPr anchor="b"/>
          <a:lstStyle>
            <a:lvl1pPr>
              <a:defRPr sz="3007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528" y="987427"/>
            <a:ext cx="4349472" cy="4873625"/>
          </a:xfrm>
        </p:spPr>
        <p:txBody>
          <a:bodyPr/>
          <a:lstStyle>
            <a:lvl1pPr>
              <a:defRPr sz="3007"/>
            </a:lvl1pPr>
            <a:lvl2pPr>
              <a:defRPr sz="2631"/>
            </a:lvl2pPr>
            <a:lvl3pPr>
              <a:defRPr sz="2255"/>
            </a:lvl3pPr>
            <a:lvl4pPr>
              <a:defRPr sz="1879"/>
            </a:lvl4pPr>
            <a:lvl5pPr>
              <a:defRPr sz="1879"/>
            </a:lvl5pPr>
            <a:lvl6pPr>
              <a:defRPr sz="1879"/>
            </a:lvl6pPr>
            <a:lvl7pPr>
              <a:defRPr sz="1879"/>
            </a:lvl7pPr>
            <a:lvl8pPr>
              <a:defRPr sz="1879"/>
            </a:lvl8pPr>
            <a:lvl9pPr>
              <a:defRPr sz="187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788" y="2057400"/>
            <a:ext cx="2770998" cy="3811588"/>
          </a:xfrm>
        </p:spPr>
        <p:txBody>
          <a:bodyPr/>
          <a:lstStyle>
            <a:lvl1pPr marL="0" indent="0">
              <a:buNone/>
              <a:defRPr sz="1503"/>
            </a:lvl1pPr>
            <a:lvl2pPr marL="429585" indent="0">
              <a:buNone/>
              <a:defRPr sz="1315"/>
            </a:lvl2pPr>
            <a:lvl3pPr marL="859170" indent="0">
              <a:buNone/>
              <a:defRPr sz="1128"/>
            </a:lvl3pPr>
            <a:lvl4pPr marL="1288755" indent="0">
              <a:buNone/>
              <a:defRPr sz="940"/>
            </a:lvl4pPr>
            <a:lvl5pPr marL="1718340" indent="0">
              <a:buNone/>
              <a:defRPr sz="940"/>
            </a:lvl5pPr>
            <a:lvl6pPr marL="2147926" indent="0">
              <a:buNone/>
              <a:defRPr sz="940"/>
            </a:lvl6pPr>
            <a:lvl7pPr marL="2577511" indent="0">
              <a:buNone/>
              <a:defRPr sz="940"/>
            </a:lvl7pPr>
            <a:lvl8pPr marL="3007096" indent="0">
              <a:buNone/>
              <a:defRPr sz="940"/>
            </a:lvl8pPr>
            <a:lvl9pPr marL="3436681" indent="0">
              <a:buNone/>
              <a:defRPr sz="94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88" y="1082842"/>
            <a:ext cx="2770998" cy="974558"/>
          </a:xfrm>
        </p:spPr>
        <p:txBody>
          <a:bodyPr anchor="b"/>
          <a:lstStyle>
            <a:lvl1pPr>
              <a:defRPr sz="3007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2528" y="987427"/>
            <a:ext cx="4349472" cy="4873625"/>
          </a:xfrm>
        </p:spPr>
        <p:txBody>
          <a:bodyPr anchor="t"/>
          <a:lstStyle>
            <a:lvl1pPr marL="0" indent="0">
              <a:buNone/>
              <a:defRPr sz="3007"/>
            </a:lvl1pPr>
            <a:lvl2pPr marL="429585" indent="0">
              <a:buNone/>
              <a:defRPr sz="2631"/>
            </a:lvl2pPr>
            <a:lvl3pPr marL="859170" indent="0">
              <a:buNone/>
              <a:defRPr sz="2255"/>
            </a:lvl3pPr>
            <a:lvl4pPr marL="1288755" indent="0">
              <a:buNone/>
              <a:defRPr sz="1879"/>
            </a:lvl4pPr>
            <a:lvl5pPr marL="1718340" indent="0">
              <a:buNone/>
              <a:defRPr sz="1879"/>
            </a:lvl5pPr>
            <a:lvl6pPr marL="2147926" indent="0">
              <a:buNone/>
              <a:defRPr sz="1879"/>
            </a:lvl6pPr>
            <a:lvl7pPr marL="2577511" indent="0">
              <a:buNone/>
              <a:defRPr sz="1879"/>
            </a:lvl7pPr>
            <a:lvl8pPr marL="3007096" indent="0">
              <a:buNone/>
              <a:defRPr sz="1879"/>
            </a:lvl8pPr>
            <a:lvl9pPr marL="3436681" indent="0">
              <a:buNone/>
              <a:defRPr sz="1879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788" y="2057400"/>
            <a:ext cx="2770998" cy="3811588"/>
          </a:xfrm>
        </p:spPr>
        <p:txBody>
          <a:bodyPr/>
          <a:lstStyle>
            <a:lvl1pPr marL="0" indent="0">
              <a:buNone/>
              <a:defRPr sz="1503"/>
            </a:lvl1pPr>
            <a:lvl2pPr marL="429585" indent="0">
              <a:buNone/>
              <a:defRPr sz="1315"/>
            </a:lvl2pPr>
            <a:lvl3pPr marL="859170" indent="0">
              <a:buNone/>
              <a:defRPr sz="1128"/>
            </a:lvl3pPr>
            <a:lvl4pPr marL="1288755" indent="0">
              <a:buNone/>
              <a:defRPr sz="940"/>
            </a:lvl4pPr>
            <a:lvl5pPr marL="1718340" indent="0">
              <a:buNone/>
              <a:defRPr sz="940"/>
            </a:lvl5pPr>
            <a:lvl6pPr marL="2147926" indent="0">
              <a:buNone/>
              <a:defRPr sz="940"/>
            </a:lvl6pPr>
            <a:lvl7pPr marL="2577511" indent="0">
              <a:buNone/>
              <a:defRPr sz="940"/>
            </a:lvl7pPr>
            <a:lvl8pPr marL="3007096" indent="0">
              <a:buNone/>
              <a:defRPr sz="940"/>
            </a:lvl8pPr>
            <a:lvl9pPr marL="3436681" indent="0">
              <a:buNone/>
              <a:defRPr sz="94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88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для работы с доск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E6364CA-67F9-4536-B2BE-E31D44CC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32494DA-E239-4EB9-BD55-F34232C7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EB997E1-2A31-48BC-B8D2-E0EFD628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3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Титульный слайд дисциплин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1AED4E8-0D12-4252-8B70-740B49EB1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38" y="138113"/>
            <a:ext cx="5967412" cy="739775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Направление подготовки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619FB95-624A-4D96-A0BA-8D9D655928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38" y="1072565"/>
            <a:ext cx="5967412" cy="739775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Наименование дисциплины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8DAEFBC1-EA20-41BA-AC55-F72C3E4E6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38" y="2319839"/>
            <a:ext cx="5967412" cy="477503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Преподаватель: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xmlns="" id="{21F6A361-A782-4F6C-8457-0634A80F7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138" y="2797342"/>
            <a:ext cx="5967412" cy="47750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ФИО преподавателя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xmlns="" id="{8A24A664-66EE-4AEC-919A-58E5C9420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195" y="3344404"/>
            <a:ext cx="5183355" cy="16005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tx1"/>
                </a:solidFill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Научная степень, звание, должность, кафедра, контакты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208762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О дисципл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58" y="136523"/>
            <a:ext cx="5569500" cy="6635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 дисциплине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808" y="1642311"/>
            <a:ext cx="7915775" cy="197317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Краткая аннотация дисциплины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0EE604-C15B-4E92-9717-20311D4F3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958" y="1005681"/>
            <a:ext cx="7903626" cy="54693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Название дисциплины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AD35DE4-788B-4F13-A2DD-CFDD15912B8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7808" y="3920207"/>
            <a:ext cx="7915775" cy="197317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Формируемые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9443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Тематический 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58" y="136523"/>
            <a:ext cx="5569500" cy="6635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Тематический 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808" y="1642311"/>
            <a:ext cx="7915775" cy="4277226"/>
          </a:xfrm>
        </p:spPr>
        <p:txBody>
          <a:bodyPr>
            <a:noAutofit/>
          </a:bodyPr>
          <a:lstStyle>
            <a:lvl1pPr marL="571500" indent="-571500" algn="l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Тема 1…</a:t>
            </a:r>
          </a:p>
          <a:p>
            <a:pPr lvl="0"/>
            <a:r>
              <a:rPr lang="ru-RU" dirty="0"/>
              <a:t>Тема 2…</a:t>
            </a:r>
          </a:p>
          <a:p>
            <a:pPr lvl="0"/>
            <a:r>
              <a:rPr lang="ru-RU" dirty="0"/>
              <a:t>Тема 3…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0EE604-C15B-4E92-9717-20311D4F3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958" y="1005681"/>
            <a:ext cx="7903626" cy="54693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Название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23244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Список лекц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58" y="136523"/>
            <a:ext cx="5569500" cy="6635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Лекции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808" y="1642311"/>
            <a:ext cx="7915775" cy="4277226"/>
          </a:xfrm>
        </p:spPr>
        <p:txBody>
          <a:bodyPr>
            <a:noAutofit/>
          </a:bodyPr>
          <a:lstStyle>
            <a:lvl1pPr marL="571500" indent="-571500" algn="l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Лекция 1…</a:t>
            </a:r>
          </a:p>
          <a:p>
            <a:pPr lvl="0"/>
            <a:r>
              <a:rPr lang="ru-RU" dirty="0"/>
              <a:t>Лекция 2…</a:t>
            </a:r>
          </a:p>
          <a:p>
            <a:pPr lvl="0"/>
            <a:r>
              <a:rPr lang="ru-RU" dirty="0"/>
              <a:t>Лекция 3…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0EE604-C15B-4E92-9717-20311D4F3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958" y="1005681"/>
            <a:ext cx="7903626" cy="54693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Название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29004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План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58" y="136523"/>
            <a:ext cx="5569500" cy="6635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План лекции 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808" y="1642311"/>
            <a:ext cx="7915775" cy="4277226"/>
          </a:xfrm>
        </p:spPr>
        <p:txBody>
          <a:bodyPr>
            <a:noAutofit/>
          </a:bodyPr>
          <a:lstStyle>
            <a:lvl1pPr marL="571500" indent="-571500" algn="l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Вопрос 1…</a:t>
            </a:r>
          </a:p>
          <a:p>
            <a:pPr lvl="0"/>
            <a:r>
              <a:rPr lang="ru-RU" dirty="0"/>
              <a:t>Вопрос 2…</a:t>
            </a:r>
          </a:p>
          <a:p>
            <a:pPr lvl="0"/>
            <a:r>
              <a:rPr lang="ru-RU" dirty="0"/>
              <a:t>Вопрос 3…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0EE604-C15B-4E92-9717-20311D4F3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958" y="1005681"/>
            <a:ext cx="7903626" cy="54693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29585" indent="0">
              <a:buNone/>
              <a:defRPr/>
            </a:lvl2pPr>
          </a:lstStyle>
          <a:p>
            <a:pPr lvl="0"/>
            <a:r>
              <a:rPr lang="ru-RU" dirty="0"/>
              <a:t>Название лекции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364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58" y="136523"/>
            <a:ext cx="5569500" cy="6635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69" y="1437774"/>
            <a:ext cx="7410212" cy="47391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5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95" y="1709740"/>
            <a:ext cx="7410212" cy="2852737"/>
          </a:xfrm>
        </p:spPr>
        <p:txBody>
          <a:bodyPr anchor="b"/>
          <a:lstStyle>
            <a:lvl1pPr>
              <a:defRPr sz="5638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195" y="4589465"/>
            <a:ext cx="7410212" cy="1500187"/>
          </a:xfrm>
        </p:spPr>
        <p:txBody>
          <a:bodyPr/>
          <a:lstStyle>
            <a:lvl1pPr marL="0" indent="0">
              <a:buNone/>
              <a:defRPr sz="2255">
                <a:solidFill>
                  <a:schemeClr val="tx1"/>
                </a:solidFill>
              </a:defRPr>
            </a:lvl1pPr>
            <a:lvl2pPr marL="429585" indent="0">
              <a:buNone/>
              <a:defRPr sz="1879">
                <a:solidFill>
                  <a:schemeClr val="tx1">
                    <a:tint val="75000"/>
                  </a:schemeClr>
                </a:solidFill>
              </a:defRPr>
            </a:lvl2pPr>
            <a:lvl3pPr marL="859170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3pPr>
            <a:lvl4pPr marL="1288755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4pPr>
            <a:lvl5pPr marL="1718340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5pPr>
            <a:lvl6pPr marL="2147926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6pPr>
            <a:lvl7pPr marL="2577511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7pPr>
            <a:lvl8pPr marL="3007096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8pPr>
            <a:lvl9pPr marL="3436681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6" y="136523"/>
            <a:ext cx="6351552" cy="704101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669" y="1323474"/>
            <a:ext cx="3651409" cy="48534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472" y="1323474"/>
            <a:ext cx="3651409" cy="48534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67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068" y="136523"/>
            <a:ext cx="6122432" cy="6094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32" y="1155032"/>
            <a:ext cx="7898731" cy="502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669" y="6356352"/>
            <a:ext cx="1933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4C5C-6817-40CD-8E4D-61F0C97B8E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5951" y="6356352"/>
            <a:ext cx="2899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7782" y="6356352"/>
            <a:ext cx="1933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A421-99FC-4C72-89CB-78CF69F1C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6" r:id="rId3"/>
    <p:sldLayoutId id="2147483677" r:id="rId4"/>
    <p:sldLayoutId id="2147483678" r:id="rId5"/>
    <p:sldLayoutId id="2147483679" r:id="rId6"/>
    <p:sldLayoutId id="2147483672" r:id="rId7"/>
    <p:sldLayoutId id="2147483663" r:id="rId8"/>
    <p:sldLayoutId id="2147483664" r:id="rId9"/>
    <p:sldLayoutId id="2147483674" r:id="rId10"/>
    <p:sldLayoutId id="2147483666" r:id="rId11"/>
    <p:sldLayoutId id="2147483667" r:id="rId12"/>
    <p:sldLayoutId id="2147483673" r:id="rId13"/>
    <p:sldLayoutId id="2147483668" r:id="rId14"/>
    <p:sldLayoutId id="2147483669" r:id="rId15"/>
    <p:sldLayoutId id="2147483675" r:id="rId16"/>
  </p:sldLayoutIdLst>
  <p:txStyles>
    <p:titleStyle>
      <a:lvl1pPr algn="l" defTabSz="859170" rtl="0" eaLnBrk="1" latinLnBrk="0" hangingPunct="1">
        <a:lnSpc>
          <a:spcPct val="90000"/>
        </a:lnSpc>
        <a:spcBef>
          <a:spcPct val="0"/>
        </a:spcBef>
        <a:buNone/>
        <a:defRPr sz="4134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4793" indent="-214793" algn="l" defTabSz="859170" rtl="0" eaLnBrk="1" latinLnBrk="0" hangingPunct="1">
        <a:lnSpc>
          <a:spcPct val="90000"/>
        </a:lnSpc>
        <a:spcBef>
          <a:spcPts val="940"/>
        </a:spcBef>
        <a:buFont typeface="Arial" panose="020B0604020202020204" pitchFamily="34" charset="0"/>
        <a:buChar char="•"/>
        <a:defRPr sz="2631" kern="1200">
          <a:solidFill>
            <a:schemeClr val="tx1"/>
          </a:solidFill>
          <a:latin typeface="+mn-lt"/>
          <a:ea typeface="+mn-ea"/>
          <a:cs typeface="+mn-cs"/>
        </a:defRPr>
      </a:lvl1pPr>
      <a:lvl2pPr marL="64437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2pPr>
      <a:lvl3pPr marL="107396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3pPr>
      <a:lvl4pPr marL="150354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93313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36271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792303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221888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651474" indent="-214793" algn="l" defTabSz="85917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85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17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755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340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926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511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7096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681" algn="l" defTabSz="859170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televaer@bg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in.gov.ru/common/upload/library/2021/12/main/Metodicheskie_rekomendatsii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minfin.gov.ru/ru/perfomance/reforms/budget/budget_citizen/proactive_bud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minfin.gov.ru/common/upload/library/2021/09/main/Doklad_o_luchshikh_praktikakh_initsiativnogo_budzhetirovaniya_2021.pdf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  <a:endParaRPr lang="ru-RU" sz="20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4B720690-76A5-47B3-9E5E-73F4EE76ECE8}"/>
              </a:ext>
            </a:extLst>
          </p:cNvPr>
          <p:cNvSpPr txBox="1">
            <a:spLocks/>
          </p:cNvSpPr>
          <p:nvPr/>
        </p:nvSpPr>
        <p:spPr>
          <a:xfrm>
            <a:off x="415786" y="1937940"/>
            <a:ext cx="7738420" cy="540060"/>
          </a:xfrm>
          <a:prstGeom prst="rect">
            <a:avLst/>
          </a:prstGeom>
        </p:spPr>
        <p:txBody>
          <a:bodyPr/>
          <a:lstStyle>
            <a:lvl1pPr marL="214793" indent="-214793" algn="l" defTabSz="859170" rtl="0" eaLnBrk="1" latinLnBrk="0" hangingPunct="1">
              <a:lnSpc>
                <a:spcPct val="90000"/>
              </a:lnSpc>
              <a:spcBef>
                <a:spcPts val="940"/>
              </a:spcBef>
              <a:buFont typeface="Arial" panose="020B0604020202020204" pitchFamily="34" charset="0"/>
              <a:buChar char="•"/>
              <a:defRPr sz="2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437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2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96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54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13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1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230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188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474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Проектная деятельность на муниципальном уровне. Инициативные проекты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3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Метелева Елена Растиславна,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доктор экономических наук, профессор кафедры государственного управления и управления человеческими ресурсами БГУ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metelevaer@bgu.ru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582615"/>
            <a:ext cx="5820508" cy="4684055"/>
          </a:xfrm>
        </p:spPr>
        <p:txBody>
          <a:bodyPr/>
          <a:lstStyle/>
          <a:p>
            <a:pPr marL="360363" indent="-360363">
              <a:buNone/>
            </a:pPr>
            <a:r>
              <a:rPr lang="ru-RU" sz="2000" dirty="0" smtClean="0"/>
              <a:t>1) описание </a:t>
            </a:r>
            <a:r>
              <a:rPr lang="ru-RU" sz="2000" dirty="0" smtClean="0">
                <a:solidFill>
                  <a:srgbClr val="359B6A"/>
                </a:solidFill>
              </a:rPr>
              <a:t>проблемы</a:t>
            </a:r>
            <a:r>
              <a:rPr lang="ru-RU" sz="2000" dirty="0" smtClean="0"/>
              <a:t>, решение которой имеет </a:t>
            </a:r>
            <a:r>
              <a:rPr lang="ru-RU" sz="2000" dirty="0" smtClean="0">
                <a:solidFill>
                  <a:srgbClr val="00B050"/>
                </a:solidFill>
              </a:rPr>
              <a:t>приоритетное</a:t>
            </a:r>
            <a:r>
              <a:rPr lang="ru-RU" sz="2000" dirty="0" smtClean="0"/>
              <a:t> значение для жителей муниципального образования или его части;</a:t>
            </a:r>
          </a:p>
          <a:p>
            <a:pPr marL="360363" indent="-360363">
              <a:buNone/>
            </a:pPr>
            <a:r>
              <a:rPr lang="ru-RU" sz="2000" dirty="0" smtClean="0"/>
              <a:t>2) обоснование </a:t>
            </a:r>
            <a:r>
              <a:rPr lang="ru-RU" sz="2000" dirty="0" smtClean="0">
                <a:solidFill>
                  <a:srgbClr val="00B050"/>
                </a:solidFill>
              </a:rPr>
              <a:t>предложений</a:t>
            </a:r>
            <a:r>
              <a:rPr lang="ru-RU" sz="2000" dirty="0" smtClean="0"/>
              <a:t> по решению указанной проблемы;</a:t>
            </a:r>
          </a:p>
          <a:p>
            <a:pPr marL="360363" indent="-360363">
              <a:buNone/>
            </a:pPr>
            <a:r>
              <a:rPr lang="ru-RU" sz="2000" dirty="0" smtClean="0"/>
              <a:t>3) описание </a:t>
            </a:r>
            <a:r>
              <a:rPr lang="ru-RU" sz="2000" dirty="0" smtClean="0">
                <a:solidFill>
                  <a:srgbClr val="00B050"/>
                </a:solidFill>
              </a:rPr>
              <a:t>ожидаемого результата </a:t>
            </a:r>
            <a:r>
              <a:rPr lang="ru-RU" sz="2000" dirty="0" smtClean="0"/>
              <a:t>(ожидаемых результатов) реализации инициативного проекта;</a:t>
            </a:r>
          </a:p>
          <a:p>
            <a:pPr marL="360363" indent="-360363">
              <a:buNone/>
            </a:pPr>
            <a:r>
              <a:rPr lang="ru-RU" sz="2000" dirty="0" smtClean="0"/>
              <a:t>4) предварительный </a:t>
            </a:r>
            <a:r>
              <a:rPr lang="ru-RU" sz="2000" dirty="0" smtClean="0">
                <a:solidFill>
                  <a:srgbClr val="00B050"/>
                </a:solidFill>
              </a:rPr>
              <a:t>расчет необходимых расходов </a:t>
            </a:r>
            <a:r>
              <a:rPr lang="ru-RU" sz="2000" dirty="0" smtClean="0"/>
              <a:t>на реализацию инициативного проекта;</a:t>
            </a:r>
          </a:p>
          <a:p>
            <a:pPr marL="360363" indent="-360363">
              <a:buNone/>
            </a:pPr>
            <a:r>
              <a:rPr lang="ru-RU" sz="2000" dirty="0" smtClean="0"/>
              <a:t>5) планируемые </a:t>
            </a:r>
            <a:r>
              <a:rPr lang="ru-RU" sz="2000" dirty="0" smtClean="0">
                <a:solidFill>
                  <a:srgbClr val="00B050"/>
                </a:solidFill>
              </a:rPr>
              <a:t>сроки реализации </a:t>
            </a:r>
            <a:r>
              <a:rPr lang="ru-RU" sz="2000" dirty="0" smtClean="0"/>
              <a:t>инициативного проекта;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737" y="1679330"/>
            <a:ext cx="2812721" cy="2523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565031"/>
            <a:ext cx="5978769" cy="4701639"/>
          </a:xfrm>
        </p:spPr>
        <p:txBody>
          <a:bodyPr/>
          <a:lstStyle/>
          <a:p>
            <a:pPr marL="360363" indent="-360363">
              <a:buNone/>
            </a:pPr>
            <a:r>
              <a:rPr lang="ru-RU" sz="1900" dirty="0" smtClean="0"/>
              <a:t>6) сведения о планируемом (возможном) </a:t>
            </a:r>
            <a:r>
              <a:rPr lang="ru-RU" sz="1900" dirty="0" smtClean="0">
                <a:solidFill>
                  <a:srgbClr val="00B050"/>
                </a:solidFill>
              </a:rPr>
              <a:t>финансовом, имущественном и (или) трудовом участии заинтересованных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00B050"/>
                </a:solidFill>
              </a:rPr>
              <a:t>лиц</a:t>
            </a:r>
            <a:r>
              <a:rPr lang="ru-RU" sz="1900" dirty="0" smtClean="0"/>
              <a:t> в реализации данного проекта;</a:t>
            </a:r>
          </a:p>
          <a:p>
            <a:pPr marL="360363" indent="-360363">
              <a:buNone/>
            </a:pPr>
            <a:r>
              <a:rPr lang="ru-RU" sz="1900" dirty="0" smtClean="0"/>
              <a:t>7) указание на </a:t>
            </a:r>
            <a:r>
              <a:rPr lang="ru-RU" sz="1900" dirty="0" smtClean="0">
                <a:solidFill>
                  <a:srgbClr val="00B050"/>
                </a:solidFill>
              </a:rPr>
              <a:t>объем средств местного бюджета </a:t>
            </a:r>
            <a:r>
              <a:rPr lang="ru-RU" sz="1900" dirty="0" smtClean="0"/>
              <a:t>в случае, если предполагается использование этих средств на реализацию инициативного проекта, за исключением планируемого объема инициативных платежей;</a:t>
            </a:r>
          </a:p>
          <a:p>
            <a:pPr marL="360363" indent="-360363">
              <a:buNone/>
            </a:pPr>
            <a:r>
              <a:rPr lang="ru-RU" sz="1900" dirty="0" smtClean="0"/>
              <a:t>8) указание на </a:t>
            </a:r>
            <a:r>
              <a:rPr lang="ru-RU" sz="1900" dirty="0" smtClean="0">
                <a:solidFill>
                  <a:srgbClr val="00B050"/>
                </a:solidFill>
              </a:rPr>
              <a:t>территорию</a:t>
            </a:r>
            <a:r>
              <a:rPr lang="ru-RU" sz="1900" dirty="0" smtClean="0"/>
              <a:t> муниципального образования или его часть, в границах которой будет реализовываться инициативный проект, в соответствии с порядком, установленным нормативным правовым актом представительного органа муниципального образования;</a:t>
            </a:r>
          </a:p>
          <a:p>
            <a:pPr marL="360363" indent="-360363">
              <a:buNone/>
            </a:pPr>
            <a:r>
              <a:rPr lang="ru-RU" sz="1900" dirty="0" smtClean="0"/>
              <a:t>9) </a:t>
            </a:r>
            <a:r>
              <a:rPr lang="ru-RU" sz="1900" dirty="0" smtClean="0">
                <a:solidFill>
                  <a:srgbClr val="00B050"/>
                </a:solidFill>
              </a:rPr>
              <a:t>иные сведения</a:t>
            </a:r>
            <a:r>
              <a:rPr lang="ru-RU" sz="1900" dirty="0" smtClean="0"/>
              <a:t>, предусмотренные нормативным правовым актом представительного органа муниципального образования.</a:t>
            </a:r>
          </a:p>
          <a:p>
            <a:endParaRPr lang="ru-RU" sz="1800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975" y="1694352"/>
            <a:ext cx="2668575" cy="2394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027" name="Picture 3" descr="D:\Main\1-Strategy\Инициат проекты\EasyCaptur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76" y="2077396"/>
            <a:ext cx="7055095" cy="41274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441" y="1310054"/>
            <a:ext cx="7567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https://minfin.gov.ru/common/upload/library/2021/12/main/Metodicheskie_rekomendatsii.pdf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2" y="1749669"/>
            <a:ext cx="8048124" cy="451700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– это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 граждан</a:t>
            </a:r>
            <a:r>
              <a:rPr lang="ru-RU" sz="2000" dirty="0" smtClean="0"/>
              <a:t>, подготовленное на основе проектных идей и в установленном порядке внесённое в администрацию субъекта реализации практики инициативного бюджетирования в целях реализации мероприятий, направленных на решение приоритетной для его жителей проблемы.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Инициативный проект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7170" name="Picture 2" descr="D:\Main\1-Strategy\Инициат проекты\free-png.ru-590-70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195" y="2975463"/>
            <a:ext cx="3882537" cy="388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5" y="1989444"/>
            <a:ext cx="8266381" cy="427722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1. </a:t>
            </a:r>
            <a:r>
              <a:rPr lang="ru-RU" sz="2400" dirty="0" smtClean="0">
                <a:solidFill>
                  <a:srgbClr val="00B050"/>
                </a:solidFill>
              </a:rPr>
              <a:t>Выдвижение</a:t>
            </a:r>
            <a:r>
              <a:rPr lang="ru-RU" sz="2400" dirty="0" smtClean="0"/>
              <a:t> инициативных проектов, включая их инициирование и общественные обсуждения, и </a:t>
            </a:r>
            <a:r>
              <a:rPr lang="ru-RU" sz="2400" dirty="0" smtClean="0">
                <a:solidFill>
                  <a:srgbClr val="00B050"/>
                </a:solidFill>
              </a:rPr>
              <a:t>внесение</a:t>
            </a:r>
            <a:r>
              <a:rPr lang="ru-RU" sz="2400" dirty="0" smtClean="0"/>
              <a:t> на рассмотрение субъекта, реализующего практику инициативного </a:t>
            </a:r>
            <a:r>
              <a:rPr lang="ru-RU" sz="2400" dirty="0" err="1" smtClean="0"/>
              <a:t>бюджетирования</a:t>
            </a:r>
            <a:r>
              <a:rPr lang="ru-RU" sz="2400" dirty="0" smtClean="0"/>
              <a:t>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Этапы работы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7178" name="Picture 10" descr="D:\Main\1-Strategy\Инициат проекты\1dd9a71d9621bf88987bb910c477fda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369" y="3771900"/>
            <a:ext cx="2362931" cy="2661772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4123594" y="4651131"/>
            <a:ext cx="879230" cy="527539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D:\Main\1-Strategy\Инициат проекты\abe3f989f7ad20d1eb77ee8dc3ff9ce878edb61a9fa3c83dba95d7f1c7350d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328" y="3622429"/>
            <a:ext cx="2566377" cy="2566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5" y="1989444"/>
            <a:ext cx="8266381" cy="427722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2. </a:t>
            </a:r>
            <a:r>
              <a:rPr lang="ru-RU" sz="2400" dirty="0" smtClean="0">
                <a:solidFill>
                  <a:srgbClr val="00B050"/>
                </a:solidFill>
              </a:rPr>
              <a:t>Рассмотрение</a:t>
            </a:r>
            <a:r>
              <a:rPr lang="ru-RU" sz="2400" dirty="0" smtClean="0"/>
              <a:t> инициативных проектов, включая их технический анализ, доработку и предварительный отбор.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Этапы работы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9220" name="Picture 4" descr="D:\Main\1-Strategy\Инициат проекты\depositphotos_9777013-stock-photo-working-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430" y="3036712"/>
            <a:ext cx="3492744" cy="3396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5" y="1989444"/>
            <a:ext cx="8266381" cy="427722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3. Конкурсный </a:t>
            </a:r>
            <a:r>
              <a:rPr lang="ru-RU" sz="2400" dirty="0" smtClean="0">
                <a:solidFill>
                  <a:srgbClr val="00B050"/>
                </a:solidFill>
              </a:rPr>
              <a:t>отбор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00B050"/>
                </a:solidFill>
              </a:rPr>
              <a:t>утверждение</a:t>
            </a:r>
            <a:r>
              <a:rPr lang="ru-RU" sz="2400" dirty="0" smtClean="0"/>
              <a:t> инициативных проектов для реализации.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Этапы работы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0242" name="Picture 2" descr="D:\Main\1-Strategy\Инициат проекты\1642925300_2-abrakadabra-fun-p-png-chelovechki-dlya-prezentats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421" y="3015762"/>
            <a:ext cx="3004037" cy="3004037"/>
          </a:xfrm>
          <a:prstGeom prst="rect">
            <a:avLst/>
          </a:prstGeom>
          <a:noFill/>
        </p:spPr>
      </p:pic>
      <p:pic>
        <p:nvPicPr>
          <p:cNvPr id="10243" name="Picture 3" descr="D:\Main\1-Strategy\Инициат проекты\free-png.ru-571-340x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452" y="2925641"/>
            <a:ext cx="2993047" cy="2993047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807071" y="4237892"/>
            <a:ext cx="879230" cy="527539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на муниципальном уровне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2" y="2110154"/>
            <a:ext cx="8048124" cy="4156516"/>
          </a:xfrm>
        </p:spPr>
        <p:txBody>
          <a:bodyPr/>
          <a:lstStyle/>
          <a:p>
            <a:pPr marL="176213" indent="360363">
              <a:buFont typeface="+mj-lt"/>
              <a:buAutoNum type="arabicPeriod"/>
            </a:pPr>
            <a:r>
              <a:rPr lang="ru-RU" sz="2200" dirty="0" smtClean="0"/>
              <a:t>Правовая основа на уровне </a:t>
            </a:r>
            <a:r>
              <a:rPr lang="ru-RU" sz="2200" u="sng" dirty="0" smtClean="0"/>
              <a:t>субъекта федерации </a:t>
            </a:r>
            <a:r>
              <a:rPr lang="ru-RU" sz="2200" dirty="0" smtClean="0"/>
              <a:t>– пакет НПА для реализации инициативных проектов, претендующих на поддержку за счет межбюджетных трансфертов </a:t>
            </a:r>
            <a:r>
              <a:rPr lang="ru-RU" sz="2200" dirty="0" smtClean="0">
                <a:solidFill>
                  <a:srgbClr val="30D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бюджета субъекта федерации</a:t>
            </a:r>
            <a:r>
              <a:rPr lang="ru-RU" sz="2200" dirty="0" smtClean="0">
                <a:solidFill>
                  <a:srgbClr val="30D05A"/>
                </a:solidFill>
              </a:rPr>
              <a:t>.</a:t>
            </a:r>
          </a:p>
          <a:p>
            <a:pPr marL="176213" indent="360363">
              <a:buFont typeface="+mj-lt"/>
              <a:buAutoNum type="arabicPeriod"/>
            </a:pPr>
            <a:endParaRPr lang="ru-RU" sz="2200" dirty="0" smtClean="0"/>
          </a:p>
          <a:p>
            <a:pPr marL="176213" indent="360363">
              <a:buFont typeface="+mj-lt"/>
              <a:buAutoNum type="arabicPeriod"/>
            </a:pPr>
            <a:r>
              <a:rPr lang="ru-RU" sz="2200" dirty="0" smtClean="0"/>
              <a:t>Правовая основа на уровне </a:t>
            </a:r>
            <a:r>
              <a:rPr lang="ru-RU" sz="2200" u="sng" dirty="0" smtClean="0"/>
              <a:t>муниципального образования </a:t>
            </a:r>
            <a:r>
              <a:rPr lang="ru-RU" sz="2200" dirty="0" smtClean="0"/>
              <a:t>– пакет НПА для реализации инициативных проектов, претендующих на поддержку за счет средств </a:t>
            </a:r>
            <a:r>
              <a:rPr lang="ru-RU" sz="2200" dirty="0" smtClean="0">
                <a:solidFill>
                  <a:srgbClr val="30D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муниципального образования</a:t>
            </a:r>
            <a:r>
              <a:rPr lang="ru-RU" sz="2200" dirty="0" smtClean="0">
                <a:solidFill>
                  <a:srgbClr val="30D05A"/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</a:t>
            </a:r>
            <a:r>
              <a:rPr lang="ru-RU" sz="2400" dirty="0" smtClean="0">
                <a:solidFill>
                  <a:schemeClr val="tx2"/>
                </a:solidFill>
              </a:rPr>
              <a:t>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3074" name="Picture 2" descr="D:\Main\1-Strategy\Инициат проекты\EasyCapture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59" y="1633540"/>
            <a:ext cx="6260032" cy="448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</a:t>
            </a:r>
            <a:r>
              <a:rPr lang="ru-RU" sz="2400" dirty="0" smtClean="0">
                <a:solidFill>
                  <a:schemeClr val="tx2"/>
                </a:solidFill>
              </a:rPr>
              <a:t>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4146" name="Picture 2" descr="D:\Main\1-Strategy\Инициат проекты\EasyCapture1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70" y="1784106"/>
            <a:ext cx="8223738" cy="341329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05808" y="2514601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80292" y="2760785"/>
            <a:ext cx="2602523" cy="87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09193" y="4185138"/>
            <a:ext cx="2743199" cy="87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518746" y="1125415"/>
            <a:ext cx="7684477" cy="5301762"/>
            <a:chOff x="202224" y="1046285"/>
            <a:chExt cx="8250860" cy="5500076"/>
          </a:xfrm>
        </p:grpSpPr>
        <p:pic>
          <p:nvPicPr>
            <p:cNvPr id="7" name="Picture 5" descr="EasyCap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224" y="1046285"/>
              <a:ext cx="8250860" cy="550007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725615" y="1107830"/>
              <a:ext cx="3244362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</a:t>
            </a:r>
            <a:r>
              <a:rPr lang="ru-RU" sz="2400" dirty="0" smtClean="0">
                <a:solidFill>
                  <a:schemeClr val="tx2"/>
                </a:solidFill>
              </a:rPr>
              <a:t>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5170" name="Picture 2" descr="D:\Main\1-Strategy\Инициат проекты\EasyCapture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58" y="1574191"/>
            <a:ext cx="8110289" cy="427269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7108" y="2453054"/>
            <a:ext cx="52138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4954" y="3261946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71501" y="3543300"/>
            <a:ext cx="4484076" cy="87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835769" y="5161085"/>
            <a:ext cx="3217985" cy="87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1839" y="5451231"/>
            <a:ext cx="62513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</a:t>
            </a:r>
            <a:r>
              <a:rPr lang="ru-RU" sz="2400" dirty="0" smtClean="0">
                <a:solidFill>
                  <a:schemeClr val="tx2"/>
                </a:solidFill>
              </a:rPr>
              <a:t>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6194" name="Picture 2" descr="D:\Main\1-Strategy\Инициат проекты\EasyCapture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471246"/>
            <a:ext cx="7989277" cy="1608345"/>
          </a:xfrm>
          <a:prstGeom prst="rect">
            <a:avLst/>
          </a:prstGeom>
          <a:noFill/>
        </p:spPr>
      </p:pic>
      <p:pic>
        <p:nvPicPr>
          <p:cNvPr id="136195" name="Picture 3" descr="D:\Main\1-Strategy\Инициат проекты\EasyCapture5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46" y="3126032"/>
            <a:ext cx="7985884" cy="297583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27177" y="3613639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3916" y="3894992"/>
            <a:ext cx="6066692" cy="8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Критерии оценки проектов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7219" name="Picture 3" descr="D:\Main\1-Strategy\Инициат проекты\EasyCapture8g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92" y="1595804"/>
            <a:ext cx="8333642" cy="428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Критерии оценки проектов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8242" name="Picture 2" descr="D:\Main\1-Strategy\Инициат проекты\EasyCapture9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16" y="1858108"/>
            <a:ext cx="8094419" cy="2299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9" y="1863968"/>
            <a:ext cx="8048124" cy="4112555"/>
          </a:xfrm>
        </p:spPr>
        <p:txBody>
          <a:bodyPr/>
          <a:lstStyle/>
          <a:p>
            <a:pPr marL="176213" indent="360363">
              <a:buNone/>
            </a:pPr>
            <a:r>
              <a:rPr lang="ru-RU" sz="2400" dirty="0" smtClean="0"/>
              <a:t>Конкурс инициативных проектов стартует </a:t>
            </a:r>
            <a:r>
              <a:rPr lang="ru-RU" sz="2400" dirty="0" smtClean="0">
                <a:solidFill>
                  <a:srgbClr val="7030A0"/>
                </a:solidFill>
              </a:rPr>
              <a:t>в июле 2022 г. </a:t>
            </a:r>
          </a:p>
          <a:p>
            <a:pPr marL="176213" indent="360363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Отбор</a:t>
            </a:r>
            <a:r>
              <a:rPr lang="ru-RU" sz="2400" dirty="0" smtClean="0"/>
              <a:t> проектов будет проходить в </a:t>
            </a:r>
            <a:r>
              <a:rPr lang="ru-RU" sz="2400" dirty="0" smtClean="0">
                <a:solidFill>
                  <a:srgbClr val="7030A0"/>
                </a:solidFill>
              </a:rPr>
              <a:t>два этапа </a:t>
            </a:r>
            <a:r>
              <a:rPr lang="ru-RU" sz="2400" dirty="0" smtClean="0"/>
              <a:t>– на муниципальном и региональном уровнях. </a:t>
            </a:r>
          </a:p>
          <a:p>
            <a:pPr marL="176213" indent="360363">
              <a:buNone/>
            </a:pPr>
            <a:r>
              <a:rPr lang="ru-RU" sz="2400" dirty="0" smtClean="0"/>
              <a:t>Распределение субсидий из областного бюджета между муниципалитетами состоится </a:t>
            </a:r>
            <a:r>
              <a:rPr lang="ru-RU" sz="2400" dirty="0" smtClean="0">
                <a:solidFill>
                  <a:srgbClr val="7030A0"/>
                </a:solidFill>
              </a:rPr>
              <a:t>в декабре 2022 г. </a:t>
            </a:r>
          </a:p>
          <a:p>
            <a:pPr marL="176213" indent="360363">
              <a:buNone/>
            </a:pPr>
            <a:r>
              <a:rPr lang="ru-RU" sz="2400" dirty="0" smtClean="0"/>
              <a:t>Реализация новых проектов начнется в </a:t>
            </a:r>
            <a:r>
              <a:rPr lang="ru-RU" sz="2400" dirty="0" smtClean="0">
                <a:solidFill>
                  <a:srgbClr val="7030A0"/>
                </a:solidFill>
              </a:rPr>
              <a:t>2023 г.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проектирования в Иркутской области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9" y="1699298"/>
            <a:ext cx="8048124" cy="4277226"/>
          </a:xfrm>
        </p:spPr>
        <p:txBody>
          <a:bodyPr/>
          <a:lstStyle/>
          <a:p>
            <a:pPr marL="176213" indent="360363">
              <a:buNone/>
            </a:pPr>
            <a:endParaRPr lang="ru-RU" sz="2000" dirty="0" smtClean="0"/>
          </a:p>
          <a:p>
            <a:pPr marL="176213" indent="360363">
              <a:buNone/>
            </a:pPr>
            <a:r>
              <a:rPr lang="ru-RU" sz="2400" dirty="0" smtClean="0"/>
              <a:t>На реализацию инициативных проектов </a:t>
            </a:r>
            <a:r>
              <a:rPr lang="ru-RU" sz="2400" dirty="0" smtClean="0"/>
              <a:t>планируется </a:t>
            </a:r>
            <a:r>
              <a:rPr lang="ru-RU" sz="2400" dirty="0" smtClean="0"/>
              <a:t>направить </a:t>
            </a:r>
            <a:r>
              <a:rPr lang="ru-RU" sz="2400" dirty="0" smtClean="0">
                <a:solidFill>
                  <a:srgbClr val="7030A0"/>
                </a:solidFill>
              </a:rPr>
              <a:t>500 млн рублей </a:t>
            </a:r>
            <a:r>
              <a:rPr lang="ru-RU" sz="2400" dirty="0" smtClean="0"/>
              <a:t>из областного </a:t>
            </a:r>
            <a:r>
              <a:rPr lang="ru-RU" sz="2400" dirty="0" smtClean="0"/>
              <a:t>бюджета в 2023 году.</a:t>
            </a:r>
            <a:endParaRPr lang="ru-RU" sz="2400" dirty="0" smtClean="0"/>
          </a:p>
          <a:p>
            <a:pPr marL="176213" indent="360363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Минимальная доля </a:t>
            </a:r>
            <a:r>
              <a:rPr lang="ru-RU" sz="2400" dirty="0" smtClean="0"/>
              <a:t>инициативных платежей должна составлять </a:t>
            </a:r>
            <a:r>
              <a:rPr lang="ru-RU" sz="2400" dirty="0" smtClean="0">
                <a:solidFill>
                  <a:srgbClr val="7030A0"/>
                </a:solidFill>
              </a:rPr>
              <a:t>не менее 10% </a:t>
            </a:r>
            <a:r>
              <a:rPr lang="ru-RU" sz="2400" dirty="0" smtClean="0"/>
              <a:t>от общей суммы проекта. </a:t>
            </a:r>
          </a:p>
          <a:p>
            <a:pPr marL="176213" indent="360363">
              <a:buNone/>
            </a:pPr>
            <a:r>
              <a:rPr lang="ru-RU" sz="2400" dirty="0" smtClean="0"/>
              <a:t>Предельный размер областной субсидии местному бюджету на реализацию </a:t>
            </a:r>
            <a:r>
              <a:rPr lang="ru-RU" sz="2400" dirty="0" smtClean="0">
                <a:solidFill>
                  <a:srgbClr val="7030A0"/>
                </a:solidFill>
              </a:rPr>
              <a:t>одной инициативы </a:t>
            </a:r>
            <a:r>
              <a:rPr lang="ru-RU" sz="2400" dirty="0" smtClean="0"/>
              <a:t>не может превышать </a:t>
            </a:r>
            <a:r>
              <a:rPr lang="ru-RU" sz="2400" dirty="0" smtClean="0">
                <a:solidFill>
                  <a:srgbClr val="7030A0"/>
                </a:solidFill>
              </a:rPr>
              <a:t>2 млн рублей</a:t>
            </a:r>
            <a:r>
              <a:rPr lang="ru-RU" sz="2400" dirty="0" smtClean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Правовая основа проектирования </a:t>
            </a:r>
            <a:r>
              <a:rPr lang="ru-RU" sz="2400" dirty="0" smtClean="0">
                <a:solidFill>
                  <a:schemeClr val="tx2"/>
                </a:solidFill>
              </a:rPr>
              <a:t>в муниципальных образованиях Иркутской области (МО «Оса)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4098" name="Picture 2" descr="D:\Main\1-Strategy\Инициат проекты\EasyCap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53" y="1713092"/>
            <a:ext cx="6858000" cy="4993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в муниципальных образованиях Иркутской области (МО «Оса)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16739" name="Picture 3" descr="D:\Main\1-Strategy\Инициат проекты\EasyCapture13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248" y="1805646"/>
            <a:ext cx="6742967" cy="485709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1854" y="4967654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32993" y="6260123"/>
            <a:ext cx="2247899" cy="117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9215" y="6482861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73669" y="6482862"/>
            <a:ext cx="2669931" cy="5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93177" y="6078416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в муниципальных образованиях Иркутской области (МО «Оса)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17762" name="Picture 2" descr="D:\Main\1-Strategy\Инициат проекты\EasyCapture15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99" y="2153749"/>
            <a:ext cx="8229600" cy="3095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в муниципальных образованиях Иркутской области (МО «Оса)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18786" name="Picture 2" descr="D:\Main\1-Strategy\Инициат проекты\EasyCapture17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128838"/>
            <a:ext cx="8058150" cy="260032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6862" y="3077307"/>
            <a:ext cx="1292469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88524" y="3323492"/>
            <a:ext cx="23299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95192" y="3815862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21570" y="4317023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1031" y="4747846"/>
            <a:ext cx="189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09692" y="2848708"/>
            <a:ext cx="1145932" cy="2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  <a:endParaRPr lang="ru-RU" sz="20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4B720690-76A5-47B3-9E5E-73F4EE76ECE8}"/>
              </a:ext>
            </a:extLst>
          </p:cNvPr>
          <p:cNvSpPr txBox="1">
            <a:spLocks/>
          </p:cNvSpPr>
          <p:nvPr/>
        </p:nvSpPr>
        <p:spPr>
          <a:xfrm>
            <a:off x="486123" y="1682961"/>
            <a:ext cx="7738420" cy="540060"/>
          </a:xfrm>
          <a:prstGeom prst="rect">
            <a:avLst/>
          </a:prstGeom>
        </p:spPr>
        <p:txBody>
          <a:bodyPr/>
          <a:lstStyle>
            <a:lvl1pPr marL="214793" indent="-214793" algn="l" defTabSz="859170" rtl="0" eaLnBrk="1" latinLnBrk="0" hangingPunct="1">
              <a:lnSpc>
                <a:spcPct val="90000"/>
              </a:lnSpc>
              <a:spcBef>
                <a:spcPts val="940"/>
              </a:spcBef>
              <a:buFont typeface="Arial" panose="020B0604020202020204" pitchFamily="34" charset="0"/>
              <a:buChar char="•"/>
              <a:defRPr sz="2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437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2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96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54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13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1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2303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1888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474" indent="-214793" algn="l" defTabSz="859170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B0604020202020204" pitchFamily="34" charset="0"/>
              <a:buChar char="•"/>
              <a:defRPr sz="16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Проект «Народные инициативы» реализуется Правительством Иркутской области совместно с депутатами Законодательного Собрания и администрациями муниципальных образований</a:t>
            </a:r>
          </a:p>
        </p:txBody>
      </p:sp>
      <p:pic>
        <p:nvPicPr>
          <p:cNvPr id="4" name="Picture 2" descr="D:\Main\1-Strategy\Инициат проекты\EasyCapture9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745" y="4508326"/>
            <a:ext cx="5278313" cy="1804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2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4930" name="Picture 2" descr="D:\Main\1-Strategy\Инициат проекты\EasyCaptur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8" y="1063869"/>
            <a:ext cx="8058562" cy="5468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5954" name="Picture 2" descr="D:\Main\1-Strategy\Инициат проекты\EasyCaptur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54" y="1046283"/>
            <a:ext cx="7954520" cy="56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6978" name="Picture 2" descr="D:\Main\1-Strategy\Инициат проекты\EasyCaptur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1" y="1384057"/>
            <a:ext cx="8314439" cy="374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8003" name="Picture 3" descr="D:\Main\1-Strategy\Инициат проекты\EasyCaptur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8910"/>
            <a:ext cx="8425071" cy="2946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9026" name="Picture 2" descr="D:\Main\1-Strategy\Инициат проекты\EasyCaptur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69" y="1296500"/>
            <a:ext cx="8272862" cy="4866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582615"/>
            <a:ext cx="5820508" cy="468405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1. Наименование инициативного проекта</a:t>
            </a:r>
          </a:p>
          <a:p>
            <a:pPr>
              <a:buNone/>
            </a:pPr>
            <a:r>
              <a:rPr lang="ru-RU" sz="1800" dirty="0" smtClean="0"/>
              <a:t>2. Сведения о территории муниципального образования «</a:t>
            </a:r>
            <a:r>
              <a:rPr lang="ru-RU" sz="1800" dirty="0" smtClean="0"/>
              <a:t>Город Калуга», </a:t>
            </a:r>
            <a:r>
              <a:rPr lang="ru-RU" sz="1800" dirty="0" smtClean="0"/>
              <a:t>на которой будет реализован инициативный проект</a:t>
            </a:r>
          </a:p>
          <a:p>
            <a:pPr>
              <a:buNone/>
            </a:pPr>
            <a:r>
              <a:rPr lang="ru-RU" sz="1800" dirty="0" smtClean="0"/>
              <a:t>3. Описание инициативного проекта (необходимо приложить дизайн-проект или проект благоустройства), в том числе:</a:t>
            </a:r>
          </a:p>
          <a:p>
            <a:pPr>
              <a:buNone/>
            </a:pPr>
            <a:r>
              <a:rPr lang="ru-RU" sz="1800" dirty="0" smtClean="0"/>
              <a:t>    </a:t>
            </a:r>
            <a:r>
              <a:rPr lang="ru-RU" sz="1800" i="1" dirty="0" smtClean="0"/>
              <a:t>  3.1. </a:t>
            </a:r>
            <a:r>
              <a:rPr lang="ru-RU" sz="1800" i="1" dirty="0" smtClean="0">
                <a:solidFill>
                  <a:srgbClr val="7030A0"/>
                </a:solidFill>
              </a:rPr>
              <a:t>Цель и задачи проекта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i="1" dirty="0" smtClean="0"/>
              <a:t>      3.2. Описание проблемы, решение которой имеет приоритетное значение для жителей муниципального </a:t>
            </a:r>
            <a:r>
              <a:rPr lang="ru-RU" sz="1800" i="1" dirty="0" smtClean="0"/>
              <a:t>образования «Город Калуга» или его части</a:t>
            </a:r>
            <a:endParaRPr lang="ru-RU" sz="1800" i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431" y="1966914"/>
            <a:ext cx="2683119" cy="2407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7" y="1582615"/>
            <a:ext cx="5820508" cy="468405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4. Обоснование предложений по решению указанной проблемы</a:t>
            </a:r>
          </a:p>
          <a:p>
            <a:pPr>
              <a:buNone/>
            </a:pPr>
            <a:r>
              <a:rPr lang="ru-RU" sz="1800" dirty="0" smtClean="0"/>
              <a:t>5. </a:t>
            </a:r>
            <a:r>
              <a:rPr lang="ru-RU" sz="1800" dirty="0" smtClean="0">
                <a:solidFill>
                  <a:srgbClr val="7030A0"/>
                </a:solidFill>
              </a:rPr>
              <a:t>Мероприятия, осуществляемые в рамках реализации инициативного проекта (описание необходимых подготовительных мероприятий, конкретных мероприятий в рамках реализации инициативного проекта и иных мероприятий, без которых инициативный проект не может считаться завершенным).</a:t>
            </a:r>
          </a:p>
          <a:p>
            <a:pPr>
              <a:buNone/>
            </a:pPr>
            <a:r>
              <a:rPr lang="ru-RU" sz="1800" dirty="0" smtClean="0"/>
              <a:t>6. Ожидаемые результаты, в том числе:</a:t>
            </a:r>
          </a:p>
          <a:p>
            <a:pPr>
              <a:buNone/>
            </a:pPr>
            <a:r>
              <a:rPr lang="ru-RU" sz="1800" dirty="0" smtClean="0"/>
              <a:t>      </a:t>
            </a:r>
            <a:r>
              <a:rPr lang="ru-RU" sz="1800" i="1" dirty="0" smtClean="0">
                <a:solidFill>
                  <a:srgbClr val="7030A0"/>
                </a:solidFill>
              </a:rPr>
              <a:t>6.1. Эффективность реализации проекта.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      </a:t>
            </a:r>
            <a:r>
              <a:rPr lang="ru-RU" sz="1800" i="1" dirty="0" smtClean="0"/>
              <a:t>6.2. Количество прямых благополучателей (человек) (указать механизм определения количества прямых благополучателей).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772" y="1966914"/>
            <a:ext cx="2756778" cy="247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7" y="1582615"/>
            <a:ext cx="5820508" cy="4684055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7. Мероприятия по обеспечению эксплуатации содержания объекта после реализации проекта (указать, как будет обеспечиваться дальнейшая эксплуатация объекта, кто будет ответственным за обеспечение сохранности объекта и т.д.).</a:t>
            </a:r>
          </a:p>
          <a:p>
            <a:pPr>
              <a:buNone/>
            </a:pPr>
            <a:r>
              <a:rPr lang="ru-RU" sz="1800" dirty="0" smtClean="0"/>
              <a:t>8. Предварительный расчет необходимых расходов на реализацию инициативного проекта с приложением сметной документации, прайс-листов и др.</a:t>
            </a:r>
          </a:p>
          <a:p>
            <a:pPr>
              <a:buNone/>
            </a:pPr>
            <a:r>
              <a:rPr lang="ru-RU" sz="1800" dirty="0" smtClean="0"/>
              <a:t>9. Объем средств местного бюджета в случае, если предполагается использование этих средств на реализацию инициативного проекта, за исключением планируемого объема инициативных платежей.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772" y="1966914"/>
            <a:ext cx="2756778" cy="247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7" y="1582615"/>
            <a:ext cx="5820508" cy="468405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10. Объем инициативных платежей, обеспечиваемый инициатором проекта, в том числе:</a:t>
            </a:r>
          </a:p>
          <a:p>
            <a:pPr>
              <a:buNone/>
            </a:pPr>
            <a:r>
              <a:rPr lang="ru-RU" sz="1800" dirty="0" smtClean="0"/>
              <a:t>     </a:t>
            </a:r>
            <a:r>
              <a:rPr lang="ru-RU" sz="1800" i="1" dirty="0" smtClean="0"/>
              <a:t> 10.1. Денежные средства граждан.</a:t>
            </a: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      10.2. Денежные средства юридических лиц, индивидуальных предпринимателей.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11. Объем неденежного вклада, обеспечиваемый инициатором проекта, в том числе:</a:t>
            </a:r>
          </a:p>
          <a:p>
            <a:pPr>
              <a:buNone/>
            </a:pPr>
            <a:r>
              <a:rPr lang="ru-RU" sz="1800" dirty="0" smtClean="0"/>
              <a:t>   </a:t>
            </a:r>
            <a:r>
              <a:rPr lang="ru-RU" sz="1800" i="1" dirty="0" smtClean="0"/>
              <a:t>   11.1. Неденежный вклад граждан (добровольное имущественное участие, трудовое участие).</a:t>
            </a: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      11.2. Неденежный вклад юридических лиц, индивидуальных предпринимателей (добровольное имущественное участие, трудовое участие).</a:t>
            </a:r>
          </a:p>
          <a:p>
            <a:pPr>
              <a:buNone/>
            </a:pPr>
            <a:r>
              <a:rPr lang="ru-RU" sz="1800" dirty="0" smtClean="0"/>
              <a:t>12. Планируемые сроки реализации проекта.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506596"/>
          </a:xfrm>
        </p:spPr>
        <p:txBody>
          <a:bodyPr>
            <a:normAutofit/>
          </a:bodyPr>
          <a:lstStyle/>
          <a:p>
            <a:r>
              <a:rPr lang="ru-RU" dirty="0"/>
              <a:t>Инициативный проект должен содержать: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8195" name="Picture 3" descr="D:\Main\1-Strategy\Инициат проекты\73463316215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772" y="1966914"/>
            <a:ext cx="2756778" cy="247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065" y="1125415"/>
            <a:ext cx="7567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2"/>
              </a:rPr>
              <a:t>https://minfin.gov.ru/ru/perfomance/reforms/budget/budget_citizen/proactive_bud/</a:t>
            </a:r>
            <a:endParaRPr lang="ru-RU" sz="2000" dirty="0"/>
          </a:p>
        </p:txBody>
      </p:sp>
      <p:pic>
        <p:nvPicPr>
          <p:cNvPr id="122882" name="Picture 2" descr="D:\Main\1-Strategy\Инициат проекты\EasyCap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1" y="1820008"/>
            <a:ext cx="7242664" cy="4693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68" y="1943100"/>
            <a:ext cx="7939540" cy="2664070"/>
          </a:xfrm>
        </p:spPr>
        <p:txBody>
          <a:bodyPr/>
          <a:lstStyle/>
          <a:p>
            <a:pPr marL="176213" indent="271463">
              <a:buFont typeface="+mj-lt"/>
              <a:buAutoNum type="arabicPeriod"/>
            </a:pPr>
            <a:r>
              <a:rPr lang="ru-RU" sz="2200" dirty="0" smtClean="0"/>
              <a:t>Законы Иркутской области об областном бюджете на соответствующий год.</a:t>
            </a:r>
          </a:p>
          <a:p>
            <a:pPr marL="176213" indent="271463">
              <a:buFont typeface="+mj-lt"/>
              <a:buAutoNum type="arabicPeriod"/>
            </a:pPr>
            <a:r>
              <a:rPr lang="ru-RU" sz="2200" dirty="0" smtClean="0"/>
              <a:t>Государственная программа </a:t>
            </a:r>
            <a:r>
              <a:rPr lang="ru-RU" sz="2200" dirty="0" smtClean="0"/>
              <a:t>«Экономическое развитие и инновационная экономика» на 2019-2024 годы». (Подпрограмма «Государственная политика в сфере экономического развития Иркутской области»)</a:t>
            </a:r>
          </a:p>
          <a:p>
            <a:pPr marL="176213" indent="271463">
              <a:buFont typeface="+mj-lt"/>
              <a:buAutoNum type="arabicPeriod"/>
            </a:pPr>
            <a:r>
              <a:rPr lang="ru-RU" sz="2200" dirty="0" smtClean="0"/>
              <a:t>Постановление Правительства Иркутской области от 14 февраля 2019 г. N 108-пп «О предоставлении </a:t>
            </a:r>
            <a:r>
              <a:rPr lang="ru-RU" sz="2200" dirty="0" smtClean="0">
                <a:solidFill>
                  <a:srgbClr val="30D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/>
              <a:t>из областного бюджета местным бюджетам в целях </a:t>
            </a:r>
            <a:r>
              <a:rPr lang="ru-RU" sz="2200" dirty="0" err="1" smtClean="0"/>
              <a:t>софинансирования</a:t>
            </a:r>
            <a:r>
              <a:rPr lang="ru-RU" sz="2200" dirty="0" smtClean="0"/>
              <a:t> расходных обязательств муниципальных образований Иркутской области на реализацию мероприятий перечня </a:t>
            </a: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народных инициатив</a:t>
            </a:r>
            <a:r>
              <a:rPr lang="ru-RU" sz="2200" dirty="0" smtClean="0"/>
              <a:t>».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</a:t>
            </a:r>
            <a:r>
              <a:rPr lang="ru-RU" dirty="0" smtClean="0">
                <a:solidFill>
                  <a:schemeClr val="tx2"/>
                </a:solidFill>
              </a:rPr>
              <a:t>на муниципальном уровне в Иркутской области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065" y="1125415"/>
            <a:ext cx="7567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2"/>
              </a:rPr>
              <a:t>https://minfin.gov.ru/common/upload/library/2021/09/main/Doklad_o_luchshikh_praktikakh_initsiativnogo_budzhetirovaniya_2021.pdf</a:t>
            </a:r>
            <a:endParaRPr lang="ru-RU" sz="2000" dirty="0"/>
          </a:p>
        </p:txBody>
      </p:sp>
      <p:pic>
        <p:nvPicPr>
          <p:cNvPr id="132098" name="Picture 2" descr="D:\Main\1-Strategy\Инициат проекты\EasyCapture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008" y="1915990"/>
            <a:ext cx="6457950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33124" name="Picture 4" descr="D:\Main\1-Strategy\Инициат проекты\gif-dlya-prezentaciy-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872" y="1346689"/>
            <a:ext cx="3478234" cy="4130919"/>
          </a:xfrm>
          <a:prstGeom prst="rect">
            <a:avLst/>
          </a:prstGeom>
          <a:noFill/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15" y="5296327"/>
            <a:ext cx="8212016" cy="902250"/>
          </a:xfrm>
        </p:spPr>
        <p:txBody>
          <a:bodyPr>
            <a:normAutofit/>
          </a:bodyPr>
          <a:lstStyle/>
          <a:p>
            <a:r>
              <a:rPr lang="ru-RU" dirty="0" smtClean="0"/>
              <a:t>Залог успеха инициативных проектов – в инициативных гражданах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</a:t>
            </a:r>
            <a:r>
              <a:rPr lang="ru-RU" dirty="0" smtClean="0">
                <a:solidFill>
                  <a:schemeClr val="tx2"/>
                </a:solidFill>
              </a:rPr>
              <a:t>на муниципальном уровне в Иркутской области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120834" name="Picture 2" descr="D:\Main\1-Strategy\Инициат проекты\EasyCapture2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8" y="2068389"/>
            <a:ext cx="8555842" cy="3374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989444"/>
            <a:ext cx="8231212" cy="4277226"/>
          </a:xfrm>
        </p:spPr>
        <p:txBody>
          <a:bodyPr/>
          <a:lstStyle/>
          <a:p>
            <a:pPr marL="273050" indent="-27305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/>
              <a:t>Иркутская область занимает 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7-е место </a:t>
            </a:r>
            <a:r>
              <a:rPr lang="ru-RU" sz="2400" dirty="0" smtClean="0"/>
              <a:t>в России и 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2-е</a:t>
            </a:r>
            <a:r>
              <a:rPr lang="ru-RU" sz="2400" dirty="0" smtClean="0"/>
              <a:t> </a:t>
            </a:r>
            <a:r>
              <a:rPr lang="ru-RU" sz="2400" dirty="0" smtClean="0"/>
              <a:t>в Сибири по показателям финансового обеспечения «Народных инициатив» за счет регионального бюджета. </a:t>
            </a:r>
          </a:p>
          <a:p>
            <a:pPr marL="273050" indent="-273050">
              <a:buNone/>
            </a:pPr>
            <a:r>
              <a:rPr lang="ru-RU" sz="2400" dirty="0" smtClean="0"/>
              <a:t>	За 11 лет из областного бюджета на реализацию проекта направлено более </a:t>
            </a:r>
            <a:r>
              <a:rPr lang="ru-RU" sz="2400" dirty="0" smtClean="0">
                <a:solidFill>
                  <a:srgbClr val="00B050"/>
                </a:solidFill>
              </a:rPr>
              <a:t>6 </a:t>
            </a:r>
            <a:r>
              <a:rPr lang="ru-RU" sz="2400" dirty="0" err="1" smtClean="0">
                <a:solidFill>
                  <a:srgbClr val="00B050"/>
                </a:solidFill>
              </a:rPr>
              <a:t>млрд</a:t>
            </a:r>
            <a:r>
              <a:rPr lang="ru-RU" sz="2400" dirty="0" smtClean="0">
                <a:solidFill>
                  <a:srgbClr val="00B050"/>
                </a:solidFill>
              </a:rPr>
              <a:t> рублей</a:t>
            </a:r>
            <a:r>
              <a:rPr lang="ru-RU" sz="2400" dirty="0" smtClean="0"/>
              <a:t>, что позволило </a:t>
            </a:r>
            <a:r>
              <a:rPr lang="ru-RU" sz="2400" dirty="0" smtClean="0"/>
              <a:t>реализовать свыше </a:t>
            </a:r>
            <a:r>
              <a:rPr lang="ru-RU" sz="2400" dirty="0" smtClean="0">
                <a:solidFill>
                  <a:srgbClr val="00B050"/>
                </a:solidFill>
              </a:rPr>
              <a:t>16 </a:t>
            </a:r>
            <a:r>
              <a:rPr lang="ru-RU" sz="2400" dirty="0" smtClean="0">
                <a:solidFill>
                  <a:srgbClr val="00B050"/>
                </a:solidFill>
              </a:rPr>
              <a:t>тыс. идей </a:t>
            </a:r>
            <a:r>
              <a:rPr lang="ru-RU" sz="2400" dirty="0" smtClean="0"/>
              <a:t>жителей. </a:t>
            </a:r>
          </a:p>
          <a:p>
            <a:pPr marL="273050" indent="-273050">
              <a:buNone/>
            </a:pPr>
            <a:r>
              <a:rPr lang="ru-RU" sz="2400" dirty="0" smtClean="0"/>
              <a:t>	В 2022 году на финансирование проекта направлено </a:t>
            </a:r>
            <a:r>
              <a:rPr lang="ru-RU" sz="2400" dirty="0" smtClean="0">
                <a:solidFill>
                  <a:srgbClr val="00B050"/>
                </a:solidFill>
              </a:rPr>
              <a:t>850 млн рублей</a:t>
            </a:r>
            <a:r>
              <a:rPr lang="ru-RU" sz="2400" dirty="0" smtClean="0"/>
              <a:t>. Будет реализовано </a:t>
            </a:r>
            <a:r>
              <a:rPr lang="ru-RU" sz="2400" dirty="0" smtClean="0">
                <a:solidFill>
                  <a:srgbClr val="359B6A"/>
                </a:solidFill>
              </a:rPr>
              <a:t>1237</a:t>
            </a:r>
            <a:r>
              <a:rPr lang="ru-RU" sz="2400" dirty="0" smtClean="0"/>
              <a:t> мероприятий.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Результаты реализации проекта «Народная инициатива»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2" y="1989444"/>
            <a:ext cx="8048124" cy="427722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/>
              <a:t>В </a:t>
            </a:r>
            <a:r>
              <a:rPr lang="ru-RU" sz="2400" dirty="0" smtClean="0"/>
              <a:t>Федеральный закон от 06.10.2003 г. № 131-ФЗ «Об общих принципах организации местного управления в Российской Федерации» внесены изменения Федеральным законом от </a:t>
            </a:r>
            <a:r>
              <a:rPr lang="ru-RU" sz="2400" dirty="0" smtClean="0">
                <a:solidFill>
                  <a:srgbClr val="359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20.07.2020 </a:t>
            </a:r>
            <a:r>
              <a:rPr lang="ru-RU" sz="2400" dirty="0" smtClean="0"/>
              <a:t>г. № 236-ФЗ.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Введена дополнительная форма участия населения в осуществлении местного самоуправления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инициативные проекты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на муниципальном уровне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  <p:pic>
        <p:nvPicPr>
          <p:cNvPr id="95233" name="Picture 1" descr="D:\Main\1-Strategy\Инициат проекты\EasyCap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531" y="4615961"/>
            <a:ext cx="4351180" cy="1790699"/>
          </a:xfrm>
          <a:prstGeom prst="rect">
            <a:avLst/>
          </a:prstGeom>
          <a:noFill/>
          <a:ln w="38100">
            <a:solidFill>
              <a:srgbClr val="4DCF7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2" y="1989444"/>
            <a:ext cx="8048124" cy="427722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Глава 5. Формы непосредственного осуществления населением местного самоуправления и участия населения в осуществлении местного самоуправления</a:t>
            </a:r>
          </a:p>
          <a:p>
            <a:pPr>
              <a:buNone/>
            </a:pPr>
            <a:r>
              <a:rPr lang="ru-RU" sz="2000" dirty="0" smtClean="0"/>
              <a:t>Статья 26.1. Инициативные проекты</a:t>
            </a:r>
          </a:p>
          <a:p>
            <a:pPr>
              <a:buNone/>
            </a:pPr>
            <a:r>
              <a:rPr lang="ru-RU" sz="2000" dirty="0" smtClean="0"/>
              <a:t>	1. В целях реализации мероприятий, имеющих </a:t>
            </a:r>
            <a:r>
              <a:rPr lang="ru-RU" sz="2000" u="sng" dirty="0" smtClean="0"/>
              <a:t>приоритетное значение для жителей</a:t>
            </a:r>
            <a:r>
              <a:rPr lang="ru-RU" sz="2000" dirty="0" smtClean="0"/>
              <a:t>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самоуправления, в местную администрацию может быть внесен </a:t>
            </a:r>
            <a:r>
              <a:rPr lang="ru-RU" sz="2000" u="sng" dirty="0" smtClean="0"/>
              <a:t>инициативный проект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	</a:t>
            </a:r>
            <a:endParaRPr lang="ru-RU" sz="2000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на муниципальном уровне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88BB6C-72C5-41A1-B7F5-A2E47E4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2" y="1989444"/>
            <a:ext cx="8048124" cy="427722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Статья 26.1. Инициативные проекты</a:t>
            </a:r>
          </a:p>
          <a:p>
            <a:pPr>
              <a:buNone/>
            </a:pPr>
            <a:r>
              <a:rPr lang="ru-RU" sz="2000" dirty="0" smtClean="0"/>
              <a:t>	2. С инициативой о внесении инициативного проекта вправе выступить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инициативная группа </a:t>
            </a:r>
            <a:r>
              <a:rPr lang="ru-RU" sz="2000" dirty="0" smtClean="0"/>
              <a:t>численностью не менее десяти граждан, достигших 16-летнего возраста и проживающих на территории соответствующего муниципального образования,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ТОС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сельского населенного пункта. </a:t>
            </a:r>
            <a:endParaRPr lang="en-US" sz="2000" dirty="0" smtClean="0"/>
          </a:p>
          <a:p>
            <a:pPr>
              <a:buNone/>
            </a:pPr>
            <a:r>
              <a:rPr lang="ru-RU" sz="1800" i="1" dirty="0" smtClean="0"/>
              <a:t>	……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</a:t>
            </a:r>
            <a:r>
              <a:rPr lang="ru-RU" sz="1800" i="1" dirty="0" smtClean="0">
                <a:solidFill>
                  <a:srgbClr val="00B050"/>
                </a:solidFill>
              </a:rPr>
              <a:t>иным лицам, осуществляющим деятельность </a:t>
            </a:r>
            <a:r>
              <a:rPr lang="ru-RU" sz="1800" dirty="0" smtClean="0"/>
              <a:t>на территории соответствующего муниципального образования.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CCC70E-CC78-4933-8FD6-F03F0359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958" y="1005681"/>
            <a:ext cx="7903626" cy="9331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Правовая основа проектирования на муниципальном уровне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AF9640-72CB-420F-BDE2-D987342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8" y="136523"/>
            <a:ext cx="6004642" cy="66357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Проектная деятельность на муниципальном уровне. Инициативные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62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D7847AD20FEA4982191C4281BEE7CF" ma:contentTypeVersion="0" ma:contentTypeDescription="Создание документа." ma:contentTypeScope="" ma:versionID="7ca51196fefe9b2af9d18b72969ff1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b3fbc7b90e30c3e6e9a5c02c6ede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91D592-56E0-4380-9A86-0DF197205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39A83E-EE4D-47BC-A645-40914456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422F97-AC2E-4CA1-8B0D-D6D9326911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</TotalTime>
  <Words>1152</Words>
  <Application>Microsoft Office PowerPoint</Application>
  <PresentationFormat>Произвольный</PresentationFormat>
  <Paragraphs>140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  <vt:lpstr>Проектная деятельность на муниципальном уровне. Инициативные проекты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wedwasd</dc:title>
  <dc:creator>алексей родионов</dc:creator>
  <cp:lastModifiedBy>Meteleva Elena</cp:lastModifiedBy>
  <cp:revision>848</cp:revision>
  <dcterms:created xsi:type="dcterms:W3CDTF">2022-03-24T09:37:51Z</dcterms:created>
  <dcterms:modified xsi:type="dcterms:W3CDTF">2022-06-02T00:53:25Z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0x0101006CD7847AD20FEA4982191C4281BEE7CF</vt:lpwstr>
  </property>
</Properties>
</file>