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58" r:id="rId4"/>
    <p:sldId id="260" r:id="rId5"/>
    <p:sldId id="263" r:id="rId6"/>
    <p:sldId id="264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Дарья Зиновьева" initials="ДЗ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8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-66" y="-3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AFAFFAC-0680-444E-B619-3367C2EA1843}" type="datetimeFigureOut">
              <a:rPr lang="ru-RU" smtClean="0"/>
              <a:t>28.06.2022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5173-0174-40AC-95DA-22223EB1B023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5272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FFAC-0680-444E-B619-3367C2EA1843}" type="datetimeFigureOut">
              <a:rPr lang="ru-RU" smtClean="0"/>
              <a:t>28.06.2022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5173-0174-40AC-95DA-22223EB1B0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9366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FFAC-0680-444E-B619-3367C2EA1843}" type="datetimeFigureOut">
              <a:rPr lang="ru-RU" smtClean="0"/>
              <a:t>28.06.2022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5173-0174-40AC-95DA-22223EB1B023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4198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FFAC-0680-444E-B619-3367C2EA1843}" type="datetimeFigureOut">
              <a:rPr lang="ru-RU" smtClean="0"/>
              <a:t>28.06.2022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5173-0174-40AC-95DA-22223EB1B0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8329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FFAC-0680-444E-B619-3367C2EA1843}" type="datetimeFigureOut">
              <a:rPr lang="ru-RU" smtClean="0"/>
              <a:t>28.06.2022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5173-0174-40AC-95DA-22223EB1B023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3902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FFAC-0680-444E-B619-3367C2EA1843}" type="datetimeFigureOut">
              <a:rPr lang="ru-RU" smtClean="0"/>
              <a:t>28.06.2022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5173-0174-40AC-95DA-22223EB1B0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325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FFAC-0680-444E-B619-3367C2EA1843}" type="datetimeFigureOut">
              <a:rPr lang="ru-RU" smtClean="0"/>
              <a:t>28.06.2022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5173-0174-40AC-95DA-22223EB1B0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298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FFAC-0680-444E-B619-3367C2EA1843}" type="datetimeFigureOut">
              <a:rPr lang="ru-RU" smtClean="0"/>
              <a:t>28.06.2022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5173-0174-40AC-95DA-22223EB1B0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194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FFAC-0680-444E-B619-3367C2EA1843}" type="datetimeFigureOut">
              <a:rPr lang="ru-RU" smtClean="0"/>
              <a:t>28.06.2022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5173-0174-40AC-95DA-22223EB1B0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9534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FFAC-0680-444E-B619-3367C2EA1843}" type="datetimeFigureOut">
              <a:rPr lang="ru-RU" smtClean="0"/>
              <a:t>28.06.2022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5173-0174-40AC-95DA-22223EB1B0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161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FFAC-0680-444E-B619-3367C2EA1843}" type="datetimeFigureOut">
              <a:rPr lang="ru-RU" smtClean="0"/>
              <a:t>28.06.2022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5173-0174-40AC-95DA-22223EB1B023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638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CAFAFFAC-0680-444E-B619-3367C2EA1843}" type="datetimeFigureOut">
              <a:rPr lang="ru-RU" smtClean="0"/>
              <a:t>28.06.2022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EC965173-0174-40AC-95DA-22223EB1B023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664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5037959"/>
            <a:ext cx="10865797" cy="1463040"/>
          </a:xfrm>
        </p:spPr>
        <p:txBody>
          <a:bodyPr>
            <a:noAutofit/>
          </a:bodyPr>
          <a:lstStyle/>
          <a:p>
            <a:r>
              <a:rPr lang="ru-RU" sz="4000" b="1" dirty="0"/>
              <a:t>Об отдельных вопросах реализации на территории Иркутской области инициативных проектов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344286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</a:t>
            </a:r>
            <a:r>
              <a:rPr lang="ru-RU" dirty="0" smtClean="0"/>
              <a:t>елесообразность </a:t>
            </a:r>
            <a:br>
              <a:rPr lang="ru-RU" dirty="0" smtClean="0"/>
            </a:br>
            <a:r>
              <a:rPr lang="ru-RU" dirty="0" smtClean="0"/>
              <a:t>принятия законопроекта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 1 января 2021 года вступили в силу положения статьи 26.1 Федерального закона от 6 октября 2003 года № 131-Ф3 «Об общих принципах организации местного самоуправления в Российской Федерации» о реализации инициативных проектов.</a:t>
            </a:r>
          </a:p>
          <a:p>
            <a:r>
              <a:rPr lang="ru-RU" dirty="0" smtClean="0"/>
              <a:t>Пунктом 10 статьи 26.1 Федерального закона № 131-Ф3 определен перечень вопросов, связанных с реализацией инициативных проектов, выдвигаемых для получения поддержки за счет межбюджетных трансфертов из бюджета субъекта Российской Федерации, которые должны быть урегулированы законом и (или) иным нормативным правовым актом субъекта Российской Федерации.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6287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проекта: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Вовлечение </a:t>
            </a:r>
            <a:r>
              <a:rPr lang="ru-RU" dirty="0"/>
              <a:t>жителей и бизнеса в решение вопросов местного значения, развитие </a:t>
            </a:r>
            <a:r>
              <a:rPr lang="ru-RU" dirty="0" smtClean="0"/>
              <a:t>инфраструктуры своего населенного пункта. </a:t>
            </a:r>
            <a:r>
              <a:rPr lang="ru-RU" dirty="0"/>
              <a:t>Участвуя в проекте, </a:t>
            </a:r>
            <a:r>
              <a:rPr lang="ru-RU" dirty="0" smtClean="0"/>
              <a:t>люди сами </a:t>
            </a:r>
            <a:r>
              <a:rPr lang="ru-RU" dirty="0"/>
              <a:t>определяют </a:t>
            </a:r>
            <a:r>
              <a:rPr lang="ru-RU" dirty="0" smtClean="0"/>
              <a:t>приоритетные направления </a:t>
            </a:r>
            <a:r>
              <a:rPr lang="ru-RU" dirty="0"/>
              <a:t>расходования бюджетных средств, </a:t>
            </a:r>
            <a:r>
              <a:rPr lang="ru-RU" dirty="0" err="1"/>
              <a:t>софинансируют</a:t>
            </a:r>
            <a:r>
              <a:rPr lang="ru-RU" dirty="0"/>
              <a:t> </a:t>
            </a:r>
            <a:r>
              <a:rPr lang="ru-RU" dirty="0" smtClean="0"/>
              <a:t>выбранные объекты, ведут контроль за реализацией инициативных проектов. </a:t>
            </a:r>
            <a:r>
              <a:rPr lang="ru-RU" dirty="0"/>
              <a:t>Привлечение средств </a:t>
            </a:r>
            <a:r>
              <a:rPr lang="ru-RU" dirty="0" smtClean="0"/>
              <a:t>граждан и бизнеса в виде инициативных платежей – </a:t>
            </a:r>
            <a:r>
              <a:rPr lang="ru-RU" dirty="0"/>
              <a:t>не самоцель. </a:t>
            </a:r>
            <a:r>
              <a:rPr lang="ru-RU" dirty="0" smtClean="0"/>
              <a:t>Инициативные платежи способствуют </a:t>
            </a:r>
            <a:r>
              <a:rPr lang="ru-RU" dirty="0"/>
              <a:t>отбору наиболее </a:t>
            </a:r>
            <a:r>
              <a:rPr lang="ru-RU" dirty="0" smtClean="0"/>
              <a:t>значимых проектов, бережной </a:t>
            </a:r>
            <a:r>
              <a:rPr lang="ru-RU" dirty="0"/>
              <a:t>эксплуатации </a:t>
            </a:r>
            <a:r>
              <a:rPr lang="ru-RU" dirty="0" smtClean="0"/>
              <a:t>объектов, осознанию жителями своей роли в развитии территории.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058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Каким должен быть инициативный проект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Проект должен быть направлен на решение вопросов местного значения</a:t>
            </a:r>
            <a:r>
              <a:rPr lang="ru-RU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Приоритетность проекта определяется собранием граждан.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Проект не может касаться объектов частной собственности</a:t>
            </a:r>
            <a:r>
              <a:rPr lang="ru-RU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Инициативные платежи не </a:t>
            </a:r>
            <a:r>
              <a:rPr lang="ru-RU" dirty="0"/>
              <a:t>менее </a:t>
            </a:r>
            <a:r>
              <a:rPr lang="ru-RU" dirty="0" smtClean="0"/>
              <a:t>10 % </a:t>
            </a:r>
            <a:r>
              <a:rPr lang="ru-RU" dirty="0"/>
              <a:t>от </a:t>
            </a:r>
            <a:r>
              <a:rPr lang="ru-RU" dirty="0" smtClean="0"/>
              <a:t>стоимости проекта.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Р</a:t>
            </a:r>
            <a:r>
              <a:rPr lang="ru-RU" dirty="0" smtClean="0"/>
              <a:t>азмер субсидии </a:t>
            </a:r>
            <a:r>
              <a:rPr lang="ru-RU" dirty="0"/>
              <a:t>из областного бюджета на </a:t>
            </a:r>
            <a:r>
              <a:rPr lang="ru-RU" dirty="0" smtClean="0"/>
              <a:t>один проект – не более 2 </a:t>
            </a:r>
            <a:r>
              <a:rPr lang="ru-RU" dirty="0"/>
              <a:t>млн. рублей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6098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реализации инициативного проекта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dirty="0"/>
              <a:t>С инициативой о внесении инициативного проекта вправе выступить инициативная группа численностью не менее десяти граждан, достигших шестнадцатилетнего возраста и проживающих на территории соответствующего муниципального </a:t>
            </a:r>
            <a:r>
              <a:rPr lang="ru-RU" dirty="0" smtClean="0"/>
              <a:t>образования.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Инициативный проект до его внесения в местную администрацию подлежит </a:t>
            </a:r>
            <a:r>
              <a:rPr lang="ru-RU" dirty="0" smtClean="0"/>
              <a:t>рассмотрению на </a:t>
            </a:r>
            <a:r>
              <a:rPr lang="ru-RU" dirty="0"/>
              <a:t>сходе, собрании или конференции </a:t>
            </a:r>
            <a:r>
              <a:rPr lang="ru-RU" dirty="0" smtClean="0"/>
              <a:t>граждан.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Муниципальные конкурсные комиссии местных администраций </a:t>
            </a:r>
            <a:r>
              <a:rPr lang="ru-RU" dirty="0"/>
              <a:t>муниципальных районов, муниципальных округов и городских округов </a:t>
            </a:r>
            <a:r>
              <a:rPr lang="ru-RU" dirty="0" smtClean="0"/>
              <a:t>рассматривают </a:t>
            </a:r>
            <a:r>
              <a:rPr lang="ru-RU" dirty="0"/>
              <a:t>и </a:t>
            </a:r>
            <a:r>
              <a:rPr lang="ru-RU" dirty="0" smtClean="0"/>
              <a:t>отбирают </a:t>
            </a:r>
            <a:r>
              <a:rPr lang="ru-RU" dirty="0"/>
              <a:t>инициативные </a:t>
            </a:r>
            <a:r>
              <a:rPr lang="ru-RU" dirty="0" smtClean="0"/>
              <a:t>проекты для их дальнейшего направления в </a:t>
            </a:r>
            <a:r>
              <a:rPr lang="ru-RU" dirty="0"/>
              <a:t>исполнительный орган государственной власти Иркутской области, </a:t>
            </a:r>
            <a:r>
              <a:rPr lang="ru-RU" dirty="0" smtClean="0"/>
              <a:t>уполномоченный на </a:t>
            </a:r>
            <a:r>
              <a:rPr lang="ru-RU" dirty="0"/>
              <a:t>организацию проведения конкурсного отбора инициативных </a:t>
            </a:r>
            <a:r>
              <a:rPr lang="ru-RU" dirty="0" smtClean="0"/>
              <a:t>проектов.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8195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Этапы реализации инициативного проекта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82494" y="2247089"/>
            <a:ext cx="9720071" cy="4023360"/>
          </a:xfrm>
        </p:spPr>
        <p:txBody>
          <a:bodyPr/>
          <a:lstStyle/>
          <a:p>
            <a:pPr marL="457200" indent="-457200">
              <a:buFont typeface="+mj-lt"/>
              <a:buAutoNum type="arabicPeriod" startAt="4"/>
            </a:pPr>
            <a:r>
              <a:rPr lang="ru-RU" dirty="0"/>
              <a:t>Конкурсный отбор инициативных проектов проводится межведомственной комиссией по проведению конкурсного отбора инициативных </a:t>
            </a:r>
            <a:r>
              <a:rPr lang="ru-RU" dirty="0" smtClean="0"/>
              <a:t>проектов.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ru-RU" dirty="0"/>
              <a:t>По результатам рассмотрения инициативного проекта межведомственная комиссия принимает одно из следующих </a:t>
            </a:r>
            <a:r>
              <a:rPr lang="ru-RU" dirty="0" smtClean="0"/>
              <a:t>решений: 1</a:t>
            </a:r>
            <a:r>
              <a:rPr lang="ru-RU" dirty="0"/>
              <a:t>) поддержать инициативный </a:t>
            </a:r>
            <a:r>
              <a:rPr lang="ru-RU" dirty="0" smtClean="0"/>
              <a:t>проект; 2</a:t>
            </a:r>
            <a:r>
              <a:rPr lang="ru-RU" dirty="0"/>
              <a:t>) отказать в поддержке инициативного проекта и вернуть его инициаторам проекта с указанием причин отказа в поддержке инициативного проекта</a:t>
            </a:r>
            <a:r>
              <a:rPr lang="ru-RU" dirty="0" smtClean="0"/>
              <a:t>.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ru-RU" dirty="0" smtClean="0"/>
              <a:t>Предоставление субсидии </a:t>
            </a:r>
            <a:r>
              <a:rPr lang="ru-RU" dirty="0"/>
              <a:t>на </a:t>
            </a:r>
            <a:r>
              <a:rPr lang="ru-RU" dirty="0" smtClean="0"/>
              <a:t>реализацию инициативного проекта.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ru-RU" dirty="0" smtClean="0"/>
              <a:t>Реализация проекта, контроль инициативной группы за ходом работ на объекте. </a:t>
            </a:r>
          </a:p>
          <a:p>
            <a:pPr marL="457200" indent="-457200">
              <a:buFont typeface="+mj-lt"/>
              <a:buAutoNum type="arabicPeriod" startAt="4"/>
            </a:pPr>
            <a:endParaRPr lang="ru-RU" dirty="0" smtClean="0"/>
          </a:p>
          <a:p>
            <a:pPr marL="457200" indent="-457200">
              <a:buFont typeface="+mj-lt"/>
              <a:buAutoNum type="arabicPeriod" startAt="4"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71454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180</TotalTime>
  <Words>392</Words>
  <Application>Microsoft Office PowerPoint</Application>
  <PresentationFormat>Произвольный</PresentationFormat>
  <Paragraphs>22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Интеграл</vt:lpstr>
      <vt:lpstr>Об отдельных вопросах реализации на территории Иркутской области инициативных проектов</vt:lpstr>
      <vt:lpstr>Целесообразность  принятия законопроекта</vt:lpstr>
      <vt:lpstr>Цель проекта:</vt:lpstr>
      <vt:lpstr>Каким должен быть инициативный проект</vt:lpstr>
      <vt:lpstr>Этапы реализации инициативного проекта </vt:lpstr>
      <vt:lpstr>Этапы реализации инициативного проекта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Дарья Зиновьева</dc:creator>
  <cp:lastModifiedBy>Зиновьева Дарья Евгеньевна</cp:lastModifiedBy>
  <cp:revision>27</cp:revision>
  <dcterms:created xsi:type="dcterms:W3CDTF">2022-04-17T07:00:53Z</dcterms:created>
  <dcterms:modified xsi:type="dcterms:W3CDTF">2022-06-28T09:40:26Z</dcterms:modified>
</cp:coreProperties>
</file>