
<file path=[Content_Types].xml><?xml version="1.0" encoding="utf-8"?>
<Types xmlns="http://schemas.openxmlformats.org/package/2006/content-types">
  <Default ContentType="image/jpeg" Extension="jpg"/>
  <Default ContentType="application/vnd.openxmlformats-officedocument.vmlDrawing" Extension="vml"/>
  <Default ContentType="application/xml" Extension="xml"/>
  <Default ContentType="image/png" Extension="png"/>
  <Default ContentType="application/vnd.ms-excel" Extension="xls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ms-excel" PartName="/ppt/embeddings/Microsoft_Excel_Sheet1.xls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6858000" cx="9144000"/>
  <p:notesSz cx="6805600" cy="99441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3133">
          <p15:clr>
            <a:srgbClr val="000000"/>
          </p15:clr>
        </p15:guide>
        <p15:guide id="2" pos="2144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1878728-EEF9-410C-9BC9-F230F0EE82AD}">
  <a:tblStyle styleId="{91878728-EEF9-410C-9BC9-F230F0EE82AD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33" orient="horz"/>
        <p:guide pos="2144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16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96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00" lIns="91625" spcFirstLastPara="1" rIns="91625" wrap="square" tIns="45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4450" y="0"/>
            <a:ext cx="29496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00" lIns="91625" spcFirstLastPara="1" rIns="91625" wrap="square" tIns="45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6125"/>
            <a:ext cx="49704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00" lIns="91625" spcFirstLastPara="1" rIns="91625" wrap="square" tIns="458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44037"/>
            <a:ext cx="29496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800" lIns="91625" spcFirstLastPara="1" rIns="91625" wrap="square" tIns="45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4450" y="9444037"/>
            <a:ext cx="29496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800" lIns="91625" spcFirstLastPara="1" rIns="91625" wrap="square" tIns="45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/>
        </p:nvSpPr>
        <p:spPr>
          <a:xfrm>
            <a:off x="3854450" y="9444037"/>
            <a:ext cx="29496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800" lIns="91625" spcFirstLastPara="1" rIns="91625" wrap="square" tIns="45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91" name="Google Shape;91;p1:notes"/>
          <p:cNvSpPr/>
          <p:nvPr>
            <p:ph idx="2" type="sldImg"/>
          </p:nvPr>
        </p:nvSpPr>
        <p:spPr>
          <a:xfrm>
            <a:off x="917575" y="746125"/>
            <a:ext cx="49704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00" lIns="91625" spcFirstLastPara="1" rIns="91625" wrap="square" tIns="45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0:notes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</p:spPr>
        <p:txBody>
          <a:bodyPr anchorCtr="0" anchor="t" bIns="45800" lIns="91625" spcFirstLastPara="1" rIns="91625" wrap="square" tIns="45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10:notes"/>
          <p:cNvSpPr/>
          <p:nvPr>
            <p:ph idx="2" type="sldImg"/>
          </p:nvPr>
        </p:nvSpPr>
        <p:spPr>
          <a:xfrm>
            <a:off x="917575" y="746125"/>
            <a:ext cx="49704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1:notes"/>
          <p:cNvSpPr txBox="1"/>
          <p:nvPr/>
        </p:nvSpPr>
        <p:spPr>
          <a:xfrm>
            <a:off x="3825875" y="9436100"/>
            <a:ext cx="29274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59" name="Google Shape;359;p11:notes"/>
          <p:cNvSpPr/>
          <p:nvPr>
            <p:ph idx="2" type="sldImg"/>
          </p:nvPr>
        </p:nvSpPr>
        <p:spPr>
          <a:xfrm>
            <a:off x="917575" y="746125"/>
            <a:ext cx="49704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0" name="Google Shape;360;p11:notes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00" lIns="91625" spcFirstLastPara="1" rIns="91625" wrap="square" tIns="45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 </a:t>
            </a:r>
            <a:endParaRPr/>
          </a:p>
        </p:txBody>
      </p:sp>
      <p:sp>
        <p:nvSpPr>
          <p:cNvPr id="361" name="Google Shape;361;p11:notes"/>
          <p:cNvSpPr txBox="1"/>
          <p:nvPr/>
        </p:nvSpPr>
        <p:spPr>
          <a:xfrm>
            <a:off x="3854450" y="9444037"/>
            <a:ext cx="29496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800" lIns="91625" spcFirstLastPara="1" rIns="91625" wrap="square" tIns="45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/>
        </p:nvSpPr>
        <p:spPr>
          <a:xfrm>
            <a:off x="3792537" y="9418637"/>
            <a:ext cx="29019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400" lIns="90800" spcFirstLastPara="1" rIns="90800" wrap="square" tIns="45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830262" y="366712"/>
            <a:ext cx="4959300" cy="371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2:notes"/>
          <p:cNvSpPr txBox="1"/>
          <p:nvPr/>
        </p:nvSpPr>
        <p:spPr>
          <a:xfrm>
            <a:off x="669925" y="4710112"/>
            <a:ext cx="5356200" cy="44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400" lIns="90800" spcFirstLastPara="1" rIns="90800" wrap="square" tIns="4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00" lIns="91625" spcFirstLastPara="1" rIns="91625" wrap="square" tIns="45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/>
          <p:nvPr>
            <p:ph idx="2" type="sldImg"/>
          </p:nvPr>
        </p:nvSpPr>
        <p:spPr>
          <a:xfrm>
            <a:off x="917575" y="746125"/>
            <a:ext cx="49704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0" name="Google Shape;120;p3:notes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00" lIns="91625" spcFirstLastPara="1" rIns="91625" wrap="square" tIns="45800">
            <a:noAutofit/>
          </a:bodyPr>
          <a:lstStyle/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В 2015 году в перечень проектов включены 1188 мероприятий, в том числе: 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77 МО ремонт автомобильных дорог; 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приобретение 29 ед. спецтехники (мусоровозы, водовозные машины, машины для уборки улиц, навесное оборудование);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128 нас. п. благоустройство территорий, ремонт и устройство уличного освещения;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155 МО ремонт и благоустройство Домов культуры, досуговых центров и библиотек, приобретение светозвукового оборудования, сценической одежды и мебели для клубов;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131 нас. п. ремонт водонапорных башен, колодцев, летних водопроводов, бурение скважин, приобретение оборудования в котельные;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83 МО оборудование детских игровых и спортивных площадок;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100 МО обеспечение первичной пожарной безопасности и предупреждение ЧС;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- 10 мероприятий по ремонту, оснащению школ и детских садов (только в городских округах).</a:t>
            </a:r>
            <a:endParaRPr/>
          </a:p>
        </p:txBody>
      </p:sp>
      <p:sp>
        <p:nvSpPr>
          <p:cNvPr id="121" name="Google Shape;121;p3:notes"/>
          <p:cNvSpPr txBox="1"/>
          <p:nvPr/>
        </p:nvSpPr>
        <p:spPr>
          <a:xfrm>
            <a:off x="3854450" y="9444037"/>
            <a:ext cx="29496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800" lIns="91625" spcFirstLastPara="1" rIns="91625" wrap="square" tIns="45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fld id="{00000000-1234-1234-1234-123412341234}" type="slidenum">
              <a:rPr b="1" i="0" lang="en-US" sz="19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:notes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</p:spPr>
        <p:txBody>
          <a:bodyPr anchorCtr="0" anchor="t" bIns="45800" lIns="91625" spcFirstLastPara="1" rIns="91625" wrap="square" tIns="45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4:notes"/>
          <p:cNvSpPr/>
          <p:nvPr>
            <p:ph idx="2" type="sldImg"/>
          </p:nvPr>
        </p:nvSpPr>
        <p:spPr>
          <a:xfrm>
            <a:off x="917575" y="746125"/>
            <a:ext cx="49704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/>
          <p:nvPr/>
        </p:nvSpPr>
        <p:spPr>
          <a:xfrm>
            <a:off x="3792537" y="9418637"/>
            <a:ext cx="29019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400" lIns="90800" spcFirstLastPara="1" rIns="90800" wrap="square" tIns="45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84" name="Google Shape;184;p5:notes"/>
          <p:cNvSpPr/>
          <p:nvPr>
            <p:ph idx="2" type="sldImg"/>
          </p:nvPr>
        </p:nvSpPr>
        <p:spPr>
          <a:xfrm>
            <a:off x="830262" y="366712"/>
            <a:ext cx="4959300" cy="371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5" name="Google Shape;185;p5:notes"/>
          <p:cNvSpPr txBox="1"/>
          <p:nvPr/>
        </p:nvSpPr>
        <p:spPr>
          <a:xfrm>
            <a:off x="669925" y="4710112"/>
            <a:ext cx="5356200" cy="44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400" lIns="90800" spcFirstLastPara="1" rIns="90800" wrap="square" tIns="4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00" lIns="91625" spcFirstLastPara="1" rIns="91625" wrap="square" tIns="45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:notes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</p:spPr>
        <p:txBody>
          <a:bodyPr anchorCtr="0" anchor="t" bIns="45800" lIns="91625" spcFirstLastPara="1" rIns="91625" wrap="square" tIns="45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6:notes"/>
          <p:cNvSpPr/>
          <p:nvPr>
            <p:ph idx="2" type="sldImg"/>
          </p:nvPr>
        </p:nvSpPr>
        <p:spPr>
          <a:xfrm>
            <a:off x="917575" y="746125"/>
            <a:ext cx="49704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7:notes"/>
          <p:cNvSpPr txBox="1"/>
          <p:nvPr/>
        </p:nvSpPr>
        <p:spPr>
          <a:xfrm>
            <a:off x="3792537" y="9418637"/>
            <a:ext cx="29019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400" lIns="90800" spcFirstLastPara="1" rIns="90800" wrap="square" tIns="45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47" name="Google Shape;247;p7:notes"/>
          <p:cNvSpPr/>
          <p:nvPr>
            <p:ph idx="2" type="sldImg"/>
          </p:nvPr>
        </p:nvSpPr>
        <p:spPr>
          <a:xfrm>
            <a:off x="830262" y="366712"/>
            <a:ext cx="4959300" cy="371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8" name="Google Shape;248;p7:notes"/>
          <p:cNvSpPr txBox="1"/>
          <p:nvPr/>
        </p:nvSpPr>
        <p:spPr>
          <a:xfrm>
            <a:off x="669925" y="4710112"/>
            <a:ext cx="5356200" cy="44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400" lIns="90800" spcFirstLastPara="1" rIns="90800" wrap="square" tIns="4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7:notes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00" lIns="91625" spcFirstLastPara="1" rIns="91625" wrap="square" tIns="45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8:notes"/>
          <p:cNvSpPr txBox="1"/>
          <p:nvPr/>
        </p:nvSpPr>
        <p:spPr>
          <a:xfrm>
            <a:off x="3792537" y="9418637"/>
            <a:ext cx="29019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400" lIns="90800" spcFirstLastPara="1" rIns="90800" wrap="square" tIns="45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91" name="Google Shape;291;p8:notes"/>
          <p:cNvSpPr/>
          <p:nvPr>
            <p:ph idx="2" type="sldImg"/>
          </p:nvPr>
        </p:nvSpPr>
        <p:spPr>
          <a:xfrm>
            <a:off x="830262" y="366712"/>
            <a:ext cx="4959300" cy="371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2" name="Google Shape;292;p8:notes"/>
          <p:cNvSpPr txBox="1"/>
          <p:nvPr/>
        </p:nvSpPr>
        <p:spPr>
          <a:xfrm>
            <a:off x="669925" y="4710112"/>
            <a:ext cx="5356200" cy="44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400" lIns="90800" spcFirstLastPara="1" rIns="90800" wrap="square" tIns="4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8:notes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00" lIns="91625" spcFirstLastPara="1" rIns="91625" wrap="square" tIns="45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9:notes"/>
          <p:cNvSpPr/>
          <p:nvPr>
            <p:ph idx="2" type="sldImg"/>
          </p:nvPr>
        </p:nvSpPr>
        <p:spPr>
          <a:xfrm>
            <a:off x="917575" y="746125"/>
            <a:ext cx="49704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0" name="Google Shape;320;p9:notes"/>
          <p:cNvSpPr txBox="1"/>
          <p:nvPr>
            <p:ph idx="1" type="body"/>
          </p:nvPr>
        </p:nvSpPr>
        <p:spPr>
          <a:xfrm>
            <a:off x="681037" y="4722812"/>
            <a:ext cx="5443500" cy="44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00" lIns="91625" spcFirstLastPara="1" rIns="91625" wrap="square" tIns="45800">
            <a:noAutofit/>
          </a:bodyPr>
          <a:lstStyle/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В 2015 году в перечень проектов включены 1188 мероприятий, в том числе: 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77 МО ремонт автомобильных дорог; 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приобретение 29 ед. спецтехники (мусоровозы, водовозные машины, машины для уборки улиц, навесное оборудование);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128 нас. п. благоустройство территорий, ремонт и устройство уличного освещения;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155 МО ремонт и благоустройство Домов культуры, досуговых центров и библиотек, приобретение светозвукового оборудования, сценической одежды и мебели для клубов;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131 нас. п. ремонт водонапорных башен, колодцев, летних водопроводов, бурение скважин, приобретение оборудования в котельные;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83 МО оборудование детских игровых и спортивных площадок;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в 100 МО обеспечение первичной пожарной безопасности и предупреждение ЧС;</a:t>
            </a:r>
            <a:endParaRPr/>
          </a:p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- 10 мероприятий по ремонту, оснащению школ и детских садов (только в городских округах).</a:t>
            </a:r>
            <a:endParaRPr/>
          </a:p>
        </p:txBody>
      </p:sp>
      <p:sp>
        <p:nvSpPr>
          <p:cNvPr id="321" name="Google Shape;321;p9:notes"/>
          <p:cNvSpPr txBox="1"/>
          <p:nvPr/>
        </p:nvSpPr>
        <p:spPr>
          <a:xfrm>
            <a:off x="3854450" y="9444037"/>
            <a:ext cx="29496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800" lIns="91625" spcFirstLastPara="1" rIns="91625" wrap="square" tIns="45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fld id="{00000000-1234-1234-1234-123412341234}" type="slidenum">
              <a:rPr b="1" i="0" lang="en-US" sz="19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3" name="Google Shape;73;p11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4" name="Google Shape;74;p11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таблица" type="tbl">
  <p:cSld name="TAB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52" name="Google Shape;52;p8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5" name="Google Shape;65;p10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6" name="Google Shape;66;p10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i.skudaeva@govirk.ru" TargetMode="External"/><Relationship Id="rId4" Type="http://schemas.openxmlformats.org/officeDocument/2006/relationships/hyperlink" Target="mailto:a.ryabova@govirk.ru" TargetMode="External"/><Relationship Id="rId5" Type="http://schemas.openxmlformats.org/officeDocument/2006/relationships/hyperlink" Target="mailto:t.suhanova@govirk.ru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.jpg"/><Relationship Id="rId10" Type="http://schemas.openxmlformats.org/officeDocument/2006/relationships/image" Target="../media/image10.jpg"/><Relationship Id="rId13" Type="http://schemas.openxmlformats.org/officeDocument/2006/relationships/image" Target="../media/image13.jpg"/><Relationship Id="rId1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9" Type="http://schemas.openxmlformats.org/officeDocument/2006/relationships/image" Target="../media/image9.jpg"/><Relationship Id="rId14" Type="http://schemas.openxmlformats.org/officeDocument/2006/relationships/image" Target="../media/image1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image" Target="../media/image7.jpg"/><Relationship Id="rId8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vmlDrawing" Target="../drawings/vmlDrawing1.vml"/><Relationship Id="rId4" Type="http://schemas.openxmlformats.org/officeDocument/2006/relationships/oleObject" Target="../embeddings/Microsoft_Excel_Sheet1.xls"/><Relationship Id="rId5" Type="http://schemas.openxmlformats.org/officeDocument/2006/relationships/oleObject" Target="../embeddings/Microsoft_Excel_Sheet1.xls"/><Relationship Id="rId6" Type="http://schemas.openxmlformats.org/officeDocument/2006/relationships/image" Target="../media/image1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ctrTitle"/>
          </p:nvPr>
        </p:nvSpPr>
        <p:spPr>
          <a:xfrm>
            <a:off x="323850" y="1844675"/>
            <a:ext cx="8496300" cy="302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75E9"/>
              </a:buClr>
              <a:buSzPts val="3600"/>
              <a:buFont typeface="Arial"/>
              <a:buNone/>
            </a:pPr>
            <a:br>
              <a:rPr b="1" i="0" lang="en-US" sz="3600" u="none">
                <a:solidFill>
                  <a:srgbClr val="5175E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600" u="none">
                <a:solidFill>
                  <a:srgbClr val="5175E9"/>
                </a:solidFill>
                <a:latin typeface="Arial"/>
                <a:ea typeface="Arial"/>
                <a:cs typeface="Arial"/>
                <a:sym typeface="Arial"/>
              </a:rPr>
              <a:t>Механизмы инициативного бюджетирования в Иркутской области. Инициативные проекты.</a:t>
            </a:r>
            <a:br>
              <a:rPr b="1" i="0" lang="en-US" sz="3600" u="none">
                <a:solidFill>
                  <a:srgbClr val="5175E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600" u="none">
                <a:solidFill>
                  <a:srgbClr val="5175E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1" i="0" lang="en-US" sz="3600" u="none">
                <a:solidFill>
                  <a:srgbClr val="5175E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600" u="none">
                <a:solidFill>
                  <a:srgbClr val="5175E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95" name="Google Shape;95;p14"/>
          <p:cNvSpPr txBox="1"/>
          <p:nvPr/>
        </p:nvSpPr>
        <p:spPr>
          <a:xfrm>
            <a:off x="1619250" y="260350"/>
            <a:ext cx="5616600" cy="7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Рисунок1" id="96" name="Google Shape;9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24300" y="476250"/>
            <a:ext cx="1152525" cy="865187"/>
          </a:xfrm>
          <a:prstGeom prst="rect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18900000" dist="107763">
              <a:srgbClr val="808080">
                <a:alpha val="49800"/>
              </a:srgbClr>
            </a:outerShdw>
          </a:effectLst>
        </p:spPr>
      </p:pic>
      <p:sp>
        <p:nvSpPr>
          <p:cNvPr id="97" name="Google Shape;97;p14"/>
          <p:cNvSpPr txBox="1"/>
          <p:nvPr/>
        </p:nvSpPr>
        <p:spPr>
          <a:xfrm>
            <a:off x="6759575" y="65246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275" lIns="92575" spcFirstLastPara="1" rIns="92575" wrap="square" tIns="462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98" name="Google Shape;98;p14"/>
          <p:cNvSpPr txBox="1"/>
          <p:nvPr/>
        </p:nvSpPr>
        <p:spPr>
          <a:xfrm>
            <a:off x="323850" y="5732462"/>
            <a:ext cx="8569200" cy="584100"/>
          </a:xfrm>
          <a:prstGeom prst="rect">
            <a:avLst/>
          </a:prstGeom>
          <a:noFill/>
          <a:ln>
            <a:noFill/>
          </a:ln>
          <a:effectLst>
            <a:outerShdw blurRad="63500" dir="2700000" dist="17960">
              <a:srgbClr val="708688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1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Содокладчик: министр экономического развития и промышлености</a:t>
            </a:r>
            <a:br>
              <a:rPr b="0" i="1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Иркутской области Н.Г. Гершун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3"/>
          <p:cNvSpPr txBox="1"/>
          <p:nvPr/>
        </p:nvSpPr>
        <p:spPr>
          <a:xfrm>
            <a:off x="6786562" y="63023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49" name="Google Shape;349;p23"/>
          <p:cNvSpPr/>
          <p:nvPr/>
        </p:nvSpPr>
        <p:spPr>
          <a:xfrm>
            <a:off x="4995862" y="115887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003399">
              <a:alpha val="682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23"/>
          <p:cNvSpPr/>
          <p:nvPr/>
        </p:nvSpPr>
        <p:spPr>
          <a:xfrm>
            <a:off x="1187450" y="123825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3C83D8">
              <a:alpha val="678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1" name="Google Shape;351;p23"/>
          <p:cNvCxnSpPr/>
          <p:nvPr/>
        </p:nvCxnSpPr>
        <p:spPr>
          <a:xfrm>
            <a:off x="134937" y="441325"/>
            <a:ext cx="8785200" cy="0"/>
          </a:xfrm>
          <a:prstGeom prst="straightConnector1">
            <a:avLst/>
          </a:prstGeom>
          <a:noFill/>
          <a:ln cap="flat" cmpd="sng" w="15875">
            <a:solidFill>
              <a:srgbClr val="3366CC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52" name="Google Shape;352;p23"/>
          <p:cNvSpPr txBox="1"/>
          <p:nvPr/>
        </p:nvSpPr>
        <p:spPr>
          <a:xfrm>
            <a:off x="323850" y="134937"/>
            <a:ext cx="63579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ИНИЦИАТИВНЫЕ ПРОЕКТЫ</a:t>
            </a:r>
            <a:endParaRPr/>
          </a:p>
        </p:txBody>
      </p:sp>
      <p:sp>
        <p:nvSpPr>
          <p:cNvPr id="353" name="Google Shape;353;p23"/>
          <p:cNvSpPr txBox="1"/>
          <p:nvPr/>
        </p:nvSpPr>
        <p:spPr>
          <a:xfrm>
            <a:off x="468312" y="676275"/>
            <a:ext cx="6119700" cy="4176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Кураторы муниципальных образований в министерстве</a:t>
            </a:r>
            <a:endParaRPr/>
          </a:p>
        </p:txBody>
      </p:sp>
      <p:graphicFrame>
        <p:nvGraphicFramePr>
          <p:cNvPr id="354" name="Google Shape;354;p23"/>
          <p:cNvGraphicFramePr/>
          <p:nvPr/>
        </p:nvGraphicFramePr>
        <p:xfrm>
          <a:off x="468312" y="12684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{91878728-EEF9-410C-9BC9-F230F0EE82AD}</a:tableStyleId>
              </a:tblPr>
              <a:tblGrid>
                <a:gridCol w="1692275"/>
                <a:gridCol w="2411400"/>
              </a:tblGrid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г. Иркутск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5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b="1" i="0" sz="120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Скудаева</a:t>
                      </a:r>
                      <a:b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Ирина Александровна</a:t>
                      </a:r>
                      <a:b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каб. 7 тел. (83952) </a:t>
                      </a:r>
                      <a:r>
                        <a:rPr b="0" i="0" lang="en-US" sz="1200" u="none">
                          <a:solidFill>
                            <a:srgbClr val="3333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25-61-32</a:t>
                      </a:r>
                      <a:b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e-mail</a:t>
                      </a: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</a:t>
                      </a:r>
                      <a:r>
                        <a:rPr b="1" i="0" lang="en-US" sz="1200" u="none">
                          <a:solidFill>
                            <a:srgbClr val="3C8C9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en-US" sz="1200" u="sng">
                          <a:solidFill>
                            <a:schemeClr val="hlink"/>
                          </a:solidFill>
                          <a:hlinkClick r:id="rId3"/>
                        </a:rPr>
                        <a:t>i.skudaeva@govirk.ru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>
                        <a:alpha val="19610"/>
                      </a:schemeClr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г. Усолье-Сибирское»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390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Ангарский городской округ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Слюдянский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Шелеховский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г. Братск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rowSpan="8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Синицына</a:t>
                      </a:r>
                      <a:b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Елена Юнусовна</a:t>
                      </a:r>
                      <a:b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каб. 7 тел. (83952) </a:t>
                      </a:r>
                      <a:r>
                        <a:rPr b="0" i="0" lang="en-US" sz="1200" u="none">
                          <a:solidFill>
                            <a:srgbClr val="3333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25-64-21</a:t>
                      </a:r>
                      <a:b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e-mail: </a:t>
                      </a:r>
                      <a:r>
                        <a:rPr b="1" i="0" lang="en-US" sz="1200" u="sng">
                          <a:solidFill>
                            <a:srgbClr val="3C8C9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e.sinitsyna@govirk.ru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>
                        <a:alpha val="19610"/>
                      </a:schemeClr>
                    </a:solidFill>
                  </a:tcPr>
                </a:tc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Братский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г. Бодайбо и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Усть-Кутский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Киренский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392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Казачинско-Ленский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390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Мамско-Чуйский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Чунский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г. Усть-Илимск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rowSpan="9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Рябова</a:t>
                      </a:r>
                      <a:b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Альбина Валерьевна</a:t>
                      </a:r>
                      <a:b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каб. 2 тел. (83952) </a:t>
                      </a:r>
                      <a:r>
                        <a:rPr b="0" i="0" lang="en-US" sz="1200" u="none">
                          <a:solidFill>
                            <a:srgbClr val="3333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25-64-36</a:t>
                      </a:r>
                      <a:b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e-mail: </a:t>
                      </a:r>
                      <a:r>
                        <a:rPr b="1" i="0" lang="en-US" sz="1200" u="sng">
                          <a:solidFill>
                            <a:schemeClr val="hlink"/>
                          </a:solidFill>
                          <a:hlinkClick r:id="rId4"/>
                        </a:rPr>
                        <a:t>a.ryabova@govirk.ru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>
                        <a:alpha val="19610"/>
                      </a:schemeClr>
                    </a:solidFill>
                  </a:tcPr>
                </a:tc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г. Зима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Усть-Илимский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Нижнеилимский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Катангский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Зиминский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Куйтунский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Усть-Удинский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Балаганский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</a:tbl>
          </a:graphicData>
        </a:graphic>
      </p:graphicFrame>
      <p:sp>
        <p:nvSpPr>
          <p:cNvPr id="355" name="Google Shape;355;p23"/>
          <p:cNvSpPr txBox="1"/>
          <p:nvPr/>
        </p:nvSpPr>
        <p:spPr>
          <a:xfrm>
            <a:off x="3267075" y="1600200"/>
            <a:ext cx="9144000" cy="457200"/>
          </a:xfrm>
          <a:prstGeom prst="rect">
            <a:avLst/>
          </a:prstGeom>
          <a:noFill/>
          <a:ln>
            <a:noFill/>
          </a:ln>
          <a:effectLst>
            <a:outerShdw blurRad="63500" dir="2700000" dist="17960">
              <a:srgbClr val="8C8C8C"/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56" name="Google Shape;356;p23"/>
          <p:cNvGraphicFramePr/>
          <p:nvPr/>
        </p:nvGraphicFramePr>
        <p:xfrm>
          <a:off x="4673600" y="17002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{91878728-EEF9-410C-9BC9-F230F0EE82AD}</a:tableStyleId>
              </a:tblPr>
              <a:tblGrid>
                <a:gridCol w="1751000"/>
                <a:gridCol w="2514600"/>
              </a:tblGrid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Тайшетский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5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Леонтьева</a:t>
                      </a:r>
                      <a:b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Екатерина Владимировна</a:t>
                      </a:r>
                      <a:b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каб. 2 тел. (83952) </a:t>
                      </a:r>
                      <a:r>
                        <a:rPr b="0" i="0" lang="en-US" sz="1200" u="none">
                          <a:solidFill>
                            <a:srgbClr val="3333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25-64-31</a:t>
                      </a:r>
                      <a:b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e-mail: </a:t>
                      </a:r>
                      <a:r>
                        <a:rPr b="1" i="0" lang="en-US" sz="1200" u="sng">
                          <a:solidFill>
                            <a:srgbClr val="3C8C9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e.leontieva@govirk.ru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Нижнеудинский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г. Тулун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Тулунский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Жигаловский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г. Черемхово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rowSpan="8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Суханова</a:t>
                      </a:r>
                      <a:b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Татьяна Александровна </a:t>
                      </a:r>
                      <a:b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каб. 7 тел. (83952) </a:t>
                      </a:r>
                      <a:r>
                        <a:rPr b="0" i="0" lang="en-US" sz="1200" u="none">
                          <a:solidFill>
                            <a:srgbClr val="3333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25-69-71</a:t>
                      </a:r>
                      <a:b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e-mail: </a:t>
                      </a:r>
                      <a:r>
                        <a:rPr b="1" i="0" lang="en-US" sz="1200" u="sng">
                          <a:solidFill>
                            <a:schemeClr val="hlink"/>
                          </a:solidFill>
                          <a:hlinkClick r:id="rId5"/>
                        </a:rPr>
                        <a:t>t.suhanova@govirk.ru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Черемховский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г. Свирск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Заларинский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Качугский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Иркутский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Усольский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Ольхонский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г. Саянск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rowSpan="7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Дырдо</a:t>
                      </a:r>
                      <a:b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Анна Геннадьевна</a:t>
                      </a:r>
                      <a:br>
                        <a:rPr b="1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каб. 2 тел. (83952) </a:t>
                      </a:r>
                      <a:r>
                        <a:rPr b="0" i="0" lang="en-US" sz="1200" u="none">
                          <a:solidFill>
                            <a:srgbClr val="3333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28-66-31</a:t>
                      </a:r>
                      <a:br>
                        <a:rPr b="0" i="0" lang="en-US" sz="1200" u="none">
                          <a:solidFill>
                            <a:srgbClr val="3333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e-mail: </a:t>
                      </a:r>
                      <a:r>
                        <a:rPr b="1" i="0" lang="en-US" sz="1200" u="sng">
                          <a:solidFill>
                            <a:srgbClr val="3C8C9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a.dyrdo@govirk.ru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>
                        <a:alpha val="19610"/>
                      </a:schemeClr>
                    </a:solidFill>
                  </a:tcPr>
                </a:tc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Аларский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Баяндаевский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Боханский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Нукутский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  <a:tr h="19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Осинский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392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-US" sz="12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Эхирит-Булагатский район</a:t>
                      </a:r>
                      <a:endParaRPr/>
                    </a:p>
                  </a:txBody>
                  <a:tcPr marT="0" marB="0" marR="30125" marL="301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2D8A">
                        <a:alpha val="19610"/>
                      </a:srgbClr>
                    </a:solidFill>
                  </a:tcPr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4"/>
          <p:cNvSpPr txBox="1"/>
          <p:nvPr>
            <p:ph idx="4294967295" type="ctrTitle"/>
          </p:nvPr>
        </p:nvSpPr>
        <p:spPr>
          <a:xfrm>
            <a:off x="827087" y="1123950"/>
            <a:ext cx="7558200" cy="338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 Narrow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БЛАГОДАРЮ ЗА ВНИМАНИЕ!</a:t>
            </a:r>
            <a:endParaRPr/>
          </a:p>
        </p:txBody>
      </p:sp>
      <p:sp>
        <p:nvSpPr>
          <p:cNvPr id="364" name="Google Shape;364;p24"/>
          <p:cNvSpPr txBox="1"/>
          <p:nvPr/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/>
          <p:nvPr/>
        </p:nvSpPr>
        <p:spPr>
          <a:xfrm>
            <a:off x="325437" y="1874837"/>
            <a:ext cx="8532900" cy="4649700"/>
          </a:xfrm>
          <a:prstGeom prst="rect">
            <a:avLst/>
          </a:prstGeom>
          <a:noFill/>
          <a:ln cap="flat" cmpd="sng" w="9525">
            <a:solidFill>
              <a:srgbClr val="025A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275" lIns="92575" spcFirstLastPara="1" rIns="92575" wrap="square" tIns="46275">
            <a:noAutofit/>
          </a:bodyPr>
          <a:lstStyle/>
          <a:p>
            <a:pPr indent="0" lvl="0" marL="35560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Закон </a:t>
            </a:r>
            <a:r>
              <a:rPr b="0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Иркутской области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 06.05.2022 г. № 33-оз 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«Об отдельных вопросах реализации на территории Иркутской области инициативных проектов»</a:t>
            </a:r>
            <a:endParaRPr/>
          </a:p>
          <a:p>
            <a:pPr indent="0" lvl="0" marL="355600" marR="0" rtl="0" algn="just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rgbClr val="99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5600" marR="0" rtl="0" algn="just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Распоряжение Правительства </a:t>
            </a:r>
            <a:r>
              <a:rPr b="0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Иркутской области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 09.08.2022 г. № 444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-рп </a:t>
            </a:r>
            <a:b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«О комиссиях по проведению конкурсного отбора инициативных проектов на территории Иркутской области»</a:t>
            </a:r>
            <a:endParaRPr/>
          </a:p>
          <a:p>
            <a:pPr indent="0" lvl="0" marL="355600" marR="0" rtl="0" algn="just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5600" marR="0" rtl="0" algn="just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Постановление Правительства Иркутской области 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 31.08.2022 г. № 679-пп </a:t>
            </a:r>
            <a:b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«О реализации отдельных положений Закона Иркутской области от 06.05.2022 г.</a:t>
            </a:r>
            <a:b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№ 33-ОЗ "Об отдельных вопросах реализации на территории Иркутской области инициативных проектов»</a:t>
            </a:r>
            <a:endParaRPr/>
          </a:p>
          <a:p>
            <a:pPr indent="0" lvl="0" marL="355600" marR="0" rtl="0" algn="just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5600" marR="0" rtl="0" algn="just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Постановление Правительства Иркутской области Постановление Правительства Иркутской области 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 05.10.2022 г.  № 766-пп 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«Об установлении Порядка предоставления и распределения субсидий из областного бюджета местным бюджетам на финансовую поддержку реализации инициативных проектов»</a:t>
            </a:r>
            <a:endParaRPr/>
          </a:p>
          <a:p>
            <a:pPr indent="0" lvl="0" marL="355600" marR="0" rtl="0" algn="just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5600" marR="0" rtl="0" algn="just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Распоряжение Правительства </a:t>
            </a:r>
            <a:r>
              <a:rPr b="0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Иркутской области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 30.06.2022г. № 347-рп </a:t>
            </a:r>
            <a:b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«Об утверждении предельного уровня софинансирования Иркутской области </a:t>
            </a:r>
            <a:b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(в процентах) объема расходного обязательства муниципального образования Иркутской области на 2023 год и на плановый период 2024 и 2025 годов»</a:t>
            </a:r>
            <a:endParaRPr/>
          </a:p>
        </p:txBody>
      </p:sp>
      <p:sp>
        <p:nvSpPr>
          <p:cNvPr id="106" name="Google Shape;106;p15"/>
          <p:cNvSpPr txBox="1"/>
          <p:nvPr/>
        </p:nvSpPr>
        <p:spPr>
          <a:xfrm>
            <a:off x="6759575" y="65246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275" lIns="92575" spcFirstLastPara="1" rIns="92575" wrap="square" tIns="462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342900" y="1500187"/>
            <a:ext cx="85692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275" lIns="92575" spcFirstLastPara="1" rIns="92575" wrap="square" tIns="46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НОРМАТИВНО - ПРАВОВАЯ БАЗА</a:t>
            </a:r>
            <a:endParaRPr/>
          </a:p>
        </p:txBody>
      </p:sp>
      <p:sp>
        <p:nvSpPr>
          <p:cNvPr id="108" name="Google Shape;108;p15"/>
          <p:cNvSpPr txBox="1"/>
          <p:nvPr/>
        </p:nvSpPr>
        <p:spPr>
          <a:xfrm>
            <a:off x="360362" y="561975"/>
            <a:ext cx="8532900" cy="9366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Инициативный проект </a:t>
            </a:r>
            <a:r>
              <a:rPr b="0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это предложение, подготовленное на основе проектных идей в целях реализации мероприятий, направленных на решение приоритетной для жителей муниципального образования </a:t>
            </a:r>
            <a:r>
              <a:rPr b="1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проблемы.</a:t>
            </a:r>
            <a:endParaRPr/>
          </a:p>
        </p:txBody>
      </p:sp>
      <p:sp>
        <p:nvSpPr>
          <p:cNvPr id="109" name="Google Shape;109;p15"/>
          <p:cNvSpPr/>
          <p:nvPr/>
        </p:nvSpPr>
        <p:spPr>
          <a:xfrm>
            <a:off x="5219700" y="138112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003399">
              <a:alpha val="682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1368425" y="138112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3C83D8">
              <a:alpha val="678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406400" y="115887"/>
            <a:ext cx="63579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ИНИЦИАТИВНЫЕ ПРОЕКТЫ</a:t>
            </a:r>
            <a:endParaRPr/>
          </a:p>
        </p:txBody>
      </p:sp>
      <p:cxnSp>
        <p:nvCxnSpPr>
          <p:cNvPr id="112" name="Google Shape;112;p15"/>
          <p:cNvCxnSpPr/>
          <p:nvPr/>
        </p:nvCxnSpPr>
        <p:spPr>
          <a:xfrm>
            <a:off x="250825" y="476250"/>
            <a:ext cx="8785200" cy="0"/>
          </a:xfrm>
          <a:prstGeom prst="straightConnector1">
            <a:avLst/>
          </a:prstGeom>
          <a:noFill/>
          <a:ln cap="flat" cmpd="sng" w="15875">
            <a:solidFill>
              <a:srgbClr val="3366CC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113" name="Google Shape;11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6400" y="1976437"/>
            <a:ext cx="3302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6400" y="2566987"/>
            <a:ext cx="3302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3700" y="3400425"/>
            <a:ext cx="3302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3700" y="4498975"/>
            <a:ext cx="3302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3700" y="5589587"/>
            <a:ext cx="330200" cy="29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/>
          <p:nvPr/>
        </p:nvSpPr>
        <p:spPr>
          <a:xfrm>
            <a:off x="6804025" y="62230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24" name="Google Shape;124;p16"/>
          <p:cNvSpPr txBox="1"/>
          <p:nvPr/>
        </p:nvSpPr>
        <p:spPr>
          <a:xfrm>
            <a:off x="250825" y="44450"/>
            <a:ext cx="8893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275" lIns="92575" spcFirstLastPara="1" rIns="92575" wrap="square" tIns="46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ИНИЦИАТИВНЫЕ ПРОЕКТЫ</a:t>
            </a:r>
            <a:endParaRPr/>
          </a:p>
        </p:txBody>
      </p:sp>
      <p:sp>
        <p:nvSpPr>
          <p:cNvPr id="125" name="Google Shape;125;p16"/>
          <p:cNvSpPr txBox="1"/>
          <p:nvPr/>
        </p:nvSpPr>
        <p:spPr>
          <a:xfrm>
            <a:off x="4716462" y="620712"/>
            <a:ext cx="4103700" cy="1512900"/>
          </a:xfrm>
          <a:prstGeom prst="rect">
            <a:avLst/>
          </a:prstGeom>
          <a:solidFill>
            <a:srgbClr val="D1D1F0"/>
          </a:solidFill>
          <a:ln>
            <a:noFill/>
          </a:ln>
          <a:effectLst>
            <a:outerShdw blurRad="63500" dir="2700000" dist="17960">
              <a:srgbClr val="929292"/>
            </a:outerShdw>
          </a:effectLst>
        </p:spPr>
        <p:txBody>
          <a:bodyPr anchorCtr="0" anchor="ctr" bIns="46275" lIns="92575" spcFirstLastPara="1" rIns="92575" wrap="square" tIns="46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6"/>
          <p:cNvSpPr txBox="1"/>
          <p:nvPr/>
        </p:nvSpPr>
        <p:spPr>
          <a:xfrm>
            <a:off x="5003800" y="765175"/>
            <a:ext cx="3600600" cy="1201800"/>
          </a:xfrm>
          <a:prstGeom prst="rect">
            <a:avLst/>
          </a:prstGeom>
          <a:noFill/>
          <a:ln>
            <a:noFill/>
          </a:ln>
          <a:effectLst>
            <a:outerShdw blurRad="63500" dir="2700000" dist="17960">
              <a:srgbClr val="708688"/>
            </a:outerShdw>
          </a:effectLst>
        </p:spPr>
        <p:txBody>
          <a:bodyPr anchorCtr="0" anchor="t" bIns="46275" lIns="92575" spcFirstLastPara="1" rIns="92575" wrap="square" tIns="46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 реализацию полномочий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i="1" lang="en-US" sz="1400" u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ст. 14, 15, 16</a:t>
            </a:r>
            <a:r>
              <a:rPr b="0" i="1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Федерального закона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№131-ФЗ от 06.10.2003 г. «Об общих принципах организации местного самоуправления в РФ»)</a:t>
            </a:r>
            <a:endParaRPr/>
          </a:p>
        </p:txBody>
      </p:sp>
      <p:sp>
        <p:nvSpPr>
          <p:cNvPr id="127" name="Google Shape;127;p16"/>
          <p:cNvSpPr txBox="1"/>
          <p:nvPr/>
        </p:nvSpPr>
        <p:spPr>
          <a:xfrm>
            <a:off x="617537" y="941387"/>
            <a:ext cx="16350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группа граждан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(не менее 10 чел.)</a:t>
            </a:r>
            <a:endParaRPr/>
          </a:p>
        </p:txBody>
      </p:sp>
      <p:sp>
        <p:nvSpPr>
          <p:cNvPr id="128" name="Google Shape;128;p16"/>
          <p:cNvSpPr/>
          <p:nvPr/>
        </p:nvSpPr>
        <p:spPr>
          <a:xfrm>
            <a:off x="4137025" y="892175"/>
            <a:ext cx="457200" cy="912900"/>
          </a:xfrm>
          <a:prstGeom prst="rightArrow">
            <a:avLst>
              <a:gd fmla="val 8650" name="adj1"/>
              <a:gd fmla="val 1817" name="adj2"/>
            </a:avLst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25256E"/>
              </a:gs>
            </a:gsLst>
            <a:lin ang="0" scaled="0"/>
          </a:gradFill>
          <a:ln>
            <a:noFill/>
          </a:ln>
          <a:effectLst>
            <a:outerShdw blurRad="63500" dir="81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p16"/>
          <p:cNvCxnSpPr/>
          <p:nvPr/>
        </p:nvCxnSpPr>
        <p:spPr>
          <a:xfrm>
            <a:off x="395287" y="476250"/>
            <a:ext cx="8280300" cy="0"/>
          </a:xfrm>
          <a:prstGeom prst="straightConnector1">
            <a:avLst/>
          </a:prstGeom>
          <a:noFill/>
          <a:ln cap="flat" cmpd="thickThin" w="57150">
            <a:solidFill>
              <a:srgbClr val="333399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descr="D:\катя\рисунки\Рисуночки\936.jpg" id="130" name="Google Shape;130;p16"/>
          <p:cNvPicPr preferRelativeResize="0"/>
          <p:nvPr/>
        </p:nvPicPr>
        <p:blipFill rotWithShape="1">
          <a:blip r:embed="rId3">
            <a:alphaModFix/>
          </a:blip>
          <a:srcRect b="19085" l="36198" r="36098" t="64923"/>
          <a:stretch/>
        </p:blipFill>
        <p:spPr>
          <a:xfrm>
            <a:off x="5246687" y="2528887"/>
            <a:ext cx="539750" cy="576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:\катя\рисунки\Рисуночки\newspic_big.jpg" id="131" name="Google Shape;131;p16"/>
          <p:cNvPicPr preferRelativeResize="0"/>
          <p:nvPr/>
        </p:nvPicPr>
        <p:blipFill rotWithShape="1">
          <a:blip r:embed="rId4">
            <a:alphaModFix/>
          </a:blip>
          <a:srcRect b="14707" l="0" r="0" t="23261"/>
          <a:stretch/>
        </p:blipFill>
        <p:spPr>
          <a:xfrm>
            <a:off x="5097462" y="3854450"/>
            <a:ext cx="792162" cy="3683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:\катя\рисунки\Рисуночки\playground (26).jpg" id="132" name="Google Shape;132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6875" y="2587625"/>
            <a:ext cx="792162" cy="458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:\катя\рисунки\Рисуночки\3159a08477a61cad116ae7ebc1fdde83.jpg" id="133" name="Google Shape;133;p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4350" y="3838575"/>
            <a:ext cx="792162" cy="5095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:\катя\рисунки\Рисуночки\ozelenenie1.jpg" id="134" name="Google Shape;134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81025" y="5995987"/>
            <a:ext cx="792162" cy="525462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6"/>
          <p:cNvSpPr txBox="1"/>
          <p:nvPr/>
        </p:nvSpPr>
        <p:spPr>
          <a:xfrm>
            <a:off x="6227762" y="2349500"/>
            <a:ext cx="2592300" cy="8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ремонт автомобильных дорог, устройство тротуаров, пешеходных переходов (дорожек), остановочных пунктов</a:t>
            </a:r>
            <a:endParaRPr/>
          </a:p>
        </p:txBody>
      </p:sp>
      <p:sp>
        <p:nvSpPr>
          <p:cNvPr id="136" name="Google Shape;136;p16"/>
          <p:cNvSpPr txBox="1"/>
          <p:nvPr/>
        </p:nvSpPr>
        <p:spPr>
          <a:xfrm>
            <a:off x="6180137" y="4103687"/>
            <a:ext cx="2763900" cy="10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создание инфраструктуры для организации и проведения </a:t>
            </a:r>
            <a:b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культурно-массовых и спортивных мероприятий, в том числе ярмарок, выставок, концертов</a:t>
            </a:r>
            <a:endParaRPr/>
          </a:p>
        </p:txBody>
      </p:sp>
      <p:sp>
        <p:nvSpPr>
          <p:cNvPr id="137" name="Google Shape;137;p16"/>
          <p:cNvSpPr txBox="1"/>
          <p:nvPr/>
        </p:nvSpPr>
        <p:spPr>
          <a:xfrm>
            <a:off x="1563687" y="5972175"/>
            <a:ext cx="34275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благоустройство территорий, устройство уличного освещения </a:t>
            </a:r>
            <a:endParaRPr/>
          </a:p>
        </p:txBody>
      </p:sp>
      <p:sp>
        <p:nvSpPr>
          <p:cNvPr id="138" name="Google Shape;138;p16"/>
          <p:cNvSpPr txBox="1"/>
          <p:nvPr/>
        </p:nvSpPr>
        <p:spPr>
          <a:xfrm>
            <a:off x="1630362" y="5192712"/>
            <a:ext cx="28719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проведение текущего ремонта объектов муниципальной собственности</a:t>
            </a:r>
            <a:endParaRPr/>
          </a:p>
        </p:txBody>
      </p:sp>
      <p:sp>
        <p:nvSpPr>
          <p:cNvPr id="139" name="Google Shape;139;p16"/>
          <p:cNvSpPr txBox="1"/>
          <p:nvPr/>
        </p:nvSpPr>
        <p:spPr>
          <a:xfrm>
            <a:off x="6208712" y="3298825"/>
            <a:ext cx="2735400" cy="8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организация и оснащение проведения культурных, спортивных и образовательных мероприятий</a:t>
            </a:r>
            <a:endParaRPr/>
          </a:p>
        </p:txBody>
      </p:sp>
      <p:sp>
        <p:nvSpPr>
          <p:cNvPr id="140" name="Google Shape;140;p16"/>
          <p:cNvSpPr txBox="1"/>
          <p:nvPr/>
        </p:nvSpPr>
        <p:spPr>
          <a:xfrm>
            <a:off x="1550987" y="3373437"/>
            <a:ext cx="33132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организация материально-технического обеспечения муниципальных учреждений социальной сферы (образование, культура, физическая культура и спорт), в т.ч. приобретение нового оборудования, инвентаря, сценических и национальных костюмов, мебели, оргтехники</a:t>
            </a:r>
            <a:endParaRPr/>
          </a:p>
        </p:txBody>
      </p:sp>
      <p:sp>
        <p:nvSpPr>
          <p:cNvPr id="141" name="Google Shape;141;p16"/>
          <p:cNvSpPr txBox="1"/>
          <p:nvPr/>
        </p:nvSpPr>
        <p:spPr>
          <a:xfrm>
            <a:off x="1589087" y="2682875"/>
            <a:ext cx="30051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организация детских и спортивных площадок</a:t>
            </a:r>
            <a:endParaRPr/>
          </a:p>
        </p:txBody>
      </p:sp>
      <p:sp>
        <p:nvSpPr>
          <p:cNvPr id="142" name="Google Shape;142;p16"/>
          <p:cNvSpPr txBox="1"/>
          <p:nvPr/>
        </p:nvSpPr>
        <p:spPr>
          <a:xfrm>
            <a:off x="6194425" y="5092700"/>
            <a:ext cx="26796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создание и обустройство экологических троп, инфраструктуры туристических маршрутов</a:t>
            </a:r>
            <a:endParaRPr/>
          </a:p>
        </p:txBody>
      </p:sp>
      <p:cxnSp>
        <p:nvCxnSpPr>
          <p:cNvPr id="143" name="Google Shape;143;p16"/>
          <p:cNvCxnSpPr/>
          <p:nvPr/>
        </p:nvCxnSpPr>
        <p:spPr>
          <a:xfrm>
            <a:off x="1397000" y="2400300"/>
            <a:ext cx="68400" cy="4064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4" name="Google Shape;144;p16"/>
          <p:cNvCxnSpPr/>
          <p:nvPr/>
        </p:nvCxnSpPr>
        <p:spPr>
          <a:xfrm rot="10800000">
            <a:off x="250812" y="3303587"/>
            <a:ext cx="8713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5" name="Google Shape;145;p16"/>
          <p:cNvCxnSpPr/>
          <p:nvPr/>
        </p:nvCxnSpPr>
        <p:spPr>
          <a:xfrm flipH="1">
            <a:off x="311137" y="5105400"/>
            <a:ext cx="8713800" cy="33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6" name="Google Shape;146;p16"/>
          <p:cNvCxnSpPr/>
          <p:nvPr/>
        </p:nvCxnSpPr>
        <p:spPr>
          <a:xfrm rot="10800000">
            <a:off x="287324" y="5926137"/>
            <a:ext cx="8713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7" name="Google Shape;147;p16"/>
          <p:cNvCxnSpPr/>
          <p:nvPr/>
        </p:nvCxnSpPr>
        <p:spPr>
          <a:xfrm>
            <a:off x="4887912" y="2465387"/>
            <a:ext cx="42900" cy="408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48" name="Google Shape;148;p16"/>
          <p:cNvSpPr txBox="1"/>
          <p:nvPr/>
        </p:nvSpPr>
        <p:spPr>
          <a:xfrm>
            <a:off x="257175" y="563562"/>
            <a:ext cx="3522600" cy="3111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Инициаторы проектов</a:t>
            </a:r>
            <a:endParaRPr/>
          </a:p>
        </p:txBody>
      </p:sp>
      <p:pic>
        <p:nvPicPr>
          <p:cNvPr id="149" name="Google Shape;149;p1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0030" y="887323"/>
            <a:ext cx="720000" cy="553242"/>
          </a:xfrm>
          <a:prstGeom prst="rect">
            <a:avLst/>
          </a:prstGeom>
          <a:noFill/>
          <a:ln>
            <a:noFill/>
          </a:ln>
          <a:effectLst>
            <a:softEdge rad="76200"/>
          </a:effectLst>
        </p:spPr>
      </p:pic>
      <p:sp>
        <p:nvSpPr>
          <p:cNvPr id="150" name="Google Shape;150;p16"/>
          <p:cNvSpPr txBox="1"/>
          <p:nvPr/>
        </p:nvSpPr>
        <p:spPr>
          <a:xfrm>
            <a:off x="552450" y="1717675"/>
            <a:ext cx="1636800" cy="27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органы ТОС</a:t>
            </a:r>
            <a:endParaRPr/>
          </a:p>
        </p:txBody>
      </p:sp>
      <p:sp>
        <p:nvSpPr>
          <p:cNvPr id="151" name="Google Shape;151;p16"/>
          <p:cNvSpPr txBox="1"/>
          <p:nvPr/>
        </p:nvSpPr>
        <p:spPr>
          <a:xfrm>
            <a:off x="2724150" y="877887"/>
            <a:ext cx="11778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староста сельского населенного пункта</a:t>
            </a:r>
            <a:endParaRPr/>
          </a:p>
        </p:txBody>
      </p:sp>
      <p:sp>
        <p:nvSpPr>
          <p:cNvPr id="152" name="Google Shape;152;p16"/>
          <p:cNvSpPr txBox="1"/>
          <p:nvPr/>
        </p:nvSpPr>
        <p:spPr>
          <a:xfrm>
            <a:off x="2405062" y="1739900"/>
            <a:ext cx="1636800" cy="27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иные лица </a:t>
            </a:r>
            <a:endParaRPr/>
          </a:p>
        </p:txBody>
      </p:sp>
      <p:pic>
        <p:nvPicPr>
          <p:cNvPr id="153" name="Google Shape;153;p1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0030" y="1506028"/>
            <a:ext cx="720000" cy="579609"/>
          </a:xfrm>
          <a:prstGeom prst="rect">
            <a:avLst/>
          </a:prstGeom>
          <a:noFill/>
          <a:ln>
            <a:noFill/>
          </a:ln>
          <a:effectLst>
            <a:softEdge rad="76200"/>
          </a:effectLst>
        </p:spPr>
      </p:pic>
      <p:pic>
        <p:nvPicPr>
          <p:cNvPr id="154" name="Google Shape;154;p1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168353" y="918131"/>
            <a:ext cx="720000" cy="623595"/>
          </a:xfrm>
          <a:prstGeom prst="rect">
            <a:avLst/>
          </a:prstGeom>
          <a:noFill/>
          <a:ln>
            <a:noFill/>
          </a:ln>
          <a:effectLst>
            <a:softEdge rad="76200"/>
          </a:effectLst>
        </p:spPr>
      </p:pic>
      <p:pic>
        <p:nvPicPr>
          <p:cNvPr id="155" name="Google Shape;155;p16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137572" y="1459787"/>
            <a:ext cx="720000" cy="672089"/>
          </a:xfrm>
          <a:prstGeom prst="rect">
            <a:avLst/>
          </a:prstGeom>
          <a:noFill/>
          <a:ln>
            <a:noFill/>
          </a:ln>
          <a:effectLst>
            <a:softEdge rad="76200"/>
          </a:effectLst>
        </p:spPr>
      </p:pic>
      <p:sp>
        <p:nvSpPr>
          <p:cNvPr id="156" name="Google Shape;156;p16"/>
          <p:cNvSpPr txBox="1"/>
          <p:nvPr/>
        </p:nvSpPr>
        <p:spPr>
          <a:xfrm>
            <a:off x="6227762" y="5962650"/>
            <a:ext cx="2233500" cy="4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создание инклюзивной инфраструктуры</a:t>
            </a:r>
            <a:endParaRPr/>
          </a:p>
        </p:txBody>
      </p:sp>
      <p:pic>
        <p:nvPicPr>
          <p:cNvPr descr="https://imperial55.ru/wp-content/uploads/2022/07/construct.jpg" id="157" name="Google Shape;157;p16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65125" y="5264150"/>
            <a:ext cx="1003300" cy="576262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6"/>
          <p:cNvSpPr txBox="1"/>
          <p:nvPr/>
        </p:nvSpPr>
        <p:spPr>
          <a:xfrm>
            <a:off x="287337" y="2139950"/>
            <a:ext cx="3522600" cy="3111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Приоритетные направления</a:t>
            </a:r>
            <a:endParaRPr/>
          </a:p>
        </p:txBody>
      </p:sp>
      <p:pic>
        <p:nvPicPr>
          <p:cNvPr descr="https://avatars.mds.yandex.net/i?id=64698adbc3306dadaa8fdbbdd301800b_l-3730166-images-thumbs&amp;n=13" id="159" name="Google Shape;159;p16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168900" y="5954712"/>
            <a:ext cx="790575" cy="576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photocentra.ru/images/main63/632048_main.jpg" id="160" name="Google Shape;160;p16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5156200" y="5227637"/>
            <a:ext cx="768350" cy="5762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1" name="Google Shape;161;p16"/>
          <p:cNvCxnSpPr/>
          <p:nvPr/>
        </p:nvCxnSpPr>
        <p:spPr>
          <a:xfrm>
            <a:off x="6076950" y="2400300"/>
            <a:ext cx="42900" cy="408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"/>
          <p:cNvSpPr txBox="1"/>
          <p:nvPr/>
        </p:nvSpPr>
        <p:spPr>
          <a:xfrm>
            <a:off x="6786562" y="63023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67" name="Google Shape;167;p17"/>
          <p:cNvSpPr/>
          <p:nvPr/>
        </p:nvSpPr>
        <p:spPr>
          <a:xfrm>
            <a:off x="4995862" y="115887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003399">
              <a:alpha val="682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7"/>
          <p:cNvSpPr/>
          <p:nvPr/>
        </p:nvSpPr>
        <p:spPr>
          <a:xfrm>
            <a:off x="1187450" y="123825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3C83D8">
              <a:alpha val="678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9" name="Google Shape;169;p17"/>
          <p:cNvCxnSpPr/>
          <p:nvPr/>
        </p:nvCxnSpPr>
        <p:spPr>
          <a:xfrm>
            <a:off x="134937" y="441325"/>
            <a:ext cx="8785200" cy="0"/>
          </a:xfrm>
          <a:prstGeom prst="straightConnector1">
            <a:avLst/>
          </a:prstGeom>
          <a:noFill/>
          <a:ln cap="flat" cmpd="sng" w="15875">
            <a:solidFill>
              <a:srgbClr val="3366CC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70" name="Google Shape;170;p17"/>
          <p:cNvSpPr txBox="1"/>
          <p:nvPr/>
        </p:nvSpPr>
        <p:spPr>
          <a:xfrm>
            <a:off x="323850" y="134937"/>
            <a:ext cx="63579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ИНИЦИАТИВНЫЕ ПРОЕКТЫ</a:t>
            </a:r>
            <a:endParaRPr/>
          </a:p>
        </p:txBody>
      </p:sp>
      <p:graphicFrame>
        <p:nvGraphicFramePr>
          <p:cNvPr id="171" name="Google Shape;171;p17"/>
          <p:cNvGraphicFramePr/>
          <p:nvPr/>
        </p:nvGraphicFramePr>
        <p:xfrm>
          <a:off x="484187" y="9636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{91878728-EEF9-410C-9BC9-F230F0EE82AD}</a:tableStyleId>
              </a:tblPr>
              <a:tblGrid>
                <a:gridCol w="709600"/>
                <a:gridCol w="7377100"/>
              </a:tblGrid>
              <a:tr h="490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33475" marL="33475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быстрореализуемый проект в течение 1 года, в котором предоставляется</a:t>
                      </a:r>
                      <a:b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субсидия (до 30 декабря) </a:t>
                      </a:r>
                      <a:endParaRPr/>
                    </a:p>
                  </a:txBody>
                  <a:tcPr marT="0" marB="0" marR="33475" marL="3347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8ED"/>
                    </a:solidFill>
                  </a:tcPr>
                </a:tc>
              </a:tr>
              <a:tr h="490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33475" marL="33475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реализация проекта на объектах, земельных участках, находящихся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в  собственности (пользовании) муниципального образования</a:t>
                      </a:r>
                      <a:endParaRPr/>
                    </a:p>
                  </a:txBody>
                  <a:tcPr marT="0" marB="0" marR="33475" marL="3347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DCDDA"/>
                    </a:solidFill>
                  </a:tcPr>
                </a:tc>
              </a:tr>
              <a:tr h="417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33475" marL="33475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соответствие проекта приоритетным направлениям и полномочиям МО</a:t>
                      </a:r>
                      <a:endParaRPr/>
                    </a:p>
                  </a:txBody>
                  <a:tcPr marT="0" marB="0" marR="33475" marL="3347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8ED"/>
                    </a:solidFill>
                  </a:tcPr>
                </a:tc>
              </a:tr>
              <a:tr h="388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33475" marL="33475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отсутствие мероприятий по строительству, реконструкции и капитальному ремонту</a:t>
                      </a:r>
                      <a:endParaRPr/>
                    </a:p>
                  </a:txBody>
                  <a:tcPr marT="0" marB="0" marR="33475" marL="3347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DCDDA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33475" marL="33475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финансирование проекта не предусмотрено в государственных программах</a:t>
                      </a:r>
                      <a:endParaRPr/>
                    </a:p>
                  </a:txBody>
                  <a:tcPr marT="0" marB="0" marR="33475" marL="3347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33475" marL="33475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оформление проекта по установленной форме</a:t>
                      </a:r>
                      <a:endParaRPr/>
                    </a:p>
                  </a:txBody>
                  <a:tcPr marT="0" marB="0" marR="33475" marL="3347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DCDDA"/>
                    </a:solidFill>
                  </a:tcPr>
                </a:tc>
              </a:tr>
              <a:tr h="439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33475" marL="33475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минимальный денежный вклад граждан и (или) бизнеса – 10% от общей стоимости   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проекта</a:t>
                      </a:r>
                      <a:endParaRPr/>
                    </a:p>
                  </a:txBody>
                  <a:tcPr marT="0" marB="0" marR="33475" marL="3347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8ED"/>
                    </a:solidFill>
                  </a:tcPr>
                </a:tc>
              </a:tr>
              <a:tr h="18589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33475" marL="33475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финансирование проекта из ОБ и МБ исходя из предельного уровня установленого распоряжением Правительства ИО от 30.06. 2022 г. № 347-рп 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максимальный размер субсидии из областного бюджета МО на реализацию одного проекта – не более 2 млн руб.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доля финансирования проекта из МБ = МБ + инициативные платежи 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i="1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если предельный уровень финансирования из МБ &lt; 10%,</a:t>
                      </a:r>
                      <a:br>
                        <a:rPr b="1" i="1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1" i="1" lang="en-US" sz="1400" u="none">
                          <a:solidFill>
                            <a:srgbClr val="3333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финансирование проекта из МБ можно осуществлять</a:t>
                      </a:r>
                      <a:br>
                        <a:rPr b="1" i="1" lang="en-US" sz="1400" u="none">
                          <a:solidFill>
                            <a:srgbClr val="3333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1" i="1" lang="en-US" sz="1400" u="none">
                          <a:solidFill>
                            <a:srgbClr val="3333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только за счет инициативных платежей</a:t>
                      </a:r>
                      <a:endParaRPr/>
                    </a:p>
                  </a:txBody>
                  <a:tcPr marT="0" marB="0" marR="33475" marL="3347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DCDDA"/>
                    </a:solidFill>
                  </a:tcPr>
                </a:tc>
              </a:tr>
              <a:tr h="439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33475" marL="33475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-US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поддержка проекта жителями муниципального образования, подтвержденная протоколами сходов, собраний, конференций граждан или подписными листами</a:t>
                      </a:r>
                      <a:endParaRPr/>
                    </a:p>
                  </a:txBody>
                  <a:tcPr marT="0" marB="0" marR="33475" marL="33475" anchor="ctr">
                    <a:lnL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2D2D8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8ED"/>
                    </a:solidFill>
                  </a:tcPr>
                </a:tc>
              </a:tr>
            </a:tbl>
          </a:graphicData>
        </a:graphic>
      </p:graphicFrame>
      <p:pic>
        <p:nvPicPr>
          <p:cNvPr id="172" name="Google Shape;17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6437" y="1974850"/>
            <a:ext cx="3333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0087" y="2398712"/>
            <a:ext cx="3333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8337" y="4079875"/>
            <a:ext cx="3333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6437" y="1046162"/>
            <a:ext cx="3333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8337" y="5926137"/>
            <a:ext cx="3333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100" y="3670300"/>
            <a:ext cx="3333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0087" y="3203575"/>
            <a:ext cx="3333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6437" y="2779712"/>
            <a:ext cx="3333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6437" y="1446212"/>
            <a:ext cx="33337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17"/>
          <p:cNvSpPr txBox="1"/>
          <p:nvPr/>
        </p:nvSpPr>
        <p:spPr>
          <a:xfrm>
            <a:off x="468312" y="561975"/>
            <a:ext cx="3522600" cy="3111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Основные требования в проекту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8"/>
          <p:cNvSpPr txBox="1"/>
          <p:nvPr/>
        </p:nvSpPr>
        <p:spPr>
          <a:xfrm>
            <a:off x="327025" y="950912"/>
            <a:ext cx="8521800" cy="3603600"/>
          </a:xfrm>
          <a:prstGeom prst="rect">
            <a:avLst/>
          </a:prstGeom>
          <a:noFill/>
          <a:ln cap="flat" cmpd="sng" w="9525">
            <a:solidFill>
              <a:srgbClr val="025A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275" lIns="92575" spcFirstLastPara="1" rIns="92575" wrap="square" tIns="46275">
            <a:noAutofit/>
          </a:bodyPr>
          <a:lstStyle/>
          <a:p>
            <a:pPr indent="0" lvl="0" marL="355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Положение о муниципальной конкурсной комиссии муниципального района   </a:t>
            </a:r>
            <a:endParaRPr/>
          </a:p>
          <a:p>
            <a:pPr indent="0" lvl="0" marL="3556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(городского округа) </a:t>
            </a:r>
            <a:endParaRPr/>
          </a:p>
          <a:p>
            <a:pPr indent="0" lvl="0" marL="355600" marR="0" rtl="0" algn="just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5600" marR="0" rtl="0" algn="just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Порядки расчёта и возврата инициативных платежей, лицам (организациям),    </a:t>
            </a:r>
            <a:endParaRPr/>
          </a:p>
          <a:p>
            <a:pPr indent="0" lvl="0" marL="355600" marR="0" rtl="0" algn="just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осуществившим их перечисление в местный бюджет 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(МО 1 и 2 уровня)</a:t>
            </a:r>
            <a:endParaRPr/>
          </a:p>
          <a:p>
            <a:pPr indent="0" lvl="0" marL="355600" marR="0" rtl="0" algn="just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5600" marR="0" rtl="0" algn="just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При необходимости может быть принят НПА, предусматривающий:</a:t>
            </a:r>
            <a:endParaRPr/>
          </a:p>
          <a:p>
            <a:pPr indent="-101600" lvl="0" marL="355600" marR="0" rtl="0" algn="just">
              <a:lnSpc>
                <a:spcPct val="90000"/>
              </a:lnSpc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сокращение минимальной численности инициативной группы граждан</a:t>
            </a:r>
            <a:endParaRPr b="0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0" marL="355600" marR="0" rtl="0" algn="just">
              <a:lnSpc>
                <a:spcPct val="90000"/>
              </a:lnSpc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определение иных лиц, осуществляющих деятельность на территории МО,</a:t>
            </a:r>
            <a:endParaRPr/>
          </a:p>
          <a:p>
            <a:pPr indent="0" lvl="0" marL="355600" marR="0" rtl="0" algn="just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в качестве инициаторов проектов</a:t>
            </a:r>
            <a:endParaRPr/>
          </a:p>
          <a:p>
            <a:pPr indent="-101600" lvl="0" marL="355600" marR="0" rtl="0" algn="just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выявление мнения граждан по вопросу поддержки инициативного проекта     </a:t>
            </a:r>
            <a:endParaRPr/>
          </a:p>
          <a:p>
            <a:pPr indent="0" lvl="0" marL="355600" marR="0" rtl="0" algn="just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путем сбора подписных листов граждан</a:t>
            </a:r>
            <a:endParaRPr/>
          </a:p>
          <a:p>
            <a:pPr indent="0" lvl="0" marL="355600" marR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Включение расходов на реализацию инициативных проектов в местный</a:t>
            </a:r>
            <a:endParaRPr/>
          </a:p>
          <a:p>
            <a:pPr indent="0" lvl="0" marL="35560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бюджет на 2023 год</a:t>
            </a:r>
            <a:endParaRPr/>
          </a:p>
        </p:txBody>
      </p:sp>
      <p:sp>
        <p:nvSpPr>
          <p:cNvPr id="189" name="Google Shape;189;p18"/>
          <p:cNvSpPr txBox="1"/>
          <p:nvPr/>
        </p:nvSpPr>
        <p:spPr>
          <a:xfrm>
            <a:off x="6875462" y="6510337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275" lIns="92575" spcFirstLastPara="1" rIns="92575" wrap="square" tIns="462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90" name="Google Shape;190;p18"/>
          <p:cNvSpPr txBox="1"/>
          <p:nvPr/>
        </p:nvSpPr>
        <p:spPr>
          <a:xfrm>
            <a:off x="5207000" y="473075"/>
            <a:ext cx="36369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275" lIns="92575" spcFirstLastPara="1" rIns="92575" wrap="square" tIns="46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НОРМАТИВНО - ПРАВОВАЯ БАЗА</a:t>
            </a:r>
            <a:endParaRPr/>
          </a:p>
        </p:txBody>
      </p:sp>
      <p:sp>
        <p:nvSpPr>
          <p:cNvPr id="191" name="Google Shape;191;p18"/>
          <p:cNvSpPr/>
          <p:nvPr/>
        </p:nvSpPr>
        <p:spPr>
          <a:xfrm>
            <a:off x="5207000" y="130175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003399">
              <a:alpha val="682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8"/>
          <p:cNvSpPr/>
          <p:nvPr/>
        </p:nvSpPr>
        <p:spPr>
          <a:xfrm>
            <a:off x="1368425" y="138112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3C83D8">
              <a:alpha val="678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8"/>
          <p:cNvSpPr txBox="1"/>
          <p:nvPr/>
        </p:nvSpPr>
        <p:spPr>
          <a:xfrm>
            <a:off x="406400" y="115887"/>
            <a:ext cx="63579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ИНИЦИАТИВНЫЕ ПРОЕКТЫ</a:t>
            </a:r>
            <a:endParaRPr/>
          </a:p>
        </p:txBody>
      </p:sp>
      <p:cxnSp>
        <p:nvCxnSpPr>
          <p:cNvPr id="194" name="Google Shape;194;p18"/>
          <p:cNvCxnSpPr/>
          <p:nvPr/>
        </p:nvCxnSpPr>
        <p:spPr>
          <a:xfrm>
            <a:off x="346075" y="454025"/>
            <a:ext cx="8785200" cy="0"/>
          </a:xfrm>
          <a:prstGeom prst="straightConnector1">
            <a:avLst/>
          </a:prstGeom>
          <a:noFill/>
          <a:ln cap="flat" cmpd="sng" w="15875">
            <a:solidFill>
              <a:srgbClr val="3366CC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195" name="Google Shape;19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7037" y="2259012"/>
            <a:ext cx="3302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4337" y="979487"/>
            <a:ext cx="3302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7037" y="1666875"/>
            <a:ext cx="33020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18"/>
          <p:cNvSpPr txBox="1"/>
          <p:nvPr/>
        </p:nvSpPr>
        <p:spPr>
          <a:xfrm>
            <a:off x="327025" y="639762"/>
            <a:ext cx="3670200" cy="3111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Представительных органов МО</a:t>
            </a:r>
            <a:endParaRPr/>
          </a:p>
        </p:txBody>
      </p:sp>
      <p:sp>
        <p:nvSpPr>
          <p:cNvPr id="199" name="Google Shape;199;p18"/>
          <p:cNvSpPr txBox="1"/>
          <p:nvPr/>
        </p:nvSpPr>
        <p:spPr>
          <a:xfrm>
            <a:off x="327025" y="4660900"/>
            <a:ext cx="3814800" cy="3111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Администраций МО</a:t>
            </a:r>
            <a:endParaRPr/>
          </a:p>
        </p:txBody>
      </p:sp>
      <p:sp>
        <p:nvSpPr>
          <p:cNvPr id="200" name="Google Shape;200;p18"/>
          <p:cNvSpPr txBox="1"/>
          <p:nvPr/>
        </p:nvSpPr>
        <p:spPr>
          <a:xfrm>
            <a:off x="363537" y="5010150"/>
            <a:ext cx="8521800" cy="1490700"/>
          </a:xfrm>
          <a:prstGeom prst="rect">
            <a:avLst/>
          </a:prstGeom>
          <a:noFill/>
          <a:ln cap="flat" cmpd="sng" w="9525">
            <a:solidFill>
              <a:srgbClr val="025A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275" lIns="92575" spcFirstLastPara="1" rIns="92575" wrap="square" tIns="46275">
            <a:noAutofit/>
          </a:bodyPr>
          <a:lstStyle/>
          <a:p>
            <a:pPr indent="0" lvl="0" marL="4492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Состав муниципальной конкурсной комиссии муниципального района</a:t>
            </a:r>
            <a:endParaRPr/>
          </a:p>
          <a:p>
            <a:pPr indent="0" lvl="0" marL="4492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(городского округа)</a:t>
            </a:r>
            <a:endParaRPr/>
          </a:p>
          <a:p>
            <a:pPr indent="0" lvl="0" marL="4492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492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Решение о допуске или отказе в допуске к участию в муниципальном отборе инициативного проекта </a:t>
            </a:r>
            <a:r>
              <a:rPr b="0" i="1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(в течение пяти рабочих дней со дня поступления документов на муниципальный отбор)</a:t>
            </a:r>
            <a:endParaRPr/>
          </a:p>
        </p:txBody>
      </p:sp>
      <p:pic>
        <p:nvPicPr>
          <p:cNvPr id="201" name="Google Shape;20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7037" y="5167312"/>
            <a:ext cx="3302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4337" y="5768975"/>
            <a:ext cx="328612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8"/>
          <p:cNvSpPr txBox="1"/>
          <p:nvPr/>
        </p:nvSpPr>
        <p:spPr>
          <a:xfrm>
            <a:off x="1368425" y="4965700"/>
            <a:ext cx="9144000" cy="457200"/>
          </a:xfrm>
          <a:prstGeom prst="rect">
            <a:avLst/>
          </a:prstGeom>
          <a:noFill/>
          <a:ln>
            <a:noFill/>
          </a:ln>
          <a:effectLst>
            <a:outerShdw blurRad="63500" dir="2700000" dist="17960">
              <a:srgbClr val="8C8C8C"/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" name="Google Shape;20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9425" y="4029075"/>
            <a:ext cx="330200" cy="29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9"/>
          <p:cNvSpPr/>
          <p:nvPr/>
        </p:nvSpPr>
        <p:spPr>
          <a:xfrm rot="5400000">
            <a:off x="74612" y="1244475"/>
            <a:ext cx="720600" cy="460500"/>
          </a:xfrm>
          <a:prstGeom prst="chevron">
            <a:avLst>
              <a:gd fmla="val 14701" name="adj"/>
            </a:avLst>
          </a:prstGeom>
          <a:solidFill>
            <a:srgbClr val="0070C0"/>
          </a:solidFill>
          <a:ln cap="flat" cmpd="sng" w="9525">
            <a:solidFill>
              <a:srgbClr val="B6DCD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9"/>
          <p:cNvSpPr/>
          <p:nvPr/>
        </p:nvSpPr>
        <p:spPr>
          <a:xfrm rot="5400000">
            <a:off x="140399" y="1761300"/>
            <a:ext cx="592200" cy="460500"/>
          </a:xfrm>
          <a:prstGeom prst="chevron">
            <a:avLst>
              <a:gd fmla="val 13203" name="adj"/>
            </a:avLst>
          </a:prstGeom>
          <a:solidFill>
            <a:srgbClr val="0070C0"/>
          </a:solidFill>
          <a:ln cap="flat" cmpd="sng" w="9525">
            <a:solidFill>
              <a:srgbClr val="B6DCD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9"/>
          <p:cNvSpPr/>
          <p:nvPr/>
        </p:nvSpPr>
        <p:spPr>
          <a:xfrm rot="5400000">
            <a:off x="101600" y="2271587"/>
            <a:ext cx="644400" cy="460500"/>
          </a:xfrm>
          <a:prstGeom prst="chevron">
            <a:avLst>
              <a:gd fmla="val 13886" name="adj"/>
            </a:avLst>
          </a:prstGeom>
          <a:solidFill>
            <a:srgbClr val="0070C0"/>
          </a:solidFill>
          <a:ln cap="flat" cmpd="sng" w="9525">
            <a:solidFill>
              <a:srgbClr val="B6DCD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9"/>
          <p:cNvSpPr/>
          <p:nvPr/>
        </p:nvSpPr>
        <p:spPr>
          <a:xfrm rot="5400000">
            <a:off x="103924" y="3509100"/>
            <a:ext cx="658800" cy="460500"/>
          </a:xfrm>
          <a:prstGeom prst="chevron">
            <a:avLst>
              <a:gd fmla="val 14053" name="adj"/>
            </a:avLst>
          </a:prstGeom>
          <a:solidFill>
            <a:srgbClr val="0070C0"/>
          </a:solidFill>
          <a:ln cap="flat" cmpd="sng" w="9525">
            <a:solidFill>
              <a:srgbClr val="B6DCD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9"/>
          <p:cNvSpPr txBox="1"/>
          <p:nvPr/>
        </p:nvSpPr>
        <p:spPr>
          <a:xfrm>
            <a:off x="193675" y="5224462"/>
            <a:ext cx="460500" cy="1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700" lIns="12700" spcFirstLastPara="1" rIns="12700" wrap="square" tIns="12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214" name="Google Shape;214;p19"/>
          <p:cNvSpPr txBox="1"/>
          <p:nvPr/>
        </p:nvSpPr>
        <p:spPr>
          <a:xfrm>
            <a:off x="854075" y="1041400"/>
            <a:ext cx="4279800" cy="5556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  <p:txBody>
          <a:bodyPr anchorCtr="0" anchor="ctr" bIns="12700" lIns="142225" spcFirstLastPara="1" rIns="12700" wrap="square" tIns="12700">
            <a:noAutofit/>
          </a:bodyPr>
          <a:lstStyle/>
          <a:p>
            <a:pPr indent="-228600" lvl="1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Организационно-подготовительный</a:t>
            </a:r>
            <a:endParaRPr/>
          </a:p>
        </p:txBody>
      </p:sp>
      <p:sp>
        <p:nvSpPr>
          <p:cNvPr id="215" name="Google Shape;215;p19"/>
          <p:cNvSpPr txBox="1"/>
          <p:nvPr/>
        </p:nvSpPr>
        <p:spPr>
          <a:xfrm>
            <a:off x="863600" y="1693862"/>
            <a:ext cx="4284600" cy="4047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  <p:txBody>
          <a:bodyPr anchorCtr="0" anchor="ctr" bIns="12700" lIns="142225" spcFirstLastPara="1" rIns="12700" wrap="square" tIns="12700">
            <a:noAutofit/>
          </a:bodyPr>
          <a:lstStyle/>
          <a:p>
            <a:pPr indent="-228600" lvl="1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Муниципальный отбор проектов</a:t>
            </a:r>
            <a:endParaRPr/>
          </a:p>
        </p:txBody>
      </p:sp>
      <p:sp>
        <p:nvSpPr>
          <p:cNvPr id="216" name="Google Shape;216;p19"/>
          <p:cNvSpPr txBox="1"/>
          <p:nvPr/>
        </p:nvSpPr>
        <p:spPr>
          <a:xfrm>
            <a:off x="877887" y="2189162"/>
            <a:ext cx="4270500" cy="4539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  <p:txBody>
          <a:bodyPr anchorCtr="0" anchor="ctr" bIns="12700" lIns="142225" spcFirstLastPara="1" rIns="12700" wrap="square" tIns="12700">
            <a:noAutofit/>
          </a:bodyPr>
          <a:lstStyle/>
          <a:p>
            <a:pPr indent="-228600" lvl="1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Региональный отбор проектов</a:t>
            </a:r>
            <a:endParaRPr/>
          </a:p>
        </p:txBody>
      </p:sp>
      <p:sp>
        <p:nvSpPr>
          <p:cNvPr id="217" name="Google Shape;217;p19"/>
          <p:cNvSpPr txBox="1"/>
          <p:nvPr/>
        </p:nvSpPr>
        <p:spPr>
          <a:xfrm>
            <a:off x="841375" y="3486150"/>
            <a:ext cx="4292700" cy="5730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  <p:txBody>
          <a:bodyPr anchorCtr="0" anchor="ctr" bIns="12700" lIns="142225" spcFirstLastPara="1" rIns="12700" wrap="square" tIns="12700">
            <a:noAutofit/>
          </a:bodyPr>
          <a:lstStyle/>
          <a:p>
            <a:pPr indent="-228600" lvl="1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Реализация и мониторинг проектов, предоставление субсидий </a:t>
            </a:r>
            <a:endParaRPr/>
          </a:p>
        </p:txBody>
      </p:sp>
      <p:sp>
        <p:nvSpPr>
          <p:cNvPr id="218" name="Google Shape;218;p19"/>
          <p:cNvSpPr/>
          <p:nvPr/>
        </p:nvSpPr>
        <p:spPr>
          <a:xfrm>
            <a:off x="5253037" y="1071562"/>
            <a:ext cx="3640200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август – сентябрь 2022</a:t>
            </a:r>
            <a:endParaRPr/>
          </a:p>
        </p:txBody>
      </p:sp>
      <p:sp>
        <p:nvSpPr>
          <p:cNvPr id="219" name="Google Shape;219;p19"/>
          <p:cNvSpPr txBox="1"/>
          <p:nvPr/>
        </p:nvSpPr>
        <p:spPr>
          <a:xfrm>
            <a:off x="206375" y="1463675"/>
            <a:ext cx="460500" cy="1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700" lIns="12700" spcFirstLastPara="1" rIns="12700" wrap="square" tIns="12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220" name="Google Shape;220;p19"/>
          <p:cNvSpPr txBox="1"/>
          <p:nvPr/>
        </p:nvSpPr>
        <p:spPr>
          <a:xfrm>
            <a:off x="203200" y="1951037"/>
            <a:ext cx="460500" cy="1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700" lIns="12700" spcFirstLastPara="1" rIns="12700" wrap="square" tIns="12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21" name="Google Shape;221;p19"/>
          <p:cNvSpPr txBox="1"/>
          <p:nvPr/>
        </p:nvSpPr>
        <p:spPr>
          <a:xfrm>
            <a:off x="215900" y="2482850"/>
            <a:ext cx="460500" cy="1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700" lIns="12700" spcFirstLastPara="1" rIns="12700" wrap="square" tIns="12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222" name="Google Shape;222;p19"/>
          <p:cNvSpPr txBox="1"/>
          <p:nvPr/>
        </p:nvSpPr>
        <p:spPr>
          <a:xfrm>
            <a:off x="196850" y="3703637"/>
            <a:ext cx="460500" cy="1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700" lIns="12700" spcFirstLastPara="1" rIns="12700" wrap="square" tIns="12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223" name="Google Shape;223;p19"/>
          <p:cNvSpPr txBox="1"/>
          <p:nvPr/>
        </p:nvSpPr>
        <p:spPr>
          <a:xfrm>
            <a:off x="236537" y="6189662"/>
            <a:ext cx="460500" cy="1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700" lIns="12700" spcFirstLastPara="1" rIns="12700" wrap="square" tIns="12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224" name="Google Shape;224;p19"/>
          <p:cNvSpPr/>
          <p:nvPr/>
        </p:nvSpPr>
        <p:spPr>
          <a:xfrm rot="5400000">
            <a:off x="-7274" y="2893225"/>
            <a:ext cx="868500" cy="460500"/>
          </a:xfrm>
          <a:prstGeom prst="chevron">
            <a:avLst>
              <a:gd fmla="val 15874" name="adj"/>
            </a:avLst>
          </a:prstGeom>
          <a:solidFill>
            <a:srgbClr val="0070C0"/>
          </a:solidFill>
          <a:ln cap="flat" cmpd="sng" w="9525">
            <a:solidFill>
              <a:srgbClr val="B6DCD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9"/>
          <p:cNvSpPr txBox="1"/>
          <p:nvPr/>
        </p:nvSpPr>
        <p:spPr>
          <a:xfrm>
            <a:off x="846137" y="2732087"/>
            <a:ext cx="4287900" cy="6795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  <p:txBody>
          <a:bodyPr anchorCtr="0" anchor="ctr" bIns="12700" lIns="142225" spcFirstLastPara="1" rIns="12700" wrap="square" tIns="12700">
            <a:noAutofit/>
          </a:bodyPr>
          <a:lstStyle/>
          <a:p>
            <a:pPr indent="-228600" lvl="1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Направление пакета документов</a:t>
            </a:r>
            <a:br>
              <a:rPr b="1" i="0" lang="en-US" sz="16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6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для предоставления субсидии, заключение соглашени</a:t>
            </a:r>
            <a:r>
              <a:rPr b="1" i="0" lang="en-US" sz="19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й</a:t>
            </a:r>
            <a:endParaRPr/>
          </a:p>
        </p:txBody>
      </p:sp>
      <p:sp>
        <p:nvSpPr>
          <p:cNvPr id="226" name="Google Shape;226;p19"/>
          <p:cNvSpPr txBox="1"/>
          <p:nvPr/>
        </p:nvSpPr>
        <p:spPr>
          <a:xfrm>
            <a:off x="192087" y="3021012"/>
            <a:ext cx="460500" cy="1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700" lIns="12700" spcFirstLastPara="1" rIns="12700" wrap="square" tIns="12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227" name="Google Shape;227;p19"/>
          <p:cNvSpPr/>
          <p:nvPr/>
        </p:nvSpPr>
        <p:spPr>
          <a:xfrm>
            <a:off x="5219700" y="138112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003399">
              <a:alpha val="682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9"/>
          <p:cNvSpPr/>
          <p:nvPr/>
        </p:nvSpPr>
        <p:spPr>
          <a:xfrm>
            <a:off x="1368425" y="138112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3C83D8">
              <a:alpha val="678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9"/>
          <p:cNvSpPr txBox="1"/>
          <p:nvPr/>
        </p:nvSpPr>
        <p:spPr>
          <a:xfrm>
            <a:off x="406400" y="115887"/>
            <a:ext cx="63579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ИНИЦИАТИВНЫЕ ПРОЕКТЫ</a:t>
            </a:r>
            <a:endParaRPr/>
          </a:p>
        </p:txBody>
      </p:sp>
      <p:cxnSp>
        <p:nvCxnSpPr>
          <p:cNvPr id="230" name="Google Shape;230;p19"/>
          <p:cNvCxnSpPr/>
          <p:nvPr/>
        </p:nvCxnSpPr>
        <p:spPr>
          <a:xfrm>
            <a:off x="250825" y="476250"/>
            <a:ext cx="8785200" cy="0"/>
          </a:xfrm>
          <a:prstGeom prst="straightConnector1">
            <a:avLst/>
          </a:prstGeom>
          <a:noFill/>
          <a:ln cap="flat" cmpd="sng" w="15875">
            <a:solidFill>
              <a:srgbClr val="3366CC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31" name="Google Shape;231;p19"/>
          <p:cNvSpPr txBox="1"/>
          <p:nvPr/>
        </p:nvSpPr>
        <p:spPr>
          <a:xfrm>
            <a:off x="841375" y="577850"/>
            <a:ext cx="2427300" cy="3111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ОСНОВНЫЕ ЭТАПЫ: </a:t>
            </a:r>
            <a:endParaRPr/>
          </a:p>
        </p:txBody>
      </p:sp>
      <p:sp>
        <p:nvSpPr>
          <p:cNvPr id="232" name="Google Shape;232;p19"/>
          <p:cNvSpPr/>
          <p:nvPr/>
        </p:nvSpPr>
        <p:spPr>
          <a:xfrm>
            <a:off x="5253037" y="1693862"/>
            <a:ext cx="3640200" cy="415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октября – 8 ноября 2022</a:t>
            </a:r>
            <a:endParaRPr/>
          </a:p>
        </p:txBody>
      </p:sp>
      <p:sp>
        <p:nvSpPr>
          <p:cNvPr id="233" name="Google Shape;233;p19"/>
          <p:cNvSpPr/>
          <p:nvPr/>
        </p:nvSpPr>
        <p:spPr>
          <a:xfrm>
            <a:off x="5257800" y="2228850"/>
            <a:ext cx="3635400" cy="496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ноябрь – декабрь 2022</a:t>
            </a:r>
            <a:endParaRPr/>
          </a:p>
        </p:txBody>
      </p:sp>
      <p:sp>
        <p:nvSpPr>
          <p:cNvPr id="234" name="Google Shape;234;p19"/>
          <p:cNvSpPr/>
          <p:nvPr/>
        </p:nvSpPr>
        <p:spPr>
          <a:xfrm>
            <a:off x="5253037" y="2840037"/>
            <a:ext cx="3640200" cy="4857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 15 февраля 2023</a:t>
            </a:r>
            <a:endParaRPr/>
          </a:p>
        </p:txBody>
      </p:sp>
      <p:sp>
        <p:nvSpPr>
          <p:cNvPr id="235" name="Google Shape;235;p19"/>
          <p:cNvSpPr/>
          <p:nvPr/>
        </p:nvSpPr>
        <p:spPr>
          <a:xfrm>
            <a:off x="5264150" y="3595687"/>
            <a:ext cx="3657600" cy="415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февраль – декабрь 2023</a:t>
            </a:r>
            <a:endParaRPr/>
          </a:p>
        </p:txBody>
      </p:sp>
      <p:pic>
        <p:nvPicPr>
          <p:cNvPr id="236" name="Google Shape;23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52525" y="5316537"/>
            <a:ext cx="328612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19"/>
          <p:cNvSpPr txBox="1"/>
          <p:nvPr/>
        </p:nvSpPr>
        <p:spPr>
          <a:xfrm>
            <a:off x="1528762" y="5265737"/>
            <a:ext cx="19194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г. Иркутске – </a:t>
            </a: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40 ед.</a:t>
            </a:r>
            <a:endParaRPr/>
          </a:p>
        </p:txBody>
      </p:sp>
      <p:pic>
        <p:nvPicPr>
          <p:cNvPr id="238" name="Google Shape;23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7762" y="5834062"/>
            <a:ext cx="328612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19"/>
          <p:cNvSpPr txBox="1"/>
          <p:nvPr/>
        </p:nvSpPr>
        <p:spPr>
          <a:xfrm>
            <a:off x="1476375" y="5703887"/>
            <a:ext cx="30225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 других городских округах 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на территории му</a:t>
            </a: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ниципальных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районов – </a:t>
            </a: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 15 ед.</a:t>
            </a:r>
            <a:endParaRPr/>
          </a:p>
        </p:txBody>
      </p:sp>
      <p:sp>
        <p:nvSpPr>
          <p:cNvPr id="240" name="Google Shape;240;p19"/>
          <p:cNvSpPr txBox="1"/>
          <p:nvPr/>
        </p:nvSpPr>
        <p:spPr>
          <a:xfrm>
            <a:off x="5364162" y="5254625"/>
            <a:ext cx="3528900" cy="13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проекты с наибольшими итоговыми баллами в региональном рейтинге, в отношении которых финансовая поддержка из областного бюджета может быть предоставлена в полном объеме.</a:t>
            </a:r>
            <a:endParaRPr/>
          </a:p>
        </p:txBody>
      </p:sp>
      <p:pic>
        <p:nvPicPr>
          <p:cNvPr id="241" name="Google Shape;24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86387" y="5248275"/>
            <a:ext cx="328612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19"/>
          <p:cNvSpPr txBox="1"/>
          <p:nvPr/>
        </p:nvSpPr>
        <p:spPr>
          <a:xfrm>
            <a:off x="6759575" y="64738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275" lIns="92575" spcFirstLastPara="1" rIns="92575" wrap="square" tIns="462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243" name="Google Shape;243;p19"/>
          <p:cNvSpPr txBox="1"/>
          <p:nvPr/>
        </p:nvSpPr>
        <p:spPr>
          <a:xfrm>
            <a:off x="841375" y="4256087"/>
            <a:ext cx="3946500" cy="8778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максимальное количество отобранных проектов на муниципальном этапе</a:t>
            </a:r>
            <a:endParaRPr/>
          </a:p>
        </p:txBody>
      </p:sp>
      <p:sp>
        <p:nvSpPr>
          <p:cNvPr id="244" name="Google Shape;244;p19"/>
          <p:cNvSpPr txBox="1"/>
          <p:nvPr/>
        </p:nvSpPr>
        <p:spPr>
          <a:xfrm>
            <a:off x="5264150" y="4281487"/>
            <a:ext cx="3629100" cy="8778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максимальное количество отобранных проектов на региональном этапе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0"/>
          <p:cNvSpPr txBox="1"/>
          <p:nvPr/>
        </p:nvSpPr>
        <p:spPr>
          <a:xfrm>
            <a:off x="6759575" y="65246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275" lIns="92575" spcFirstLastPara="1" rIns="92575" wrap="square" tIns="462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52" name="Google Shape;252;p20"/>
          <p:cNvSpPr txBox="1"/>
          <p:nvPr/>
        </p:nvSpPr>
        <p:spPr>
          <a:xfrm>
            <a:off x="365125" y="508000"/>
            <a:ext cx="34656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275" lIns="92575" spcFirstLastPara="1" rIns="92575" wrap="square" tIns="46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муниципальный этап (2022 год)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  <p:sp>
        <p:nvSpPr>
          <p:cNvPr id="253" name="Google Shape;253;p20"/>
          <p:cNvSpPr/>
          <p:nvPr/>
        </p:nvSpPr>
        <p:spPr>
          <a:xfrm>
            <a:off x="5219700" y="138112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003399">
              <a:alpha val="682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20"/>
          <p:cNvSpPr/>
          <p:nvPr/>
        </p:nvSpPr>
        <p:spPr>
          <a:xfrm>
            <a:off x="1368425" y="138112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3C83D8">
              <a:alpha val="678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20"/>
          <p:cNvSpPr txBox="1"/>
          <p:nvPr/>
        </p:nvSpPr>
        <p:spPr>
          <a:xfrm>
            <a:off x="406400" y="115887"/>
            <a:ext cx="85581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КОНКУРСНЫЙ ОТБОР ПРОЕКТОВ</a:t>
            </a:r>
            <a:endParaRPr/>
          </a:p>
        </p:txBody>
      </p:sp>
      <p:cxnSp>
        <p:nvCxnSpPr>
          <p:cNvPr id="256" name="Google Shape;256;p20"/>
          <p:cNvCxnSpPr/>
          <p:nvPr/>
        </p:nvCxnSpPr>
        <p:spPr>
          <a:xfrm>
            <a:off x="276225" y="490537"/>
            <a:ext cx="8785200" cy="0"/>
          </a:xfrm>
          <a:prstGeom prst="straightConnector1">
            <a:avLst/>
          </a:prstGeom>
          <a:noFill/>
          <a:ln cap="flat" cmpd="sng" w="15875">
            <a:solidFill>
              <a:srgbClr val="3366CC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57" name="Google Shape;257;p20"/>
          <p:cNvCxnSpPr/>
          <p:nvPr/>
        </p:nvCxnSpPr>
        <p:spPr>
          <a:xfrm flipH="1" rot="10800000">
            <a:off x="317500" y="3398699"/>
            <a:ext cx="2698800" cy="30300"/>
          </a:xfrm>
          <a:prstGeom prst="straightConnector1">
            <a:avLst/>
          </a:prstGeom>
          <a:noFill/>
          <a:ln cap="flat" cmpd="sng" w="22225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sp>
        <p:nvSpPr>
          <p:cNvPr id="258" name="Google Shape;258;p20"/>
          <p:cNvSpPr txBox="1"/>
          <p:nvPr/>
        </p:nvSpPr>
        <p:spPr>
          <a:xfrm>
            <a:off x="701675" y="3478212"/>
            <a:ext cx="8652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план, ед.</a:t>
            </a:r>
            <a:endParaRPr/>
          </a:p>
        </p:txBody>
      </p:sp>
      <p:sp>
        <p:nvSpPr>
          <p:cNvPr id="259" name="Google Shape;259;p20"/>
          <p:cNvSpPr txBox="1"/>
          <p:nvPr/>
        </p:nvSpPr>
        <p:spPr>
          <a:xfrm>
            <a:off x="2066925" y="3481387"/>
            <a:ext cx="85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факт, ед.</a:t>
            </a:r>
            <a:endParaRPr/>
          </a:p>
        </p:txBody>
      </p:sp>
      <p:sp>
        <p:nvSpPr>
          <p:cNvPr id="260" name="Google Shape;260;p20"/>
          <p:cNvSpPr txBox="1"/>
          <p:nvPr/>
        </p:nvSpPr>
        <p:spPr>
          <a:xfrm>
            <a:off x="3563937" y="987425"/>
            <a:ext cx="2979600" cy="3081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общая стоимость проектов</a:t>
            </a:r>
            <a:r>
              <a:rPr b="1" i="0" lang="en-US" sz="1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61" name="Google Shape;261;p20"/>
          <p:cNvSpPr txBox="1"/>
          <p:nvPr/>
        </p:nvSpPr>
        <p:spPr>
          <a:xfrm>
            <a:off x="300037" y="973137"/>
            <a:ext cx="2979600" cy="3063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отобрано проектов</a:t>
            </a:r>
            <a:r>
              <a:rPr b="1" i="0" lang="en-US" sz="1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262" name="Google Shape;262;p20"/>
          <p:cNvCxnSpPr/>
          <p:nvPr/>
        </p:nvCxnSpPr>
        <p:spPr>
          <a:xfrm>
            <a:off x="3830637" y="3178175"/>
            <a:ext cx="2901900" cy="6300"/>
          </a:xfrm>
          <a:prstGeom prst="straightConnector1">
            <a:avLst/>
          </a:prstGeom>
          <a:noFill/>
          <a:ln cap="flat" cmpd="sng" w="22225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sp>
        <p:nvSpPr>
          <p:cNvPr id="263" name="Google Shape;263;p20"/>
          <p:cNvSpPr txBox="1"/>
          <p:nvPr/>
        </p:nvSpPr>
        <p:spPr>
          <a:xfrm>
            <a:off x="3922712" y="2773362"/>
            <a:ext cx="642900" cy="279300"/>
          </a:xfrm>
          <a:prstGeom prst="rect">
            <a:avLst/>
          </a:prstGeom>
          <a:solidFill>
            <a:srgbClr val="B9BED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23</a:t>
            </a:r>
            <a:endParaRPr/>
          </a:p>
        </p:txBody>
      </p:sp>
      <p:sp>
        <p:nvSpPr>
          <p:cNvPr id="264" name="Google Shape;264;p20"/>
          <p:cNvSpPr txBox="1"/>
          <p:nvPr/>
        </p:nvSpPr>
        <p:spPr>
          <a:xfrm>
            <a:off x="4878387" y="2455862"/>
            <a:ext cx="635100" cy="649200"/>
          </a:xfrm>
          <a:prstGeom prst="rect">
            <a:avLst/>
          </a:prstGeom>
          <a:solidFill>
            <a:srgbClr val="26267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73</a:t>
            </a:r>
            <a:endParaRPr/>
          </a:p>
        </p:txBody>
      </p:sp>
      <p:sp>
        <p:nvSpPr>
          <p:cNvPr id="265" name="Google Shape;265;p20"/>
          <p:cNvSpPr txBox="1"/>
          <p:nvPr/>
        </p:nvSpPr>
        <p:spPr>
          <a:xfrm>
            <a:off x="5824537" y="1628775"/>
            <a:ext cx="635100" cy="1433400"/>
          </a:xfrm>
          <a:prstGeom prst="rect">
            <a:avLst/>
          </a:prstGeom>
          <a:solidFill>
            <a:srgbClr val="003399">
              <a:alpha val="6353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574</a:t>
            </a:r>
            <a:endParaRPr/>
          </a:p>
        </p:txBody>
      </p:sp>
      <p:sp>
        <p:nvSpPr>
          <p:cNvPr id="266" name="Google Shape;266;p20"/>
          <p:cNvSpPr/>
          <p:nvPr/>
        </p:nvSpPr>
        <p:spPr>
          <a:xfrm>
            <a:off x="676275" y="1446212"/>
            <a:ext cx="182700" cy="1695600"/>
          </a:xfrm>
          <a:prstGeom prst="leftBrace">
            <a:avLst>
              <a:gd fmla="val 194" name="adj1"/>
              <a:gd fmla="val 50000" name="adj2"/>
            </a:avLst>
          </a:prstGeom>
          <a:noFill/>
          <a:ln cap="flat" cmpd="sng" w="9525">
            <a:solidFill>
              <a:srgbClr val="24246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20"/>
          <p:cNvSpPr txBox="1"/>
          <p:nvPr/>
        </p:nvSpPr>
        <p:spPr>
          <a:xfrm>
            <a:off x="868362" y="2692400"/>
            <a:ext cx="633300" cy="447600"/>
          </a:xfrm>
          <a:prstGeom prst="rect">
            <a:avLst/>
          </a:prstGeom>
          <a:solidFill>
            <a:srgbClr val="B9BED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/>
          </a:p>
        </p:txBody>
      </p:sp>
      <p:sp>
        <p:nvSpPr>
          <p:cNvPr id="268" name="Google Shape;268;p20"/>
          <p:cNvSpPr txBox="1"/>
          <p:nvPr/>
        </p:nvSpPr>
        <p:spPr>
          <a:xfrm>
            <a:off x="868362" y="1454150"/>
            <a:ext cx="635100" cy="1238400"/>
          </a:xfrm>
          <a:prstGeom prst="rect">
            <a:avLst/>
          </a:prstGeom>
          <a:solidFill>
            <a:srgbClr val="26267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615</a:t>
            </a:r>
            <a:endParaRPr/>
          </a:p>
        </p:txBody>
      </p:sp>
      <p:sp>
        <p:nvSpPr>
          <p:cNvPr id="269" name="Google Shape;269;p20"/>
          <p:cNvSpPr txBox="1"/>
          <p:nvPr/>
        </p:nvSpPr>
        <p:spPr>
          <a:xfrm>
            <a:off x="277812" y="2178050"/>
            <a:ext cx="4398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655</a:t>
            </a:r>
            <a:endParaRPr/>
          </a:p>
        </p:txBody>
      </p:sp>
      <p:sp>
        <p:nvSpPr>
          <p:cNvPr id="270" name="Google Shape;270;p20"/>
          <p:cNvSpPr txBox="1"/>
          <p:nvPr/>
        </p:nvSpPr>
        <p:spPr>
          <a:xfrm>
            <a:off x="250825" y="1446212"/>
            <a:ext cx="1147800" cy="462000"/>
          </a:xfrm>
          <a:prstGeom prst="rect">
            <a:avLst/>
          </a:prstGeom>
          <a:solidFill>
            <a:schemeClr val="lt1">
              <a:alpha val="93730"/>
            </a:scheme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32 МР, 9 ГО, поселения</a:t>
            </a:r>
            <a:endParaRPr/>
          </a:p>
        </p:txBody>
      </p:sp>
      <p:sp>
        <p:nvSpPr>
          <p:cNvPr id="271" name="Google Shape;271;p20"/>
          <p:cNvSpPr txBox="1"/>
          <p:nvPr/>
        </p:nvSpPr>
        <p:spPr>
          <a:xfrm>
            <a:off x="276225" y="3019425"/>
            <a:ext cx="1144500" cy="276300"/>
          </a:xfrm>
          <a:prstGeom prst="rect">
            <a:avLst/>
          </a:prstGeom>
          <a:solidFill>
            <a:schemeClr val="lt1">
              <a:alpha val="93730"/>
            </a:scheme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г. Иркутск</a:t>
            </a:r>
            <a:endParaRPr/>
          </a:p>
        </p:txBody>
      </p:sp>
      <p:sp>
        <p:nvSpPr>
          <p:cNvPr id="272" name="Google Shape;272;p20"/>
          <p:cNvSpPr/>
          <p:nvPr/>
        </p:nvSpPr>
        <p:spPr>
          <a:xfrm>
            <a:off x="2159000" y="1844675"/>
            <a:ext cx="222300" cy="1274700"/>
          </a:xfrm>
          <a:prstGeom prst="leftBrace">
            <a:avLst>
              <a:gd fmla="val 314" name="adj1"/>
              <a:gd fmla="val 50000" name="adj2"/>
            </a:avLst>
          </a:prstGeom>
          <a:noFill/>
          <a:ln cap="flat" cmpd="sng" w="9525">
            <a:solidFill>
              <a:srgbClr val="24246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0"/>
          <p:cNvSpPr txBox="1"/>
          <p:nvPr/>
        </p:nvSpPr>
        <p:spPr>
          <a:xfrm>
            <a:off x="2373312" y="2670175"/>
            <a:ext cx="642900" cy="449400"/>
          </a:xfrm>
          <a:prstGeom prst="rect">
            <a:avLst/>
          </a:prstGeom>
          <a:solidFill>
            <a:srgbClr val="B9BED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/>
          </a:p>
        </p:txBody>
      </p:sp>
      <p:sp>
        <p:nvSpPr>
          <p:cNvPr id="274" name="Google Shape;274;p20"/>
          <p:cNvSpPr txBox="1"/>
          <p:nvPr/>
        </p:nvSpPr>
        <p:spPr>
          <a:xfrm>
            <a:off x="2373312" y="1844675"/>
            <a:ext cx="638100" cy="823800"/>
          </a:xfrm>
          <a:prstGeom prst="rect">
            <a:avLst/>
          </a:prstGeom>
          <a:solidFill>
            <a:srgbClr val="26267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442</a:t>
            </a:r>
            <a:endParaRPr/>
          </a:p>
        </p:txBody>
      </p:sp>
      <p:sp>
        <p:nvSpPr>
          <p:cNvPr id="275" name="Google Shape;275;p20"/>
          <p:cNvSpPr txBox="1"/>
          <p:nvPr/>
        </p:nvSpPr>
        <p:spPr>
          <a:xfrm>
            <a:off x="1746250" y="2363787"/>
            <a:ext cx="439800" cy="27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482</a:t>
            </a:r>
            <a:endParaRPr/>
          </a:p>
        </p:txBody>
      </p:sp>
      <p:sp>
        <p:nvSpPr>
          <p:cNvPr id="276" name="Google Shape;276;p20"/>
          <p:cNvSpPr txBox="1"/>
          <p:nvPr/>
        </p:nvSpPr>
        <p:spPr>
          <a:xfrm>
            <a:off x="1762125" y="1831975"/>
            <a:ext cx="1147800" cy="462000"/>
          </a:xfrm>
          <a:prstGeom prst="rect">
            <a:avLst/>
          </a:prstGeom>
          <a:solidFill>
            <a:schemeClr val="lt1">
              <a:alpha val="93730"/>
            </a:scheme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 МР, 9 ГО, поселения</a:t>
            </a:r>
            <a:endParaRPr/>
          </a:p>
        </p:txBody>
      </p:sp>
      <p:sp>
        <p:nvSpPr>
          <p:cNvPr id="277" name="Google Shape;277;p20"/>
          <p:cNvSpPr txBox="1"/>
          <p:nvPr/>
        </p:nvSpPr>
        <p:spPr>
          <a:xfrm>
            <a:off x="1789112" y="3000375"/>
            <a:ext cx="1146300" cy="276300"/>
          </a:xfrm>
          <a:prstGeom prst="rect">
            <a:avLst/>
          </a:prstGeom>
          <a:solidFill>
            <a:schemeClr val="lt1">
              <a:alpha val="93730"/>
            </a:scheme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г. Иркутск</a:t>
            </a:r>
            <a:endParaRPr/>
          </a:p>
        </p:txBody>
      </p:sp>
      <p:graphicFrame>
        <p:nvGraphicFramePr>
          <p:cNvPr id="278" name="Google Shape;278;p20"/>
          <p:cNvGraphicFramePr/>
          <p:nvPr/>
        </p:nvGraphicFramePr>
        <p:xfrm>
          <a:off x="466725" y="4165600"/>
          <a:ext cx="5707063" cy="2162175"/>
        </p:xfrm>
        <a:graphic>
          <a:graphicData uri="http://schemas.openxmlformats.org/presentationml/2006/ole">
            <mc:AlternateContent>
              <mc:Choice Requires="v">
                <p:oleObj r:id="rId4" imgH="2162175" imgW="5707063" progId="Excel.Sheet.8" spid="_x0000_s1">
                  <p:embed/>
                </p:oleObj>
              </mc:Choice>
              <mc:Fallback>
                <p:oleObj r:id="rId5" imgH="2162175" imgW="5707063" progId="Excel.Sheet.8">
                  <p:embed/>
                  <p:pic>
                    <p:nvPicPr>
                      <p:cNvPr id="278" name="Google Shape;278;p20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466725" y="4165600"/>
                        <a:ext cx="5707063" cy="2162175"/>
                      </a:xfrm>
                      <a:prstGeom prst="rect">
                        <a:avLst/>
                      </a:prstGeom>
                      <a:noFill/>
                      <a:ln cap="flat" cmpd="sng" w="9525">
                        <a:solidFill>
                          <a:srgbClr val="72BFC5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" name="Google Shape;279;p20"/>
          <p:cNvSpPr txBox="1"/>
          <p:nvPr/>
        </p:nvSpPr>
        <p:spPr>
          <a:xfrm>
            <a:off x="6807200" y="981075"/>
            <a:ext cx="2157300" cy="3732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СПРАВОЧНО:</a:t>
            </a:r>
            <a:r>
              <a:rPr b="1" i="0" lang="en-US" sz="1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80" name="Google Shape;280;p20"/>
          <p:cNvSpPr txBox="1"/>
          <p:nvPr/>
        </p:nvSpPr>
        <p:spPr>
          <a:xfrm>
            <a:off x="6807200" y="1484312"/>
            <a:ext cx="2157300" cy="5793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FFFFFF"/>
              </a:gs>
            </a:gsLst>
            <a:lin ang="16200038" scaled="0"/>
          </a:gradFill>
          <a:ln cap="flat" cmpd="sng" w="9525">
            <a:solidFill>
              <a:srgbClr val="8AC6CD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0000">
              <a:srgbClr val="000000">
                <a:alpha val="376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rgbClr val="0066CC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rgbClr val="0066CC"/>
                </a:solidFill>
                <a:latin typeface="Arial"/>
                <a:ea typeface="Arial"/>
                <a:cs typeface="Arial"/>
                <a:sym typeface="Arial"/>
              </a:rPr>
              <a:t>max проектов </a:t>
            </a:r>
            <a:r>
              <a:rPr b="1" i="0" lang="en-US" sz="1400" u="none">
                <a:solidFill>
                  <a:srgbClr val="3C8C93"/>
                </a:solidFill>
                <a:latin typeface="Arial"/>
                <a:ea typeface="Arial"/>
                <a:cs typeface="Arial"/>
                <a:sym typeface="Arial"/>
              </a:rPr>
              <a:t>(по 15):</a:t>
            </a:r>
            <a:endParaRPr/>
          </a:p>
          <a:p>
            <a:pPr indent="0" lvl="0" marL="0" marR="0" rtl="0" algn="ctr">
              <a:lnSpc>
                <a:spcPct val="114285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17 МР + 5 ГО = 22 МО</a:t>
            </a:r>
            <a:endParaRPr/>
          </a:p>
        </p:txBody>
      </p:sp>
      <p:sp>
        <p:nvSpPr>
          <p:cNvPr id="281" name="Google Shape;281;p20"/>
          <p:cNvSpPr txBox="1"/>
          <p:nvPr/>
        </p:nvSpPr>
        <p:spPr>
          <a:xfrm>
            <a:off x="6824662" y="2193925"/>
            <a:ext cx="2157300" cy="19653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FFFFFF"/>
              </a:gs>
            </a:gsLst>
            <a:lin ang="16200038" scaled="0"/>
          </a:gradFill>
          <a:ln cap="flat" cmpd="sng" w="9525">
            <a:solidFill>
              <a:srgbClr val="72BFC5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0000">
              <a:srgbClr val="000000">
                <a:alpha val="376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rgbClr val="0066CC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rgbClr val="0066CC"/>
                </a:solidFill>
                <a:latin typeface="Arial"/>
                <a:ea typeface="Arial"/>
                <a:cs typeface="Arial"/>
                <a:sym typeface="Arial"/>
              </a:rPr>
              <a:t>min проектов: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Мамско-Чуйский район</a:t>
            </a:r>
            <a:r>
              <a:rPr b="1" i="0" lang="en-US" sz="1200" u="none">
                <a:solidFill>
                  <a:srgbClr val="8AC6C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i="0" lang="en-US" sz="1400" u="none">
                <a:solidFill>
                  <a:srgbClr val="3C8C93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>
              <a:solidFill>
                <a:srgbClr val="3C8C9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Киренский район – </a:t>
            </a:r>
            <a:r>
              <a:rPr b="1" i="0" lang="en-US" sz="1400" u="none">
                <a:solidFill>
                  <a:srgbClr val="3C8C93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>
              <a:solidFill>
                <a:srgbClr val="3C8C9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Казачинско-Ленский, Шелеховский, Боханский районы –</a:t>
            </a:r>
            <a:r>
              <a:rPr b="0" i="0" lang="en-US" sz="1200" u="none">
                <a:solidFill>
                  <a:srgbClr val="D66B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200" u="none">
                <a:solidFill>
                  <a:srgbClr val="3C8C93"/>
                </a:solidFill>
                <a:latin typeface="Arial"/>
                <a:ea typeface="Arial"/>
                <a:cs typeface="Arial"/>
                <a:sym typeface="Arial"/>
              </a:rPr>
              <a:t>по</a:t>
            </a:r>
            <a:r>
              <a:rPr b="1" i="0" lang="en-US" sz="1400" u="none">
                <a:solidFill>
                  <a:srgbClr val="3C8C93"/>
                </a:solidFill>
                <a:latin typeface="Arial"/>
                <a:ea typeface="Arial"/>
                <a:cs typeface="Arial"/>
                <a:sym typeface="Arial"/>
              </a:rPr>
              <a:t> 4</a:t>
            </a:r>
            <a:endParaRPr b="0" i="0" sz="1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г. Черемхово, Балаганский район – </a:t>
            </a:r>
            <a:r>
              <a:rPr b="1" i="0" lang="en-US" sz="1200" u="none">
                <a:solidFill>
                  <a:srgbClr val="3C8C93"/>
                </a:solidFill>
                <a:latin typeface="Arial"/>
                <a:ea typeface="Arial"/>
                <a:cs typeface="Arial"/>
                <a:sym typeface="Arial"/>
              </a:rPr>
              <a:t>по </a:t>
            </a:r>
            <a:r>
              <a:rPr b="1" i="0" lang="en-US" sz="1400" u="none">
                <a:solidFill>
                  <a:srgbClr val="3C8C93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6543675" y="4295775"/>
            <a:ext cx="144464" cy="431800"/>
          </a:xfrm>
          <a:prstGeom prst="rect"/>
          <a:gradFill>
            <a:gsLst>
              <a:gs pos="0">
                <a:srgbClr val="760000"/>
              </a:gs>
              <a:gs pos="100000">
                <a:srgbClr val="760000"/>
              </a:gs>
              <a:gs pos="50000">
                <a:srgbClr val="FF0000"/>
              </a:gs>
              <a:gs pos="50000">
                <a:srgbClr val="FF0000"/>
              </a:gs>
            </a:gsLst>
            <a:lin ang="5400000" scaled="0"/>
          </a:gradFill>
          <a:ln cap="flat" cmpd="sng" algn="ctr">
            <a:noFill/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1" u="none" cap="none">
                <a:latin typeface="Arial"/>
              </a:rPr>
              <a:t>!
</a:t>
            </a:r>
          </a:p>
        </p:txBody>
      </p:sp>
      <p:sp>
        <p:nvSpPr>
          <p:cNvPr id="283" name="Google Shape;283;p20"/>
          <p:cNvSpPr txBox="1"/>
          <p:nvPr/>
        </p:nvSpPr>
        <p:spPr>
          <a:xfrm>
            <a:off x="6826250" y="4289425"/>
            <a:ext cx="2157300" cy="13494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FFFFFF"/>
              </a:gs>
            </a:gsLst>
            <a:lin ang="16200038" scaled="0"/>
          </a:gradFill>
          <a:ln cap="flat" cmpd="sng" w="9525">
            <a:solidFill>
              <a:srgbClr val="43AEF7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0000">
              <a:srgbClr val="000000">
                <a:alpha val="376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rgbClr val="0066CC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rgbClr val="0066CC"/>
                </a:solidFill>
                <a:latin typeface="Arial"/>
                <a:ea typeface="Arial"/>
                <a:cs typeface="Arial"/>
                <a:sym typeface="Arial"/>
              </a:rPr>
              <a:t>не представили проекты на конкурс:</a:t>
            </a:r>
            <a:endParaRPr/>
          </a:p>
          <a:p>
            <a:pPr indent="-76200" lvl="0" marL="0" marR="0" rtl="0" algn="l">
              <a:lnSpc>
                <a:spcPct val="133333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❑"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г. Бодайбо и район</a:t>
            </a:r>
            <a:endParaRPr/>
          </a:p>
          <a:p>
            <a:pPr indent="-76200" lvl="0" marL="0" marR="0" rtl="0" algn="l">
              <a:lnSpc>
                <a:spcPct val="133333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❑"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Усть-Кутский р.</a:t>
            </a:r>
            <a:endParaRPr/>
          </a:p>
          <a:p>
            <a:pPr indent="-76200" lvl="0" marL="0" marR="0" rtl="0" algn="l">
              <a:lnSpc>
                <a:spcPct val="133333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❑"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Катангский р.</a:t>
            </a:r>
            <a:endParaRPr/>
          </a:p>
        </p:txBody>
      </p:sp>
      <p:sp>
        <p:nvSpPr>
          <p:cNvPr id="284" name="Google Shape;284;p20"/>
          <p:cNvSpPr/>
          <p:nvPr/>
        </p:nvSpPr>
        <p:spPr>
          <a:xfrm rot="-5400000">
            <a:off x="5175238" y="1849486"/>
            <a:ext cx="185700" cy="2874900"/>
          </a:xfrm>
          <a:prstGeom prst="leftBrace">
            <a:avLst>
              <a:gd fmla="val 1022" name="adj1"/>
              <a:gd fmla="val 10822" name="adj2"/>
            </a:avLst>
          </a:prstGeom>
          <a:noFill/>
          <a:ln cap="flat" cmpd="sng" w="73025">
            <a:solidFill>
              <a:srgbClr val="8AC6CD">
                <a:alpha val="58430"/>
              </a:srgbClr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0"/>
          <p:cNvSpPr/>
          <p:nvPr/>
        </p:nvSpPr>
        <p:spPr>
          <a:xfrm>
            <a:off x="4295774" y="3479545"/>
            <a:ext cx="1993800" cy="288000"/>
          </a:xfrm>
          <a:prstGeom prst="rect">
            <a:avLst/>
          </a:prstGeom>
          <a:solidFill>
            <a:srgbClr val="71BEC4">
              <a:alpha val="87840"/>
            </a:srgbClr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Всего – 670 млн руб.</a:t>
            </a:r>
            <a:endParaRPr/>
          </a:p>
        </p:txBody>
      </p:sp>
      <p:sp>
        <p:nvSpPr>
          <p:cNvPr id="286" name="Google Shape;286;p20"/>
          <p:cNvSpPr txBox="1"/>
          <p:nvPr/>
        </p:nvSpPr>
        <p:spPr>
          <a:xfrm>
            <a:off x="3994150" y="2540000"/>
            <a:ext cx="5190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МБ</a:t>
            </a:r>
            <a:endParaRPr/>
          </a:p>
        </p:txBody>
      </p:sp>
      <p:sp>
        <p:nvSpPr>
          <p:cNvPr id="287" name="Google Shape;287;p20"/>
          <p:cNvSpPr txBox="1"/>
          <p:nvPr/>
        </p:nvSpPr>
        <p:spPr>
          <a:xfrm>
            <a:off x="4635500" y="2036762"/>
            <a:ext cx="115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инициативные платежи</a:t>
            </a:r>
            <a:endParaRPr/>
          </a:p>
        </p:txBody>
      </p:sp>
      <p:sp>
        <p:nvSpPr>
          <p:cNvPr id="288" name="Google Shape;288;p20"/>
          <p:cNvSpPr txBox="1"/>
          <p:nvPr/>
        </p:nvSpPr>
        <p:spPr>
          <a:xfrm>
            <a:off x="5902325" y="1406525"/>
            <a:ext cx="5208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1"/>
          <p:cNvSpPr txBox="1"/>
          <p:nvPr/>
        </p:nvSpPr>
        <p:spPr>
          <a:xfrm>
            <a:off x="358775" y="3417887"/>
            <a:ext cx="8521800" cy="2451000"/>
          </a:xfrm>
          <a:prstGeom prst="rect">
            <a:avLst/>
          </a:prstGeom>
          <a:noFill/>
          <a:ln cap="flat" cmpd="sng" w="9525">
            <a:solidFill>
              <a:srgbClr val="025A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275" lIns="92575" spcFirstLastPara="1" rIns="92575" wrap="square" tIns="46275">
            <a:noAutofit/>
          </a:bodyPr>
          <a:lstStyle/>
          <a:p>
            <a:pPr indent="0" lvl="0" marL="4492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заявку на предоставление субсидий по установленной форме</a:t>
            </a:r>
            <a:endParaRPr/>
          </a:p>
          <a:p>
            <a:pPr indent="0" lvl="0" marL="4492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492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выписку из сводной бюджетной росписи местного бюджета, 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содержащую сведения о наличии в местном бюджете бюджетных ассигнований на реализацию инициативных проектов в 2023 году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объеме, необходимом для их реализации, 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включая размер 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планируемых к предоставлению 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субсидий и инициативных платежей</a:t>
            </a:r>
            <a:endParaRPr/>
          </a:p>
          <a:p>
            <a:pPr indent="0" lvl="0" marL="4492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492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копию муниципального правового акта, утверждающего перечень мероприятий по реализации инициативных проектов, в целях софинансирования которых предоставляются субсидии</a:t>
            </a:r>
            <a:endParaRPr/>
          </a:p>
        </p:txBody>
      </p:sp>
      <p:sp>
        <p:nvSpPr>
          <p:cNvPr id="296" name="Google Shape;296;p21"/>
          <p:cNvSpPr txBox="1"/>
          <p:nvPr/>
        </p:nvSpPr>
        <p:spPr>
          <a:xfrm>
            <a:off x="6770687" y="6354762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275" lIns="92575" spcFirstLastPara="1" rIns="92575" wrap="square" tIns="462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97" name="Google Shape;297;p21"/>
          <p:cNvSpPr txBox="1"/>
          <p:nvPr/>
        </p:nvSpPr>
        <p:spPr>
          <a:xfrm>
            <a:off x="274637" y="603250"/>
            <a:ext cx="85692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275" lIns="92575" spcFirstLastPara="1" rIns="92575" wrap="square" tIns="46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ПРЕДОСТАВЛЕНИЕ СУБСИДИЙ ИЗ ОБЛАСТНОГО БЮДЖЕТА</a:t>
            </a:r>
            <a:endParaRPr/>
          </a:p>
        </p:txBody>
      </p:sp>
      <p:sp>
        <p:nvSpPr>
          <p:cNvPr id="298" name="Google Shape;298;p21"/>
          <p:cNvSpPr/>
          <p:nvPr/>
        </p:nvSpPr>
        <p:spPr>
          <a:xfrm>
            <a:off x="5219700" y="138112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003399">
              <a:alpha val="682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1"/>
          <p:cNvSpPr/>
          <p:nvPr/>
        </p:nvSpPr>
        <p:spPr>
          <a:xfrm>
            <a:off x="1368425" y="138112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3C83D8">
              <a:alpha val="678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21"/>
          <p:cNvSpPr txBox="1"/>
          <p:nvPr/>
        </p:nvSpPr>
        <p:spPr>
          <a:xfrm>
            <a:off x="439737" y="114300"/>
            <a:ext cx="63579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ИНИЦИАТИВНЫЕ ПРОЕКТЫ</a:t>
            </a:r>
            <a:endParaRPr/>
          </a:p>
        </p:txBody>
      </p:sp>
      <p:cxnSp>
        <p:nvCxnSpPr>
          <p:cNvPr id="301" name="Google Shape;301;p21"/>
          <p:cNvCxnSpPr/>
          <p:nvPr/>
        </p:nvCxnSpPr>
        <p:spPr>
          <a:xfrm>
            <a:off x="358775" y="452437"/>
            <a:ext cx="8785200" cy="0"/>
          </a:xfrm>
          <a:prstGeom prst="straightConnector1">
            <a:avLst/>
          </a:prstGeom>
          <a:noFill/>
          <a:ln cap="flat" cmpd="sng" w="15875">
            <a:solidFill>
              <a:srgbClr val="3366CC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302" name="Google Shape;30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100" y="3454400"/>
            <a:ext cx="3302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2912" y="3844925"/>
            <a:ext cx="328612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100" y="5178425"/>
            <a:ext cx="328612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p21"/>
          <p:cNvSpPr txBox="1"/>
          <p:nvPr/>
        </p:nvSpPr>
        <p:spPr>
          <a:xfrm>
            <a:off x="346075" y="2660650"/>
            <a:ext cx="5738700" cy="579300"/>
          </a:xfrm>
          <a:prstGeom prst="rect">
            <a:avLst/>
          </a:prstGeom>
          <a:solidFill>
            <a:srgbClr val="003399">
              <a:alpha val="48630"/>
            </a:srgbClr>
          </a:solidFill>
          <a:ln>
            <a:noFill/>
          </a:ln>
          <a:effectLst>
            <a:outerShdw blurRad="63500" dir="2700000" dist="38100">
              <a:srgbClr val="000000">
                <a:alpha val="396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Пакет документов администраций муниципальных образований, включенных в распределений субсидий</a:t>
            </a:r>
            <a:endParaRPr/>
          </a:p>
        </p:txBody>
      </p:sp>
      <p:sp>
        <p:nvSpPr>
          <p:cNvPr id="306" name="Google Shape;306;p21"/>
          <p:cNvSpPr txBox="1"/>
          <p:nvPr/>
        </p:nvSpPr>
        <p:spPr>
          <a:xfrm>
            <a:off x="1368425" y="5969000"/>
            <a:ext cx="61563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СРОК ПРЕДОСТАВЛЕНИЯ ДОКУМЕНТОВ В МИНИСТЕРСТВО –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 ПОЗДНЕЕ 19 ЯНВАРЯ 2023 ГОДА</a:t>
            </a:r>
            <a:endParaRPr/>
          </a:p>
        </p:txBody>
      </p:sp>
      <p:sp>
        <p:nvSpPr>
          <p:cNvPr id="307" name="Shape 307"/>
          <p:cNvSpPr/>
          <p:nvPr/>
        </p:nvSpPr>
        <p:spPr>
          <a:xfrm>
            <a:off x="1368425" y="6046787"/>
            <a:ext cx="144464" cy="431800"/>
          </a:xfrm>
          <a:prstGeom prst="rect"/>
          <a:gradFill>
            <a:gsLst>
              <a:gs pos="0">
                <a:srgbClr val="760000"/>
              </a:gs>
              <a:gs pos="100000">
                <a:srgbClr val="760000"/>
              </a:gs>
              <a:gs pos="50000">
                <a:srgbClr val="FF0000"/>
              </a:gs>
              <a:gs pos="50000">
                <a:srgbClr val="FF0000"/>
              </a:gs>
            </a:gsLst>
            <a:lin ang="5400000" scaled="0"/>
          </a:gradFill>
          <a:ln cap="flat" cmpd="sng" algn="ctr">
            <a:noFill/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1" u="none" cap="none">
                <a:latin typeface="Arial"/>
              </a:rPr>
              <a:t>!
</a:t>
            </a:r>
          </a:p>
        </p:txBody>
      </p:sp>
      <p:grpSp>
        <p:nvGrpSpPr>
          <p:cNvPr id="308" name="Google Shape;308;p21"/>
          <p:cNvGrpSpPr/>
          <p:nvPr/>
        </p:nvGrpSpPr>
        <p:grpSpPr>
          <a:xfrm>
            <a:off x="358763" y="1169940"/>
            <a:ext cx="2562248" cy="1171639"/>
            <a:chOff x="1224347" y="2208118"/>
            <a:chExt cx="4115400" cy="1227104"/>
          </a:xfrm>
        </p:grpSpPr>
        <p:sp>
          <p:nvSpPr>
            <p:cNvPr id="309" name="Google Shape;309;p21"/>
            <p:cNvSpPr txBox="1"/>
            <p:nvPr/>
          </p:nvSpPr>
          <p:spPr>
            <a:xfrm>
              <a:off x="1224347" y="2261322"/>
              <a:ext cx="4115400" cy="117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63500" dir="8100000" dist="38100">
                <a:srgbClr val="000000">
                  <a:alpha val="3961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21"/>
            <p:cNvSpPr txBox="1"/>
            <p:nvPr/>
          </p:nvSpPr>
          <p:spPr>
            <a:xfrm>
              <a:off x="1224347" y="2208118"/>
              <a:ext cx="4115400" cy="54000"/>
            </a:xfrm>
            <a:prstGeom prst="rect">
              <a:avLst/>
            </a:prstGeom>
            <a:solidFill>
              <a:srgbClr val="5D82B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1" name="Google Shape;311;p21"/>
          <p:cNvSpPr txBox="1"/>
          <p:nvPr/>
        </p:nvSpPr>
        <p:spPr>
          <a:xfrm>
            <a:off x="393700" y="1227137"/>
            <a:ext cx="2522400" cy="7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275" lIns="92575" spcFirstLastPara="1" rIns="92575" wrap="square" tIns="46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Общий объем субсидии на реализацию инициативных проектов </a:t>
            </a: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2023 году</a:t>
            </a:r>
            <a:endParaRPr/>
          </a:p>
        </p:txBody>
      </p:sp>
      <p:grpSp>
        <p:nvGrpSpPr>
          <p:cNvPr id="312" name="Google Shape;312;p21"/>
          <p:cNvGrpSpPr/>
          <p:nvPr/>
        </p:nvGrpSpPr>
        <p:grpSpPr>
          <a:xfrm>
            <a:off x="4816481" y="1177882"/>
            <a:ext cx="2563894" cy="1120630"/>
            <a:chOff x="1224347" y="2208118"/>
            <a:chExt cx="4115400" cy="1226878"/>
          </a:xfrm>
        </p:grpSpPr>
        <p:sp>
          <p:nvSpPr>
            <p:cNvPr id="313" name="Google Shape;313;p21"/>
            <p:cNvSpPr txBox="1"/>
            <p:nvPr/>
          </p:nvSpPr>
          <p:spPr>
            <a:xfrm>
              <a:off x="1224347" y="2261996"/>
              <a:ext cx="4115400" cy="1173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63500" dir="8100000" dist="38100">
                <a:srgbClr val="000000">
                  <a:alpha val="3961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21"/>
            <p:cNvSpPr txBox="1"/>
            <p:nvPr/>
          </p:nvSpPr>
          <p:spPr>
            <a:xfrm>
              <a:off x="1224347" y="2208118"/>
              <a:ext cx="4115400" cy="54000"/>
            </a:xfrm>
            <a:prstGeom prst="rect">
              <a:avLst/>
            </a:prstGeom>
            <a:solidFill>
              <a:srgbClr val="5D82B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5" name="Google Shape;315;p21"/>
          <p:cNvSpPr txBox="1"/>
          <p:nvPr/>
        </p:nvSpPr>
        <p:spPr>
          <a:xfrm>
            <a:off x="4816475" y="1177925"/>
            <a:ext cx="2522400" cy="11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275" lIns="92575" spcFirstLastPara="1" rIns="92575" wrap="square" tIns="46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Максимальный размер субсидии местному бюджету на реализацию одного инициативного проекта</a:t>
            </a:r>
            <a:endParaRPr/>
          </a:p>
        </p:txBody>
      </p:sp>
      <p:sp>
        <p:nvSpPr>
          <p:cNvPr id="316" name="Google Shape;316;p21"/>
          <p:cNvSpPr/>
          <p:nvPr/>
        </p:nvSpPr>
        <p:spPr>
          <a:xfrm>
            <a:off x="3169251" y="1515570"/>
            <a:ext cx="1515000" cy="416100"/>
          </a:xfrm>
          <a:prstGeom prst="roundRect">
            <a:avLst>
              <a:gd fmla="val 16667" name="adj"/>
            </a:avLst>
          </a:prstGeom>
          <a:solidFill>
            <a:srgbClr val="A2A2E0">
              <a:alpha val="48630"/>
            </a:srgbClr>
          </a:solidFill>
          <a:ln>
            <a:noFill/>
          </a:ln>
          <a:effectLst>
            <a:outerShdw blurRad="40000" rotWithShape="0" dir="5400000" dist="23000">
              <a:srgbClr val="000000">
                <a:alpha val="349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1339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131339"/>
                </a:solidFill>
                <a:latin typeface="Arial"/>
                <a:ea typeface="Arial"/>
                <a:cs typeface="Arial"/>
                <a:sym typeface="Arial"/>
              </a:rPr>
              <a:t>500 млн руб.</a:t>
            </a:r>
            <a:endParaRPr/>
          </a:p>
        </p:txBody>
      </p:sp>
      <p:sp>
        <p:nvSpPr>
          <p:cNvPr id="317" name="Google Shape;317;p21"/>
          <p:cNvSpPr/>
          <p:nvPr/>
        </p:nvSpPr>
        <p:spPr>
          <a:xfrm>
            <a:off x="7524328" y="1498622"/>
            <a:ext cx="1440300" cy="416100"/>
          </a:xfrm>
          <a:prstGeom prst="roundRect">
            <a:avLst>
              <a:gd fmla="val 16667" name="adj"/>
            </a:avLst>
          </a:prstGeom>
          <a:solidFill>
            <a:srgbClr val="A2A2E0">
              <a:alpha val="48630"/>
            </a:srgbClr>
          </a:solidFill>
          <a:ln>
            <a:noFill/>
          </a:ln>
          <a:effectLst>
            <a:outerShdw blurRad="40000" rotWithShape="0" dir="5400000" dist="23000">
              <a:srgbClr val="000000">
                <a:alpha val="349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1339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131339"/>
                </a:solidFill>
                <a:latin typeface="Arial"/>
                <a:ea typeface="Arial"/>
                <a:cs typeface="Arial"/>
                <a:sym typeface="Arial"/>
              </a:rPr>
              <a:t>2 млн руб.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2"/>
          <p:cNvSpPr txBox="1"/>
          <p:nvPr/>
        </p:nvSpPr>
        <p:spPr>
          <a:xfrm>
            <a:off x="6804025" y="6354762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24" name="Google Shape;324;p22"/>
          <p:cNvSpPr txBox="1"/>
          <p:nvPr/>
        </p:nvSpPr>
        <p:spPr>
          <a:xfrm>
            <a:off x="404812" y="115887"/>
            <a:ext cx="8893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275" lIns="92575" spcFirstLastPara="1" rIns="92575" wrap="square" tIns="46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ИНИЦИАТИВНЫЕ ПРОЕКТЫ</a:t>
            </a:r>
            <a:endParaRPr/>
          </a:p>
        </p:txBody>
      </p:sp>
      <p:cxnSp>
        <p:nvCxnSpPr>
          <p:cNvPr id="325" name="Google Shape;325;p22"/>
          <p:cNvCxnSpPr/>
          <p:nvPr/>
        </p:nvCxnSpPr>
        <p:spPr>
          <a:xfrm>
            <a:off x="395287" y="476250"/>
            <a:ext cx="8280300" cy="0"/>
          </a:xfrm>
          <a:prstGeom prst="straightConnector1">
            <a:avLst/>
          </a:prstGeom>
          <a:noFill/>
          <a:ln cap="flat" cmpd="thickThin" w="57150">
            <a:solidFill>
              <a:srgbClr val="333399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26" name="Google Shape;326;p22"/>
          <p:cNvSpPr txBox="1"/>
          <p:nvPr/>
        </p:nvSpPr>
        <p:spPr>
          <a:xfrm rot="10800000">
            <a:off x="250700" y="630249"/>
            <a:ext cx="3889500" cy="277800"/>
          </a:xfrm>
          <a:prstGeom prst="rect">
            <a:avLst/>
          </a:prstGeom>
          <a:solidFill>
            <a:srgbClr val="3366CC">
              <a:alpha val="55690"/>
            </a:srgbClr>
          </a:solidFill>
          <a:ln>
            <a:noFill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ИНФОРМАЦИОННОЕ СОПРОВОЖДЕНИЕ</a:t>
            </a:r>
            <a:endParaRPr/>
          </a:p>
        </p:txBody>
      </p:sp>
      <p:pic>
        <p:nvPicPr>
          <p:cNvPr id="327" name="Google Shape;327;p22"/>
          <p:cNvPicPr preferRelativeResize="0"/>
          <p:nvPr/>
        </p:nvPicPr>
        <p:blipFill rotWithShape="1">
          <a:blip r:embed="rId3">
            <a:alphaModFix/>
          </a:blip>
          <a:srcRect b="4041" l="17562" r="18965" t="7533"/>
          <a:stretch/>
        </p:blipFill>
        <p:spPr>
          <a:xfrm>
            <a:off x="215900" y="1042987"/>
            <a:ext cx="5762627" cy="54022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8" name="Google Shape;328;p22"/>
          <p:cNvCxnSpPr/>
          <p:nvPr/>
        </p:nvCxnSpPr>
        <p:spPr>
          <a:xfrm>
            <a:off x="6096000" y="2405062"/>
            <a:ext cx="0" cy="2247900"/>
          </a:xfrm>
          <a:prstGeom prst="straightConnector1">
            <a:avLst/>
          </a:prstGeom>
          <a:noFill/>
          <a:ln cap="flat" cmpd="sng" w="19050">
            <a:solidFill>
              <a:srgbClr val="0066CC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29" name="Google Shape;329;p22"/>
          <p:cNvSpPr txBox="1"/>
          <p:nvPr/>
        </p:nvSpPr>
        <p:spPr>
          <a:xfrm>
            <a:off x="6456362" y="2689225"/>
            <a:ext cx="2376600" cy="30810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РАЗДЕЛ:</a:t>
            </a:r>
            <a:endParaRPr/>
          </a:p>
        </p:txBody>
      </p:sp>
      <p:sp>
        <p:nvSpPr>
          <p:cNvPr id="330" name="Google Shape;330;p22"/>
          <p:cNvSpPr txBox="1"/>
          <p:nvPr/>
        </p:nvSpPr>
        <p:spPr>
          <a:xfrm>
            <a:off x="6311900" y="3040062"/>
            <a:ext cx="25923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80975" lvl="0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CC"/>
              </a:buClr>
              <a:buSzPts val="1200"/>
              <a:buFont typeface="Noto Sans Symbols"/>
              <a:buChar char="✔"/>
            </a:pPr>
            <a:r>
              <a:rPr b="1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Развитие муниципальных     образований</a:t>
            </a:r>
            <a:endParaRPr/>
          </a:p>
        </p:txBody>
      </p:sp>
      <p:sp>
        <p:nvSpPr>
          <p:cNvPr id="331" name="Google Shape;331;p22"/>
          <p:cNvSpPr txBox="1"/>
          <p:nvPr/>
        </p:nvSpPr>
        <p:spPr>
          <a:xfrm>
            <a:off x="6470650" y="3625850"/>
            <a:ext cx="2362200" cy="30810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ПОДРАЗДЕЛ:</a:t>
            </a:r>
            <a:endParaRPr/>
          </a:p>
        </p:txBody>
      </p:sp>
      <p:sp>
        <p:nvSpPr>
          <p:cNvPr id="332" name="Google Shape;332;p22"/>
          <p:cNvSpPr txBox="1"/>
          <p:nvPr/>
        </p:nvSpPr>
        <p:spPr>
          <a:xfrm>
            <a:off x="6527800" y="4016375"/>
            <a:ext cx="21336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80975" lvl="0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ts val="1200"/>
              <a:buFont typeface="Noto Sans Symbols"/>
              <a:buChar char="✔"/>
            </a:pPr>
            <a:r>
              <a:rPr b="1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Инициативные проекты</a:t>
            </a:r>
            <a:endParaRPr/>
          </a:p>
        </p:txBody>
      </p:sp>
      <p:sp>
        <p:nvSpPr>
          <p:cNvPr id="333" name="Google Shape;333;p22"/>
          <p:cNvSpPr txBox="1"/>
          <p:nvPr/>
        </p:nvSpPr>
        <p:spPr>
          <a:xfrm>
            <a:off x="6084887" y="1023937"/>
            <a:ext cx="2748000" cy="160020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Официальный сайт министерства экономического развития Иркутской области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i="0" lang="en-US" sz="1400" u="sng">
                <a:solidFill>
                  <a:srgbClr val="0066CC"/>
                </a:solidFill>
                <a:latin typeface="Arial"/>
                <a:ea typeface="Arial"/>
                <a:cs typeface="Arial"/>
                <a:sym typeface="Arial"/>
              </a:rPr>
              <a:t>https://irkobl.ru/sites/economy/razvitie-municipalnyh-obrazovaniy/iniciativ_project/</a:t>
            </a: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</p:txBody>
      </p:sp>
      <p:sp>
        <p:nvSpPr>
          <p:cNvPr id="334" name="Google Shape;334;p22"/>
          <p:cNvSpPr txBox="1"/>
          <p:nvPr/>
        </p:nvSpPr>
        <p:spPr>
          <a:xfrm>
            <a:off x="6470650" y="4489450"/>
            <a:ext cx="2362200" cy="30810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ВКЛАДКА:</a:t>
            </a:r>
            <a:endParaRPr/>
          </a:p>
        </p:txBody>
      </p:sp>
      <p:cxnSp>
        <p:nvCxnSpPr>
          <p:cNvPr id="335" name="Google Shape;335;p22"/>
          <p:cNvCxnSpPr/>
          <p:nvPr/>
        </p:nvCxnSpPr>
        <p:spPr>
          <a:xfrm flipH="1" rot="10800000">
            <a:off x="6151562" y="4651462"/>
            <a:ext cx="228600" cy="1500"/>
          </a:xfrm>
          <a:prstGeom prst="straightConnector1">
            <a:avLst/>
          </a:prstGeom>
          <a:noFill/>
          <a:ln cap="flat" cmpd="sng" w="19050">
            <a:solidFill>
              <a:srgbClr val="0070C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36" name="Google Shape;336;p22"/>
          <p:cNvCxnSpPr/>
          <p:nvPr/>
        </p:nvCxnSpPr>
        <p:spPr>
          <a:xfrm>
            <a:off x="6151562" y="3787775"/>
            <a:ext cx="228600" cy="1500"/>
          </a:xfrm>
          <a:prstGeom prst="straightConnector1">
            <a:avLst/>
          </a:prstGeom>
          <a:noFill/>
          <a:ln cap="flat" cmpd="sng" w="19050">
            <a:solidFill>
              <a:srgbClr val="0070C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37" name="Google Shape;337;p22"/>
          <p:cNvCxnSpPr/>
          <p:nvPr/>
        </p:nvCxnSpPr>
        <p:spPr>
          <a:xfrm>
            <a:off x="6151562" y="2851150"/>
            <a:ext cx="228600" cy="1500"/>
          </a:xfrm>
          <a:prstGeom prst="straightConnector1">
            <a:avLst/>
          </a:prstGeom>
          <a:noFill/>
          <a:ln cap="flat" cmpd="sng" w="19050">
            <a:solidFill>
              <a:srgbClr val="0066CC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38" name="Google Shape;338;p22"/>
          <p:cNvSpPr/>
          <p:nvPr/>
        </p:nvSpPr>
        <p:spPr>
          <a:xfrm>
            <a:off x="6311900" y="2808287"/>
            <a:ext cx="76200" cy="76200"/>
          </a:xfrm>
          <a:prstGeom prst="ellipse">
            <a:avLst/>
          </a:prstGeom>
          <a:solidFill>
            <a:srgbClr val="0070C0"/>
          </a:solidFill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22"/>
          <p:cNvSpPr/>
          <p:nvPr/>
        </p:nvSpPr>
        <p:spPr>
          <a:xfrm>
            <a:off x="6311900" y="4608512"/>
            <a:ext cx="76200" cy="76200"/>
          </a:xfrm>
          <a:prstGeom prst="ellipse">
            <a:avLst/>
          </a:prstGeom>
          <a:solidFill>
            <a:srgbClr val="0070C0"/>
          </a:solidFill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22"/>
          <p:cNvSpPr/>
          <p:nvPr/>
        </p:nvSpPr>
        <p:spPr>
          <a:xfrm>
            <a:off x="6311900" y="3744912"/>
            <a:ext cx="76200" cy="76200"/>
          </a:xfrm>
          <a:prstGeom prst="ellipse">
            <a:avLst/>
          </a:prstGeom>
          <a:solidFill>
            <a:srgbClr val="0070C0"/>
          </a:solidFill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22"/>
          <p:cNvSpPr/>
          <p:nvPr/>
        </p:nvSpPr>
        <p:spPr>
          <a:xfrm>
            <a:off x="4356100" y="6211887"/>
            <a:ext cx="1476300" cy="287400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22"/>
          <p:cNvSpPr/>
          <p:nvPr/>
        </p:nvSpPr>
        <p:spPr>
          <a:xfrm>
            <a:off x="4851400" y="153987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003399">
              <a:alpha val="682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22"/>
          <p:cNvSpPr/>
          <p:nvPr/>
        </p:nvSpPr>
        <p:spPr>
          <a:xfrm>
            <a:off x="1027112" y="153987"/>
            <a:ext cx="3924300" cy="288900"/>
          </a:xfrm>
          <a:prstGeom prst="parallelogram">
            <a:avLst>
              <a:gd fmla="val 398" name="adj"/>
            </a:avLst>
          </a:prstGeom>
          <a:solidFill>
            <a:srgbClr val="3C83D8">
              <a:alpha val="6784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