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66" r:id="rId4"/>
    <p:sldId id="259" r:id="rId5"/>
    <p:sldId id="258" r:id="rId6"/>
    <p:sldId id="260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арья Зиновьева" initials="ДЗ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6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AFAFFAC-0680-444E-B619-3367C2EA1843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27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36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198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A948087-0E41-4E8E-9A1D-6BE3EAF45E51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>
              <a:solidFill>
                <a:srgbClr val="72A37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7C32401-014B-484B-A457-7D8AB6CB70C9}" type="slidenum">
              <a:rPr lang="ru-RU" smtClean="0">
                <a:solidFill>
                  <a:srgbClr val="72A376"/>
                </a:solidFill>
              </a:rPr>
              <a:pPr/>
              <a:t>‹#›</a:t>
            </a:fld>
            <a:endParaRPr lang="ru-RU">
              <a:solidFill>
                <a:srgbClr val="72A376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779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2A37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61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2A37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26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2A37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46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2A37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169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2A37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129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2A37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906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ru-RU">
              <a:solidFill>
                <a:srgbClr val="72A37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340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329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ru-RU">
              <a:solidFill>
                <a:srgbClr val="72A37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0532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2A37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470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8087-0E41-4E8E-9A1D-6BE3EAF45E51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2A37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2401-014B-484B-A457-7D8AB6CB7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80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90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32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29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19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53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16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38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CAFAFFAC-0680-444E-B619-3367C2EA1843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66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A948087-0E41-4E8E-9A1D-6BE3EAF45E51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>
              <a:solidFill>
                <a:srgbClr val="72A37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7C32401-014B-484B-A457-7D8AB6CB7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36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037959"/>
            <a:ext cx="10865797" cy="1463040"/>
          </a:xfrm>
        </p:spPr>
        <p:txBody>
          <a:bodyPr>
            <a:noAutofit/>
          </a:bodyPr>
          <a:lstStyle/>
          <a:p>
            <a:r>
              <a:rPr lang="ru-RU" sz="4000" b="1" dirty="0"/>
              <a:t>Об отдельных вопросах реализации на территории Иркутской области инициативных проектов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4428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7608" y="148478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Реализация народных инициатив </a:t>
            </a:r>
            <a:r>
              <a:rPr lang="ru-RU" dirty="0" smtClean="0"/>
              <a:t>в </a:t>
            </a:r>
            <a:r>
              <a:rPr lang="ru-RU" dirty="0"/>
              <a:t>2022 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9" y="3068960"/>
            <a:ext cx="6777317" cy="2185468"/>
          </a:xfrm>
        </p:spPr>
        <p:txBody>
          <a:bodyPr/>
          <a:lstStyle/>
          <a:p>
            <a:r>
              <a:rPr lang="ru-RU" dirty="0" smtClean="0"/>
              <a:t>Участники 453 муниципальных образования Иркутской области </a:t>
            </a:r>
          </a:p>
          <a:p>
            <a:r>
              <a:rPr lang="ru-RU" dirty="0" smtClean="0"/>
              <a:t>Финансирование из областного бюджета – 850 млн. руб. </a:t>
            </a:r>
          </a:p>
          <a:p>
            <a:r>
              <a:rPr lang="ru-RU" dirty="0" smtClean="0"/>
              <a:t>1 237 мероприятий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27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</a:t>
            </a:r>
            <a:r>
              <a:rPr lang="ru-RU" dirty="0" smtClean="0"/>
              <a:t>елесообразность </a:t>
            </a:r>
            <a:br>
              <a:rPr lang="ru-RU" dirty="0" smtClean="0"/>
            </a:br>
            <a:r>
              <a:rPr lang="ru-RU" dirty="0" smtClean="0"/>
              <a:t>принятия законопроекта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 1 января 2021 года вступили в силу положения статьи 26.1 Федерального закона от 6 октября 2003 года № 131-Ф3 «Об общих принципах организации местного самоуправления в Российской Федерации» о реализации инициативных проектов.</a:t>
            </a:r>
          </a:p>
          <a:p>
            <a:r>
              <a:rPr lang="ru-RU" dirty="0" smtClean="0"/>
              <a:t>Пунктом 10 статьи 26.1 Федерального закона № 131-Ф3 определен перечень вопросов, связанных с реализацией инициативных проектов, выдвигаемых для получения поддержки за счет межбюджетных трансфертов из бюджета субъекта Российской Федерации, которые должны быть урегулированы законом и (или) иным нормативным правовым актом субъекта Российской Федерации.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287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Вовлечение </a:t>
            </a:r>
            <a:r>
              <a:rPr lang="ru-RU" dirty="0"/>
              <a:t>жителей и бизнеса в решение вопросов местного значения, развитие </a:t>
            </a:r>
            <a:r>
              <a:rPr lang="ru-RU" dirty="0" smtClean="0"/>
              <a:t>инфраструктуры своего населенного пункта. </a:t>
            </a:r>
            <a:r>
              <a:rPr lang="ru-RU" dirty="0"/>
              <a:t>Участвуя в проекте, </a:t>
            </a:r>
            <a:r>
              <a:rPr lang="ru-RU" dirty="0" smtClean="0"/>
              <a:t>люди сами </a:t>
            </a:r>
            <a:r>
              <a:rPr lang="ru-RU" dirty="0"/>
              <a:t>определяют </a:t>
            </a:r>
            <a:r>
              <a:rPr lang="ru-RU" dirty="0" smtClean="0"/>
              <a:t>приоритетные направления </a:t>
            </a:r>
            <a:r>
              <a:rPr lang="ru-RU" dirty="0"/>
              <a:t>расходования бюджетных средств, </a:t>
            </a:r>
            <a:r>
              <a:rPr lang="ru-RU" dirty="0" err="1"/>
              <a:t>софинансируют</a:t>
            </a:r>
            <a:r>
              <a:rPr lang="ru-RU" dirty="0"/>
              <a:t> </a:t>
            </a:r>
            <a:r>
              <a:rPr lang="ru-RU" dirty="0" smtClean="0"/>
              <a:t>выбранные объекты, ведут контроль за реализацией инициативных проектов. </a:t>
            </a:r>
            <a:r>
              <a:rPr lang="ru-RU" dirty="0"/>
              <a:t>Привлечение средств </a:t>
            </a:r>
            <a:r>
              <a:rPr lang="ru-RU" dirty="0" smtClean="0"/>
              <a:t>граждан и бизнеса в виде инициативных платежей – </a:t>
            </a:r>
            <a:r>
              <a:rPr lang="ru-RU" dirty="0"/>
              <a:t>не самоцель. </a:t>
            </a:r>
            <a:r>
              <a:rPr lang="ru-RU" dirty="0" smtClean="0"/>
              <a:t>Инициативные платежи способствуют </a:t>
            </a:r>
            <a:r>
              <a:rPr lang="ru-RU" dirty="0"/>
              <a:t>отбору наиболее </a:t>
            </a:r>
            <a:r>
              <a:rPr lang="ru-RU" dirty="0" smtClean="0"/>
              <a:t>значимых проектов, бережной </a:t>
            </a:r>
            <a:r>
              <a:rPr lang="ru-RU" dirty="0"/>
              <a:t>эксплуатации </a:t>
            </a:r>
            <a:r>
              <a:rPr lang="ru-RU" dirty="0" smtClean="0"/>
              <a:t>объектов, осознанию жителями своей роли в развитии территории.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05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Каким должен быть инициативный проект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Проект должен быть направлен на решение вопросов местного значения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Приоритетность проекта определяется собранием граждан.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Проект не может касаться объектов частной собственности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Инициативные платежи не </a:t>
            </a:r>
            <a:r>
              <a:rPr lang="ru-RU" dirty="0"/>
              <a:t>менее </a:t>
            </a:r>
            <a:r>
              <a:rPr lang="ru-RU" dirty="0" smtClean="0"/>
              <a:t>10 % </a:t>
            </a:r>
            <a:r>
              <a:rPr lang="ru-RU" dirty="0"/>
              <a:t>от </a:t>
            </a:r>
            <a:r>
              <a:rPr lang="ru-RU" dirty="0" smtClean="0"/>
              <a:t>стоимости проекта.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Р</a:t>
            </a:r>
            <a:r>
              <a:rPr lang="ru-RU" dirty="0" smtClean="0"/>
              <a:t>азмер субсидии </a:t>
            </a:r>
            <a:r>
              <a:rPr lang="ru-RU" dirty="0"/>
              <a:t>из областного бюджета на </a:t>
            </a:r>
            <a:r>
              <a:rPr lang="ru-RU" dirty="0" smtClean="0"/>
              <a:t>один проект – не более 2 </a:t>
            </a:r>
            <a:r>
              <a:rPr lang="ru-RU" dirty="0"/>
              <a:t>млн. рублей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098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реализации инициативного проекта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/>
              <a:t>С инициативой о внесении инициативного проекта вправе выступить инициативная группа численностью не менее десяти граждан, достигших шестнадцатилетнего возраста и проживающих на территории соответствующего муниципального </a:t>
            </a:r>
            <a:r>
              <a:rPr lang="ru-RU" dirty="0" smtClean="0"/>
              <a:t>образования.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Инициативный проект до его внесения в местную администрацию подлежит </a:t>
            </a:r>
            <a:r>
              <a:rPr lang="ru-RU" dirty="0" smtClean="0"/>
              <a:t>рассмотрению на </a:t>
            </a:r>
            <a:r>
              <a:rPr lang="ru-RU" dirty="0"/>
              <a:t>сходе, собрании или конференции </a:t>
            </a:r>
            <a:r>
              <a:rPr lang="ru-RU" dirty="0" smtClean="0"/>
              <a:t>граждан.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Муниципальные конкурсные комиссии местных администраций </a:t>
            </a:r>
            <a:r>
              <a:rPr lang="ru-RU" dirty="0"/>
              <a:t>муниципальных районов, муниципальных округов и городских округов </a:t>
            </a:r>
            <a:r>
              <a:rPr lang="ru-RU" dirty="0" smtClean="0"/>
              <a:t>рассматривают </a:t>
            </a:r>
            <a:r>
              <a:rPr lang="ru-RU" dirty="0"/>
              <a:t>и </a:t>
            </a:r>
            <a:r>
              <a:rPr lang="ru-RU" dirty="0" smtClean="0"/>
              <a:t>отбирают </a:t>
            </a:r>
            <a:r>
              <a:rPr lang="ru-RU" dirty="0"/>
              <a:t>инициативные </a:t>
            </a:r>
            <a:r>
              <a:rPr lang="ru-RU" dirty="0" smtClean="0"/>
              <a:t>проекты для их дальнейшего направления в </a:t>
            </a:r>
            <a:r>
              <a:rPr lang="ru-RU" dirty="0"/>
              <a:t>исполнительный орган государственной власти Иркутской области, </a:t>
            </a:r>
            <a:r>
              <a:rPr lang="ru-RU" dirty="0" smtClean="0"/>
              <a:t>уполномоченный на </a:t>
            </a:r>
            <a:r>
              <a:rPr lang="ru-RU" dirty="0"/>
              <a:t>организацию проведения конкурсного отбора инициативных </a:t>
            </a:r>
            <a:r>
              <a:rPr lang="ru-RU" dirty="0" smtClean="0"/>
              <a:t>проектов.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195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реализации инициативного проекта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2494" y="2247089"/>
            <a:ext cx="9720071" cy="4023360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ru-RU" dirty="0"/>
              <a:t>Конкурсный отбор инициативных проектов проводится межведомственной комиссией по проведению конкурсного отбора инициативных </a:t>
            </a:r>
            <a:r>
              <a:rPr lang="ru-RU" dirty="0" smtClean="0"/>
              <a:t>проектов.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dirty="0"/>
              <a:t>По результатам рассмотрения инициативного проекта межведомственная комиссия принимает одно из следующих </a:t>
            </a:r>
            <a:r>
              <a:rPr lang="ru-RU" dirty="0" smtClean="0"/>
              <a:t>решений: 1</a:t>
            </a:r>
            <a:r>
              <a:rPr lang="ru-RU" dirty="0"/>
              <a:t>) поддержать инициативный </a:t>
            </a:r>
            <a:r>
              <a:rPr lang="ru-RU" dirty="0" smtClean="0"/>
              <a:t>проект; 2</a:t>
            </a:r>
            <a:r>
              <a:rPr lang="ru-RU" dirty="0"/>
              <a:t>) отказать в поддержке инициативного проекта и вернуть его инициаторам проекта с указанием причин отказа в поддержке инициативного проекта</a:t>
            </a:r>
            <a:r>
              <a:rPr lang="ru-RU" dirty="0" smtClean="0"/>
              <a:t>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dirty="0" smtClean="0"/>
              <a:t>Предоставление субсидии </a:t>
            </a:r>
            <a:r>
              <a:rPr lang="ru-RU" dirty="0"/>
              <a:t>на </a:t>
            </a:r>
            <a:r>
              <a:rPr lang="ru-RU" dirty="0" smtClean="0"/>
              <a:t>реализацию инициативного проекта.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dirty="0" smtClean="0"/>
              <a:t>Реализация проекта, контроль инициативной группы за ходом работ на объекте. </a:t>
            </a:r>
          </a:p>
          <a:p>
            <a:pPr marL="457200" indent="-457200">
              <a:buFont typeface="+mj-lt"/>
              <a:buAutoNum type="arabicPeriod" startAt="4"/>
            </a:pPr>
            <a:endParaRPr lang="ru-RU" dirty="0" smtClean="0"/>
          </a:p>
          <a:p>
            <a:pPr marL="457200" indent="-457200">
              <a:buFont typeface="+mj-lt"/>
              <a:buAutoNum type="arabicPeriod" startAt="4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145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Принятие законопроекта потребует принятия правовых актов, определяющих: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Порядок проведения конкурсного отбора инициативных проектов в части, не </a:t>
            </a:r>
            <a:r>
              <a:rPr lang="ru-RU" dirty="0" smtClean="0"/>
              <a:t>урегулированной данным законом, в том числе определяющей </a:t>
            </a:r>
            <a:r>
              <a:rPr lang="ru-RU" dirty="0"/>
              <a:t>с</a:t>
            </a:r>
            <a:r>
              <a:rPr lang="ru-RU" dirty="0" smtClean="0"/>
              <a:t>роки проведения конкурсного отбора и реализации проектов;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Порядок </a:t>
            </a:r>
            <a:r>
              <a:rPr lang="ru-RU" dirty="0"/>
              <a:t>предоставления и распределения </a:t>
            </a:r>
            <a:r>
              <a:rPr lang="ru-RU" dirty="0" smtClean="0"/>
              <a:t>субсидий </a:t>
            </a:r>
            <a:r>
              <a:rPr lang="ru-RU" dirty="0"/>
              <a:t>из областного бюджета </a:t>
            </a:r>
            <a:r>
              <a:rPr lang="ru-RU" dirty="0" smtClean="0"/>
              <a:t>местным бюджетам </a:t>
            </a:r>
            <a:r>
              <a:rPr lang="ru-RU" dirty="0"/>
              <a:t>в целях </a:t>
            </a:r>
            <a:r>
              <a:rPr lang="ru-RU" dirty="0" err="1"/>
              <a:t>софинансирования</a:t>
            </a:r>
            <a:r>
              <a:rPr lang="ru-RU" dirty="0"/>
              <a:t> расходных обязательств муниципальных образований Иркутской </a:t>
            </a:r>
            <a:r>
              <a:rPr lang="ru-RU" dirty="0" smtClean="0"/>
              <a:t>области.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732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Остин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180</TotalTime>
  <Words>472</Words>
  <Application>Microsoft Office PowerPoint</Application>
  <PresentationFormat>Широкоэкранный</PresentationFormat>
  <Paragraphs>29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Calibri</vt:lpstr>
      <vt:lpstr>Century Gothic</vt:lpstr>
      <vt:lpstr>Tw Cen MT</vt:lpstr>
      <vt:lpstr>Tw Cen MT Condensed</vt:lpstr>
      <vt:lpstr>Wingdings</vt:lpstr>
      <vt:lpstr>Wingdings 2</vt:lpstr>
      <vt:lpstr>Wingdings 3</vt:lpstr>
      <vt:lpstr>Интеграл</vt:lpstr>
      <vt:lpstr>Остин</vt:lpstr>
      <vt:lpstr>Об отдельных вопросах реализации на территории Иркутской области инициативных проектов</vt:lpstr>
      <vt:lpstr>Реализация народных инициатив в 2022 году</vt:lpstr>
      <vt:lpstr>Целесообразность  принятия законопроекта</vt:lpstr>
      <vt:lpstr>Цель проекта:</vt:lpstr>
      <vt:lpstr>Каким должен быть инициативный проект</vt:lpstr>
      <vt:lpstr>Этапы реализации инициативного проекта </vt:lpstr>
      <vt:lpstr>Этапы реализации инициативного проекта </vt:lpstr>
      <vt:lpstr>Принятие законопроекта потребует принятия правовых актов, определяющих: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Зиновьева</dc:creator>
  <cp:lastModifiedBy>Admin</cp:lastModifiedBy>
  <cp:revision>27</cp:revision>
  <dcterms:created xsi:type="dcterms:W3CDTF">2022-04-17T07:00:53Z</dcterms:created>
  <dcterms:modified xsi:type="dcterms:W3CDTF">2022-05-18T02:55:55Z</dcterms:modified>
</cp:coreProperties>
</file>