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8" r:id="rId3"/>
    <p:sldId id="572" r:id="rId4"/>
    <p:sldId id="573" r:id="rId5"/>
    <p:sldId id="574" r:id="rId6"/>
    <p:sldId id="576" r:id="rId7"/>
    <p:sldId id="586" r:id="rId8"/>
    <p:sldId id="517" r:id="rId9"/>
    <p:sldId id="516" r:id="rId10"/>
    <p:sldId id="577" r:id="rId11"/>
    <p:sldId id="580" r:id="rId12"/>
    <p:sldId id="578" r:id="rId13"/>
    <p:sldId id="583" r:id="rId14"/>
    <p:sldId id="584" r:id="rId15"/>
    <p:sldId id="581" r:id="rId16"/>
    <p:sldId id="579" r:id="rId17"/>
    <p:sldId id="585" r:id="rId18"/>
    <p:sldId id="263" r:id="rId19"/>
  </p:sldIdLst>
  <p:sldSz cx="9144000" cy="6858000" type="screen4x3"/>
  <p:notesSz cx="6877050" cy="10001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0">
          <p15:clr>
            <a:srgbClr val="A4A3A4"/>
          </p15:clr>
        </p15:guide>
        <p15:guide id="2" pos="216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8F35"/>
    <a:srgbClr val="6194BB"/>
    <a:srgbClr val="FDAA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>
      <p:cViewPr varScale="1">
        <p:scale>
          <a:sx n="70" d="100"/>
          <a:sy n="70" d="100"/>
        </p:scale>
        <p:origin x="11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178" y="-102"/>
      </p:cViewPr>
      <p:guideLst>
        <p:guide orient="horz" pos="3150"/>
        <p:guide pos="216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927FE5-2225-4885-A926-27953B3728F1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B19F7F-02E2-4A8F-9D6D-D69A22FAB9D8}">
      <dgm:prSet phldrT="[Текст]" custT="1"/>
      <dgm:spPr/>
      <dgm:t>
        <a:bodyPr/>
        <a:lstStyle/>
        <a:p>
          <a:pPr marL="0" indent="0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Депутату, члену выборного органа местного самоуправления, выборному должностному лицу местного самоуправления обеспечиваются условия для беспрепятственного осуществления своих полномочий.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90C49A-B960-4BAE-B36A-5580C6F4F8FE}" type="parTrans" cxnId="{1D35FA09-99E8-44A4-99DE-00A6DB6C552C}">
      <dgm:prSet/>
      <dgm:spPr/>
      <dgm:t>
        <a:bodyPr/>
        <a:lstStyle/>
        <a:p>
          <a:endParaRPr lang="ru-RU"/>
        </a:p>
      </dgm:t>
    </dgm:pt>
    <dgm:pt modelId="{9EF84697-B648-4AA9-8008-6D06CB55A9A3}" type="sibTrans" cxnId="{1D35FA09-99E8-44A4-99DE-00A6DB6C552C}">
      <dgm:prSet/>
      <dgm:spPr/>
      <dgm:t>
        <a:bodyPr/>
        <a:lstStyle/>
        <a:p>
          <a:endParaRPr lang="ru-RU"/>
        </a:p>
      </dgm:t>
    </dgm:pt>
    <dgm:pt modelId="{0E25FE3B-28AB-4C58-8925-32E8B8FADB4B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ч. 5.1 ст. 40 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Федерального закона </a:t>
          </a:r>
        </a:p>
        <a:p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 131-ФЗ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2A5499-A124-4BDE-B901-4B1AF1C2A357}" type="parTrans" cxnId="{5FB8317A-86D1-435A-9E32-7834D4CDE419}">
      <dgm:prSet/>
      <dgm:spPr/>
      <dgm:t>
        <a:bodyPr/>
        <a:lstStyle/>
        <a:p>
          <a:endParaRPr lang="ru-RU"/>
        </a:p>
      </dgm:t>
    </dgm:pt>
    <dgm:pt modelId="{F0E9310D-192B-4004-9C20-B1071C87C201}" type="sibTrans" cxnId="{5FB8317A-86D1-435A-9E32-7834D4CDE419}">
      <dgm:prSet/>
      <dgm:spPr/>
      <dgm:t>
        <a:bodyPr/>
        <a:lstStyle/>
        <a:p>
          <a:endParaRPr lang="ru-RU"/>
        </a:p>
      </dgm:t>
    </dgm:pt>
    <dgm:pt modelId="{460D13A9-56F3-4946-AF96-480D074C9192}">
      <dgm:prSet phldrT="[Текст]" custT="1"/>
      <dgm:spPr/>
      <dgm:t>
        <a:bodyPr/>
        <a:lstStyle/>
        <a:p>
          <a:pPr marL="114300" lvl="1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96346B-F427-4B33-AA62-12B9B8A594FD}" type="parTrans" cxnId="{D2FC9FE6-B8D1-4CA0-86D5-5ABC26F9F89D}">
      <dgm:prSet/>
      <dgm:spPr/>
      <dgm:t>
        <a:bodyPr/>
        <a:lstStyle/>
        <a:p>
          <a:endParaRPr lang="ru-RU"/>
        </a:p>
      </dgm:t>
    </dgm:pt>
    <dgm:pt modelId="{D098FF37-0605-4FA6-8CE1-3E1D798B3C42}" type="sibTrans" cxnId="{D2FC9FE6-B8D1-4CA0-86D5-5ABC26F9F89D}">
      <dgm:prSet/>
      <dgm:spPr/>
      <dgm:t>
        <a:bodyPr/>
        <a:lstStyle/>
        <a:p>
          <a:endParaRPr lang="ru-RU"/>
        </a:p>
      </dgm:t>
    </dgm:pt>
    <dgm:pt modelId="{032F5FE1-F4BD-4149-BEFE-2DD3622A1358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уставах муниципальных образований в соответствии с федеральными законами и законами субъектов РФ также могут устанавливаться дополнительные социальные и иные гарантии в связи с прекращением полномочий депутата (в том числе досрочно)</a:t>
          </a:r>
        </a:p>
        <a:p>
          <a:pPr marL="114300" lvl="1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900" dirty="0"/>
        </a:p>
      </dgm:t>
    </dgm:pt>
    <dgm:pt modelId="{11415C34-D331-44FF-A31C-B330E3D82EF0}" type="parTrans" cxnId="{5E69DBFE-A846-4C65-A12C-3D96D9090D08}">
      <dgm:prSet/>
      <dgm:spPr/>
      <dgm:t>
        <a:bodyPr/>
        <a:lstStyle/>
        <a:p>
          <a:endParaRPr lang="ru-RU"/>
        </a:p>
      </dgm:t>
    </dgm:pt>
    <dgm:pt modelId="{7E5A7EC4-B6F2-4A0F-9FD5-ACBA2F1A8CCD}" type="sibTrans" cxnId="{5E69DBFE-A846-4C65-A12C-3D96D9090D08}">
      <dgm:prSet/>
      <dgm:spPr/>
      <dgm:t>
        <a:bodyPr/>
        <a:lstStyle/>
        <a:p>
          <a:endParaRPr lang="ru-RU"/>
        </a:p>
      </dgm:t>
    </dgm:pt>
    <dgm:pt modelId="{60B4D65C-53CC-411A-9872-D4607E67531C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ч. 6 ст. 40 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Федерального закона N 131-ФЗ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377D0D-C30F-4C70-83D2-BCB7FA085ABE}" type="parTrans" cxnId="{9371B589-B16C-4E18-9B48-74A53921AFC1}">
      <dgm:prSet/>
      <dgm:spPr/>
      <dgm:t>
        <a:bodyPr/>
        <a:lstStyle/>
        <a:p>
          <a:endParaRPr lang="ru-RU"/>
        </a:p>
      </dgm:t>
    </dgm:pt>
    <dgm:pt modelId="{702FDE1D-5B54-4B40-B46E-FB7CB3CB5F00}" type="sibTrans" cxnId="{9371B589-B16C-4E18-9B48-74A53921AFC1}">
      <dgm:prSet/>
      <dgm:spPr/>
      <dgm:t>
        <a:bodyPr/>
        <a:lstStyle/>
        <a:p>
          <a:endParaRPr lang="ru-RU"/>
        </a:p>
      </dgm:t>
    </dgm:pt>
    <dgm:pt modelId="{F7B41FC7-57F7-469D-AAE9-A042754DE159}">
      <dgm:prSet phldrT="[Текст]" custT="1"/>
      <dgm:spPr/>
      <dgm:t>
        <a:bodyPr/>
        <a:lstStyle/>
        <a:p>
          <a:pPr marL="0" indent="0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Выборное должностное лицо местного самоуправления по общему правилу не может одновременно исполнять полномочия депутата представительного органа муниципального образования.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9F70EC-F04B-4C40-84F5-D6264B5AEE86}" type="parTrans" cxnId="{AA1D34BF-4004-425C-A7C3-C8F08863358E}">
      <dgm:prSet/>
      <dgm:spPr/>
      <dgm:t>
        <a:bodyPr/>
        <a:lstStyle/>
        <a:p>
          <a:endParaRPr lang="ru-RU"/>
        </a:p>
      </dgm:t>
    </dgm:pt>
    <dgm:pt modelId="{4B8A11E1-AAFA-45CF-A74A-B342544ACE13}" type="sibTrans" cxnId="{AA1D34BF-4004-425C-A7C3-C8F08863358E}">
      <dgm:prSet/>
      <dgm:spPr/>
      <dgm:t>
        <a:bodyPr/>
        <a:lstStyle/>
        <a:p>
          <a:endParaRPr lang="ru-RU"/>
        </a:p>
      </dgm:t>
    </dgm:pt>
    <dgm:pt modelId="{A87C307D-C4F5-4BA1-888C-50724ACA29A9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ч.1 ст. 40. 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Федерального закона N 131-ФЗ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C2D0B6-F92A-40E8-8121-16C155ED76C7}" type="parTrans" cxnId="{36E7F28F-C594-4D39-9730-11EABB4A11C1}">
      <dgm:prSet/>
      <dgm:spPr/>
      <dgm:t>
        <a:bodyPr/>
        <a:lstStyle/>
        <a:p>
          <a:endParaRPr lang="ru-RU"/>
        </a:p>
      </dgm:t>
    </dgm:pt>
    <dgm:pt modelId="{AF1BFF86-4652-424D-BD26-697B50B82D5D}" type="sibTrans" cxnId="{36E7F28F-C594-4D39-9730-11EABB4A11C1}">
      <dgm:prSet/>
      <dgm:spPr/>
      <dgm:t>
        <a:bodyPr/>
        <a:lstStyle/>
        <a:p>
          <a:endParaRPr lang="ru-RU"/>
        </a:p>
      </dgm:t>
    </dgm:pt>
    <dgm:pt modelId="{847F4C58-64CB-4CE0-AA7B-60C2A58AB23B}">
      <dgm:prSet custT="1"/>
      <dgm:spPr/>
      <dgm:t>
        <a:bodyPr/>
        <a:lstStyle/>
        <a:p>
          <a:pPr marL="0" indent="0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Депутат представительного органа муниципального образования не может одновременно исполнять полномочия депутата представительного органа иного муниципального образования или выборного должностного лица местного самоуправления иного муниципального образования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1735DF-6680-4DDE-8E04-AAE22D438772}" type="parTrans" cxnId="{D59485B6-C3AE-4425-BFB6-DD3857309B48}">
      <dgm:prSet/>
      <dgm:spPr/>
      <dgm:t>
        <a:bodyPr/>
        <a:lstStyle/>
        <a:p>
          <a:endParaRPr lang="ru-RU"/>
        </a:p>
      </dgm:t>
    </dgm:pt>
    <dgm:pt modelId="{CABC669E-8A86-47A9-AD11-5F43FEDA7F35}" type="sibTrans" cxnId="{D59485B6-C3AE-4425-BFB6-DD3857309B48}">
      <dgm:prSet/>
      <dgm:spPr/>
      <dgm:t>
        <a:bodyPr/>
        <a:lstStyle/>
        <a:p>
          <a:endParaRPr lang="ru-RU"/>
        </a:p>
      </dgm:t>
    </dgm:pt>
    <dgm:pt modelId="{55F34A96-2E9D-467E-A21D-FBEF02B00A38}" type="pres">
      <dgm:prSet presAssocID="{C4927FE5-2225-4885-A926-27953B3728F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51C6DA-D83B-4689-883F-DA4D81D96B80}" type="pres">
      <dgm:prSet presAssocID="{A87C307D-C4F5-4BA1-888C-50724ACA29A9}" presName="linNode" presStyleCnt="0"/>
      <dgm:spPr/>
      <dgm:t>
        <a:bodyPr/>
        <a:lstStyle/>
        <a:p>
          <a:endParaRPr lang="ru-RU"/>
        </a:p>
      </dgm:t>
    </dgm:pt>
    <dgm:pt modelId="{75E2F305-F19E-48D5-B505-F07F7872A1F2}" type="pres">
      <dgm:prSet presAssocID="{A87C307D-C4F5-4BA1-888C-50724ACA29A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0F7157-5E0C-42F7-8DEF-DE5AE576B11E}" type="pres">
      <dgm:prSet presAssocID="{A87C307D-C4F5-4BA1-888C-50724ACA29A9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AD15B0-BE1F-433C-8555-FF7FD8330DB7}" type="pres">
      <dgm:prSet presAssocID="{AF1BFF86-4652-424D-BD26-697B50B82D5D}" presName="sp" presStyleCnt="0"/>
      <dgm:spPr/>
      <dgm:t>
        <a:bodyPr/>
        <a:lstStyle/>
        <a:p>
          <a:endParaRPr lang="ru-RU"/>
        </a:p>
      </dgm:t>
    </dgm:pt>
    <dgm:pt modelId="{E9A556EF-4E8A-4336-8BC1-A02A81EBF879}" type="pres">
      <dgm:prSet presAssocID="{0E25FE3B-28AB-4C58-8925-32E8B8FADB4B}" presName="linNode" presStyleCnt="0"/>
      <dgm:spPr/>
      <dgm:t>
        <a:bodyPr/>
        <a:lstStyle/>
        <a:p>
          <a:endParaRPr lang="ru-RU"/>
        </a:p>
      </dgm:t>
    </dgm:pt>
    <dgm:pt modelId="{2F23B146-6074-4F4E-8BB2-43366536B2A8}" type="pres">
      <dgm:prSet presAssocID="{0E25FE3B-28AB-4C58-8925-32E8B8FADB4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6775B7-183F-4B98-A575-808B653C609A}" type="pres">
      <dgm:prSet presAssocID="{0E25FE3B-28AB-4C58-8925-32E8B8FADB4B}" presName="descendantText" presStyleLbl="alignAccFollowNode1" presStyleIdx="1" presStyleCnt="3" custScaleY="1165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D98987-DDC1-4E62-BBC5-6095620B20E8}" type="pres">
      <dgm:prSet presAssocID="{F0E9310D-192B-4004-9C20-B1071C87C201}" presName="sp" presStyleCnt="0"/>
      <dgm:spPr/>
      <dgm:t>
        <a:bodyPr/>
        <a:lstStyle/>
        <a:p>
          <a:endParaRPr lang="ru-RU"/>
        </a:p>
      </dgm:t>
    </dgm:pt>
    <dgm:pt modelId="{704F33DB-1202-462D-91F0-381C17CBDE0A}" type="pres">
      <dgm:prSet presAssocID="{60B4D65C-53CC-411A-9872-D4607E67531C}" presName="linNode" presStyleCnt="0"/>
      <dgm:spPr/>
      <dgm:t>
        <a:bodyPr/>
        <a:lstStyle/>
        <a:p>
          <a:endParaRPr lang="ru-RU"/>
        </a:p>
      </dgm:t>
    </dgm:pt>
    <dgm:pt modelId="{7AB31BA9-DE41-4C83-9186-357D4528091A}" type="pres">
      <dgm:prSet presAssocID="{60B4D65C-53CC-411A-9872-D4607E67531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9F795E-7B64-4560-8C96-B5F469D6500B}" type="pres">
      <dgm:prSet presAssocID="{60B4D65C-53CC-411A-9872-D4607E67531C}" presName="descendantText" presStyleLbl="alignAccFollowNode1" presStyleIdx="2" presStyleCnt="3" custScaleY="1171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69DBFE-A846-4C65-A12C-3D96D9090D08}" srcId="{0E25FE3B-28AB-4C58-8925-32E8B8FADB4B}" destId="{032F5FE1-F4BD-4149-BEFE-2DD3622A1358}" srcOrd="1" destOrd="0" parTransId="{11415C34-D331-44FF-A31C-B330E3D82EF0}" sibTransId="{7E5A7EC4-B6F2-4A0F-9FD5-ACBA2F1A8CCD}"/>
    <dgm:cxn modelId="{E484AC25-0F80-46BF-A8AD-A45121C24D44}" type="presOf" srcId="{F7B41FC7-57F7-469D-AAE9-A042754DE159}" destId="{8A9F795E-7B64-4560-8C96-B5F469D6500B}" srcOrd="0" destOrd="0" presId="urn:microsoft.com/office/officeart/2005/8/layout/vList5"/>
    <dgm:cxn modelId="{9D9CCA1D-3BD9-449E-AC43-60B618235BE4}" type="presOf" srcId="{A87C307D-C4F5-4BA1-888C-50724ACA29A9}" destId="{75E2F305-F19E-48D5-B505-F07F7872A1F2}" srcOrd="0" destOrd="0" presId="urn:microsoft.com/office/officeart/2005/8/layout/vList5"/>
    <dgm:cxn modelId="{A75DC976-EBA3-46BA-A344-DE34370289BE}" type="presOf" srcId="{B9B19F7F-02E2-4A8F-9D6D-D69A22FAB9D8}" destId="{8F0F7157-5E0C-42F7-8DEF-DE5AE576B11E}" srcOrd="0" destOrd="0" presId="urn:microsoft.com/office/officeart/2005/8/layout/vList5"/>
    <dgm:cxn modelId="{625EF329-F3FA-422D-94BF-976F863BC70E}" type="presOf" srcId="{032F5FE1-F4BD-4149-BEFE-2DD3622A1358}" destId="{6C6775B7-183F-4B98-A575-808B653C609A}" srcOrd="0" destOrd="1" presId="urn:microsoft.com/office/officeart/2005/8/layout/vList5"/>
    <dgm:cxn modelId="{D59485B6-C3AE-4425-BFB6-DD3857309B48}" srcId="{60B4D65C-53CC-411A-9872-D4607E67531C}" destId="{847F4C58-64CB-4CE0-AA7B-60C2A58AB23B}" srcOrd="1" destOrd="0" parTransId="{691735DF-6680-4DDE-8E04-AAE22D438772}" sibTransId="{CABC669E-8A86-47A9-AD11-5F43FEDA7F35}"/>
    <dgm:cxn modelId="{74A50BBD-48E7-4D8F-9503-5024313B4BEE}" type="presOf" srcId="{847F4C58-64CB-4CE0-AA7B-60C2A58AB23B}" destId="{8A9F795E-7B64-4560-8C96-B5F469D6500B}" srcOrd="0" destOrd="1" presId="urn:microsoft.com/office/officeart/2005/8/layout/vList5"/>
    <dgm:cxn modelId="{BE26D8B1-AB20-44D7-BABC-FAB3D7B1A2E9}" type="presOf" srcId="{C4927FE5-2225-4885-A926-27953B3728F1}" destId="{55F34A96-2E9D-467E-A21D-FBEF02B00A38}" srcOrd="0" destOrd="0" presId="urn:microsoft.com/office/officeart/2005/8/layout/vList5"/>
    <dgm:cxn modelId="{5FB8317A-86D1-435A-9E32-7834D4CDE419}" srcId="{C4927FE5-2225-4885-A926-27953B3728F1}" destId="{0E25FE3B-28AB-4C58-8925-32E8B8FADB4B}" srcOrd="1" destOrd="0" parTransId="{502A5499-A124-4BDE-B901-4B1AF1C2A357}" sibTransId="{F0E9310D-192B-4004-9C20-B1071C87C201}"/>
    <dgm:cxn modelId="{9371B589-B16C-4E18-9B48-74A53921AFC1}" srcId="{C4927FE5-2225-4885-A926-27953B3728F1}" destId="{60B4D65C-53CC-411A-9872-D4607E67531C}" srcOrd="2" destOrd="0" parTransId="{EE377D0D-C30F-4C70-83D2-BCB7FA085ABE}" sibTransId="{702FDE1D-5B54-4B40-B46E-FB7CB3CB5F00}"/>
    <dgm:cxn modelId="{63F890CE-226A-40A3-AEA0-B6F1B3C5FF6D}" type="presOf" srcId="{0E25FE3B-28AB-4C58-8925-32E8B8FADB4B}" destId="{2F23B146-6074-4F4E-8BB2-43366536B2A8}" srcOrd="0" destOrd="0" presId="urn:microsoft.com/office/officeart/2005/8/layout/vList5"/>
    <dgm:cxn modelId="{AA1D34BF-4004-425C-A7C3-C8F08863358E}" srcId="{60B4D65C-53CC-411A-9872-D4607E67531C}" destId="{F7B41FC7-57F7-469D-AAE9-A042754DE159}" srcOrd="0" destOrd="0" parTransId="{4F9F70EC-F04B-4C40-84F5-D6264B5AEE86}" sibTransId="{4B8A11E1-AAFA-45CF-A74A-B342544ACE13}"/>
    <dgm:cxn modelId="{1D35FA09-99E8-44A4-99DE-00A6DB6C552C}" srcId="{A87C307D-C4F5-4BA1-888C-50724ACA29A9}" destId="{B9B19F7F-02E2-4A8F-9D6D-D69A22FAB9D8}" srcOrd="0" destOrd="0" parTransId="{5B90C49A-B960-4BAE-B36A-5580C6F4F8FE}" sibTransId="{9EF84697-B648-4AA9-8008-6D06CB55A9A3}"/>
    <dgm:cxn modelId="{77420B24-C10E-4F8B-9FBC-F08DACADAF3F}" type="presOf" srcId="{60B4D65C-53CC-411A-9872-D4607E67531C}" destId="{7AB31BA9-DE41-4C83-9186-357D4528091A}" srcOrd="0" destOrd="0" presId="urn:microsoft.com/office/officeart/2005/8/layout/vList5"/>
    <dgm:cxn modelId="{36E7F28F-C594-4D39-9730-11EABB4A11C1}" srcId="{C4927FE5-2225-4885-A926-27953B3728F1}" destId="{A87C307D-C4F5-4BA1-888C-50724ACA29A9}" srcOrd="0" destOrd="0" parTransId="{7EC2D0B6-F92A-40E8-8121-16C155ED76C7}" sibTransId="{AF1BFF86-4652-424D-BD26-697B50B82D5D}"/>
    <dgm:cxn modelId="{D2FC9FE6-B8D1-4CA0-86D5-5ABC26F9F89D}" srcId="{0E25FE3B-28AB-4C58-8925-32E8B8FADB4B}" destId="{460D13A9-56F3-4946-AF96-480D074C9192}" srcOrd="0" destOrd="0" parTransId="{5096346B-F427-4B33-AA62-12B9B8A594FD}" sibTransId="{D098FF37-0605-4FA6-8CE1-3E1D798B3C42}"/>
    <dgm:cxn modelId="{B5F3601B-3E62-4B70-A6E0-BCA24BF2DABD}" type="presOf" srcId="{460D13A9-56F3-4946-AF96-480D074C9192}" destId="{6C6775B7-183F-4B98-A575-808B653C609A}" srcOrd="0" destOrd="0" presId="urn:microsoft.com/office/officeart/2005/8/layout/vList5"/>
    <dgm:cxn modelId="{5A2AE163-7859-493D-8CFA-DDC4D1287945}" type="presParOf" srcId="{55F34A96-2E9D-467E-A21D-FBEF02B00A38}" destId="{E851C6DA-D83B-4689-883F-DA4D81D96B80}" srcOrd="0" destOrd="0" presId="urn:microsoft.com/office/officeart/2005/8/layout/vList5"/>
    <dgm:cxn modelId="{41243446-149F-4766-B354-56843EBD68B9}" type="presParOf" srcId="{E851C6DA-D83B-4689-883F-DA4D81D96B80}" destId="{75E2F305-F19E-48D5-B505-F07F7872A1F2}" srcOrd="0" destOrd="0" presId="urn:microsoft.com/office/officeart/2005/8/layout/vList5"/>
    <dgm:cxn modelId="{50BF98AB-C5E2-43FB-9E8B-F54CA5848A8B}" type="presParOf" srcId="{E851C6DA-D83B-4689-883F-DA4D81D96B80}" destId="{8F0F7157-5E0C-42F7-8DEF-DE5AE576B11E}" srcOrd="1" destOrd="0" presId="urn:microsoft.com/office/officeart/2005/8/layout/vList5"/>
    <dgm:cxn modelId="{896C0E15-89B6-4681-95D8-406AD78CF3F2}" type="presParOf" srcId="{55F34A96-2E9D-467E-A21D-FBEF02B00A38}" destId="{50AD15B0-BE1F-433C-8555-FF7FD8330DB7}" srcOrd="1" destOrd="0" presId="urn:microsoft.com/office/officeart/2005/8/layout/vList5"/>
    <dgm:cxn modelId="{08EE40E5-3B0F-4617-8361-192530D5A87C}" type="presParOf" srcId="{55F34A96-2E9D-467E-A21D-FBEF02B00A38}" destId="{E9A556EF-4E8A-4336-8BC1-A02A81EBF879}" srcOrd="2" destOrd="0" presId="urn:microsoft.com/office/officeart/2005/8/layout/vList5"/>
    <dgm:cxn modelId="{4E33CC61-83C4-4208-B7B8-5F8EB685A419}" type="presParOf" srcId="{E9A556EF-4E8A-4336-8BC1-A02A81EBF879}" destId="{2F23B146-6074-4F4E-8BB2-43366536B2A8}" srcOrd="0" destOrd="0" presId="urn:microsoft.com/office/officeart/2005/8/layout/vList5"/>
    <dgm:cxn modelId="{4B2D38E0-AE48-4B18-AD16-E6F8CDBBED1D}" type="presParOf" srcId="{E9A556EF-4E8A-4336-8BC1-A02A81EBF879}" destId="{6C6775B7-183F-4B98-A575-808B653C609A}" srcOrd="1" destOrd="0" presId="urn:microsoft.com/office/officeart/2005/8/layout/vList5"/>
    <dgm:cxn modelId="{26664DD9-CF74-45FE-8B0D-1036A6A75F72}" type="presParOf" srcId="{55F34A96-2E9D-467E-A21D-FBEF02B00A38}" destId="{9BD98987-DDC1-4E62-BBC5-6095620B20E8}" srcOrd="3" destOrd="0" presId="urn:microsoft.com/office/officeart/2005/8/layout/vList5"/>
    <dgm:cxn modelId="{4FE3A1C9-30B7-4F2C-AB20-53909758370F}" type="presParOf" srcId="{55F34A96-2E9D-467E-A21D-FBEF02B00A38}" destId="{704F33DB-1202-462D-91F0-381C17CBDE0A}" srcOrd="4" destOrd="0" presId="urn:microsoft.com/office/officeart/2005/8/layout/vList5"/>
    <dgm:cxn modelId="{9D1574B4-EF44-44EF-BF48-70D9EED48825}" type="presParOf" srcId="{704F33DB-1202-462D-91F0-381C17CBDE0A}" destId="{7AB31BA9-DE41-4C83-9186-357D4528091A}" srcOrd="0" destOrd="0" presId="urn:microsoft.com/office/officeart/2005/8/layout/vList5"/>
    <dgm:cxn modelId="{72E0D4BE-C871-4062-96E1-AAB7A2D7A069}" type="presParOf" srcId="{704F33DB-1202-462D-91F0-381C17CBDE0A}" destId="{8A9F795E-7B64-4560-8C96-B5F469D6500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D14244-D361-4EBB-A57F-6A568830F238}" type="doc">
      <dgm:prSet loTypeId="urn:microsoft.com/office/officeart/2005/8/layout/default#20" loCatId="list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B229D622-B35A-4DC1-94F5-B612C962151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dirty="0" smtClean="0">
            <a:latin typeface="Times New Roman" pitchFamily="18" charset="0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Федеральный закон от 25 декабря 2008 г. N 273-ФЗ "О противодействии коррупции" 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dirty="0"/>
        </a:p>
      </dgm:t>
    </dgm:pt>
    <dgm:pt modelId="{DBE603D5-FA38-498F-83A8-95CBEBB3D7C6}" type="parTrans" cxnId="{6914F12A-887B-4763-B8E0-90486CC50D78}">
      <dgm:prSet/>
      <dgm:spPr/>
      <dgm:t>
        <a:bodyPr/>
        <a:lstStyle/>
        <a:p>
          <a:endParaRPr lang="ru-RU"/>
        </a:p>
      </dgm:t>
    </dgm:pt>
    <dgm:pt modelId="{79530E39-3022-4E39-ABFA-75745C814FBD}" type="sibTrans" cxnId="{6914F12A-887B-4763-B8E0-90486CC50D78}">
      <dgm:prSet/>
      <dgm:spPr/>
      <dgm:t>
        <a:bodyPr/>
        <a:lstStyle/>
        <a:p>
          <a:endParaRPr lang="ru-RU"/>
        </a:p>
      </dgm:t>
    </dgm:pt>
    <dgm:pt modelId="{0D9EE64B-AE00-42D6-BA38-D3277A348236}">
      <dgm:prSet phldrT="[Текст]" custT="1"/>
      <dgm:spPr/>
      <dgm:t>
        <a:bodyPr/>
        <a:lstStyle/>
        <a:p>
          <a:r>
            <a:rPr lang="ru-RU" sz="1600" b="0" i="0" dirty="0" smtClean="0">
              <a:latin typeface="Times New Roman" pitchFamily="18" charset="0"/>
              <a:cs typeface="Times New Roman" pitchFamily="18" charset="0"/>
            </a:rPr>
            <a:t>Указ Президента РФ от 16.08.2021 N 478 "О Национальном плане противодействия коррупции на 2021 - 2024 годы"</a:t>
          </a:r>
          <a:endParaRPr lang="ru-RU" sz="1600" b="0" dirty="0">
            <a:latin typeface="Times New Roman" pitchFamily="18" charset="0"/>
            <a:cs typeface="Times New Roman" pitchFamily="18" charset="0"/>
          </a:endParaRPr>
        </a:p>
      </dgm:t>
    </dgm:pt>
    <dgm:pt modelId="{7423E24B-C9C8-41B5-A43C-41E124AB8026}" type="parTrans" cxnId="{6BEF493D-EEF6-4384-A0D4-49712DE0C347}">
      <dgm:prSet/>
      <dgm:spPr/>
      <dgm:t>
        <a:bodyPr/>
        <a:lstStyle/>
        <a:p>
          <a:endParaRPr lang="ru-RU"/>
        </a:p>
      </dgm:t>
    </dgm:pt>
    <dgm:pt modelId="{F831DAC5-594A-4D21-8ED3-C75B81ED125F}" type="sibTrans" cxnId="{6BEF493D-EEF6-4384-A0D4-49712DE0C347}">
      <dgm:prSet/>
      <dgm:spPr/>
      <dgm:t>
        <a:bodyPr/>
        <a:lstStyle/>
        <a:p>
          <a:endParaRPr lang="ru-RU"/>
        </a:p>
      </dgm:t>
    </dgm:pt>
    <dgm:pt modelId="{FF3F9DAD-BECE-40A0-9E49-600B2B3A3589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Федеральный закон от 3 декабря 2012 г. N 230-ФЗ "О контроле за соответствием расходов лиц, замещающих государственные должности, и иных лиц их доходам"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961A5EC-91A5-4FB8-AE3C-C83CFF8D9A89}" type="parTrans" cxnId="{03F0E7BC-C701-4BB3-9726-98FDE36ECBAC}">
      <dgm:prSet/>
      <dgm:spPr/>
      <dgm:t>
        <a:bodyPr/>
        <a:lstStyle/>
        <a:p>
          <a:endParaRPr lang="ru-RU"/>
        </a:p>
      </dgm:t>
    </dgm:pt>
    <dgm:pt modelId="{49F57F2B-6963-4816-A7C8-9115374FA809}" type="sibTrans" cxnId="{03F0E7BC-C701-4BB3-9726-98FDE36ECBAC}">
      <dgm:prSet/>
      <dgm:spPr/>
      <dgm:t>
        <a:bodyPr/>
        <a:lstStyle/>
        <a:p>
          <a:endParaRPr lang="ru-RU"/>
        </a:p>
      </dgm:t>
    </dgm:pt>
    <dgm:pt modelId="{9C092F6E-5A25-4404-8273-7B08FA08E8D4}">
      <dgm:prSet custT="1"/>
      <dgm:spPr/>
      <dgm:t>
        <a:bodyPr/>
        <a:lstStyle/>
        <a:p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Указ Президента Российской Федерации от 1 июля 2010 года N 821 «О комиссиях по соблюдению требований к служебному поведению федеральных государственных служащих и урегулированию конфликта интересов»</a:t>
          </a:r>
        </a:p>
      </dgm:t>
    </dgm:pt>
    <dgm:pt modelId="{DFE81D51-F759-4AE3-BA2F-69D5EEFDC51A}" type="parTrans" cxnId="{8271189B-F06A-4D1F-8554-119E350CDD3F}">
      <dgm:prSet/>
      <dgm:spPr/>
      <dgm:t>
        <a:bodyPr/>
        <a:lstStyle/>
        <a:p>
          <a:endParaRPr lang="ru-RU"/>
        </a:p>
      </dgm:t>
    </dgm:pt>
    <dgm:pt modelId="{F87BEEFC-C1D1-4106-83EC-A71440319BE9}" type="sibTrans" cxnId="{8271189B-F06A-4D1F-8554-119E350CDD3F}">
      <dgm:prSet/>
      <dgm:spPr/>
      <dgm:t>
        <a:bodyPr/>
        <a:lstStyle/>
        <a:p>
          <a:endParaRPr lang="ru-RU"/>
        </a:p>
      </dgm:t>
    </dgm:pt>
    <dgm:pt modelId="{F5792652-2D24-4154-97C6-5763F37E4944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Указ Президента РФ от 21 сентября 2009 года N 1065 "О проверке достоверности и полноты сведений, представляемых……»</a:t>
          </a:r>
          <a:endParaRPr lang="ru-RU" sz="1200" dirty="0"/>
        </a:p>
      </dgm:t>
    </dgm:pt>
    <dgm:pt modelId="{014BAD96-F808-4CEB-8A58-F51C8E89C465}" type="sibTrans" cxnId="{99570571-ECF5-4B9C-B3D0-749E780A6040}">
      <dgm:prSet/>
      <dgm:spPr/>
      <dgm:t>
        <a:bodyPr/>
        <a:lstStyle/>
        <a:p>
          <a:endParaRPr lang="ru-RU"/>
        </a:p>
      </dgm:t>
    </dgm:pt>
    <dgm:pt modelId="{7325A983-79E8-4AEB-A6E5-47684C97B9E5}" type="parTrans" cxnId="{99570571-ECF5-4B9C-B3D0-749E780A6040}">
      <dgm:prSet/>
      <dgm:spPr/>
      <dgm:t>
        <a:bodyPr/>
        <a:lstStyle/>
        <a:p>
          <a:endParaRPr lang="ru-RU"/>
        </a:p>
      </dgm:t>
    </dgm:pt>
    <dgm:pt modelId="{CA6B094B-F497-468A-9C6A-F10B603F4352}" type="pres">
      <dgm:prSet presAssocID="{54D14244-D361-4EBB-A57F-6A568830F23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8CA27-2CF2-4CE9-A9EF-5FD6B2AD12C4}" type="pres">
      <dgm:prSet presAssocID="{B229D622-B35A-4DC1-94F5-B612C962151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D6652-BC92-4855-9C79-D6D296A82F59}" type="pres">
      <dgm:prSet presAssocID="{79530E39-3022-4E39-ABFA-75745C814FBD}" presName="sibTrans" presStyleCnt="0"/>
      <dgm:spPr/>
    </dgm:pt>
    <dgm:pt modelId="{2454FE71-A657-47EE-A9F4-255032DEF46B}" type="pres">
      <dgm:prSet presAssocID="{9C092F6E-5A25-4404-8273-7B08FA08E8D4}" presName="node" presStyleLbl="node1" presStyleIdx="1" presStyleCnt="5" custLinFactX="-10482" custLinFactY="18720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AD83EA-CEF9-46EB-AB37-404AFBDE6687}" type="pres">
      <dgm:prSet presAssocID="{F87BEEFC-C1D1-4106-83EC-A71440319BE9}" presName="sibTrans" presStyleCnt="0"/>
      <dgm:spPr/>
    </dgm:pt>
    <dgm:pt modelId="{79A79336-1CFD-46D7-BBC6-71DA9523D7A0}" type="pres">
      <dgm:prSet presAssocID="{FF3F9DAD-BECE-40A0-9E49-600B2B3A3589}" presName="node" presStyleLbl="node1" presStyleIdx="2" presStyleCnt="5" custLinFactX="9110" custLinFactY="-16671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5ACD69-36D1-4E16-8CDE-5F9FF7367DE7}" type="pres">
      <dgm:prSet presAssocID="{49F57F2B-6963-4816-A7C8-9115374FA809}" presName="sibTrans" presStyleCnt="0"/>
      <dgm:spPr/>
    </dgm:pt>
    <dgm:pt modelId="{9577B41F-F134-4778-93C7-4E4259D0BCEA}" type="pres">
      <dgm:prSet presAssocID="{0D9EE64B-AE00-42D6-BA38-D3277A34823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7B9443-88CC-4015-B2F4-D17E0191D462}" type="pres">
      <dgm:prSet presAssocID="{F831DAC5-594A-4D21-8ED3-C75B81ED125F}" presName="sibTrans" presStyleCnt="0"/>
      <dgm:spPr/>
    </dgm:pt>
    <dgm:pt modelId="{E21898C6-88E5-479B-9886-6BE5DB2A8916}" type="pres">
      <dgm:prSet presAssocID="{F5792652-2D24-4154-97C6-5763F37E4944}" presName="node" presStyleLbl="node1" presStyleIdx="4" presStyleCnt="5" custScaleX="963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35FD3A-89D3-47E7-9D4C-032863D849BE}" type="presOf" srcId="{0D9EE64B-AE00-42D6-BA38-D3277A348236}" destId="{9577B41F-F134-4778-93C7-4E4259D0BCEA}" srcOrd="0" destOrd="0" presId="urn:microsoft.com/office/officeart/2005/8/layout/default#20"/>
    <dgm:cxn modelId="{99570571-ECF5-4B9C-B3D0-749E780A6040}" srcId="{54D14244-D361-4EBB-A57F-6A568830F238}" destId="{F5792652-2D24-4154-97C6-5763F37E4944}" srcOrd="4" destOrd="0" parTransId="{7325A983-79E8-4AEB-A6E5-47684C97B9E5}" sibTransId="{014BAD96-F808-4CEB-8A58-F51C8E89C465}"/>
    <dgm:cxn modelId="{6914F12A-887B-4763-B8E0-90486CC50D78}" srcId="{54D14244-D361-4EBB-A57F-6A568830F238}" destId="{B229D622-B35A-4DC1-94F5-B612C9621510}" srcOrd="0" destOrd="0" parTransId="{DBE603D5-FA38-498F-83A8-95CBEBB3D7C6}" sibTransId="{79530E39-3022-4E39-ABFA-75745C814FBD}"/>
    <dgm:cxn modelId="{4B7D50B9-3B82-4A09-BAF1-B65CBBFF2EA0}" type="presOf" srcId="{54D14244-D361-4EBB-A57F-6A568830F238}" destId="{CA6B094B-F497-468A-9C6A-F10B603F4352}" srcOrd="0" destOrd="0" presId="urn:microsoft.com/office/officeart/2005/8/layout/default#20"/>
    <dgm:cxn modelId="{6BEF493D-EEF6-4384-A0D4-49712DE0C347}" srcId="{54D14244-D361-4EBB-A57F-6A568830F238}" destId="{0D9EE64B-AE00-42D6-BA38-D3277A348236}" srcOrd="3" destOrd="0" parTransId="{7423E24B-C9C8-41B5-A43C-41E124AB8026}" sibTransId="{F831DAC5-594A-4D21-8ED3-C75B81ED125F}"/>
    <dgm:cxn modelId="{03F0E7BC-C701-4BB3-9726-98FDE36ECBAC}" srcId="{54D14244-D361-4EBB-A57F-6A568830F238}" destId="{FF3F9DAD-BECE-40A0-9E49-600B2B3A3589}" srcOrd="2" destOrd="0" parTransId="{0961A5EC-91A5-4FB8-AE3C-C83CFF8D9A89}" sibTransId="{49F57F2B-6963-4816-A7C8-9115374FA809}"/>
    <dgm:cxn modelId="{D1C15BF9-E970-48B7-B4D8-8FCAD7866A29}" type="presOf" srcId="{F5792652-2D24-4154-97C6-5763F37E4944}" destId="{E21898C6-88E5-479B-9886-6BE5DB2A8916}" srcOrd="0" destOrd="0" presId="urn:microsoft.com/office/officeart/2005/8/layout/default#20"/>
    <dgm:cxn modelId="{8271189B-F06A-4D1F-8554-119E350CDD3F}" srcId="{54D14244-D361-4EBB-A57F-6A568830F238}" destId="{9C092F6E-5A25-4404-8273-7B08FA08E8D4}" srcOrd="1" destOrd="0" parTransId="{DFE81D51-F759-4AE3-BA2F-69D5EEFDC51A}" sibTransId="{F87BEEFC-C1D1-4106-83EC-A71440319BE9}"/>
    <dgm:cxn modelId="{3611193F-3872-4A44-ADA2-AB967AC8177F}" type="presOf" srcId="{9C092F6E-5A25-4404-8273-7B08FA08E8D4}" destId="{2454FE71-A657-47EE-A9F4-255032DEF46B}" srcOrd="0" destOrd="0" presId="urn:microsoft.com/office/officeart/2005/8/layout/default#20"/>
    <dgm:cxn modelId="{FC6EBC8F-7F14-4A5A-8810-F5B109DC8D94}" type="presOf" srcId="{B229D622-B35A-4DC1-94F5-B612C9621510}" destId="{7C18CA27-2CF2-4CE9-A9EF-5FD6B2AD12C4}" srcOrd="0" destOrd="0" presId="urn:microsoft.com/office/officeart/2005/8/layout/default#20"/>
    <dgm:cxn modelId="{537CE163-1A95-4844-93D3-FFC1A2961D77}" type="presOf" srcId="{FF3F9DAD-BECE-40A0-9E49-600B2B3A3589}" destId="{79A79336-1CFD-46D7-BBC6-71DA9523D7A0}" srcOrd="0" destOrd="0" presId="urn:microsoft.com/office/officeart/2005/8/layout/default#20"/>
    <dgm:cxn modelId="{EBA10CAF-0ED4-47DE-A4CA-2F131B5DAB7F}" type="presParOf" srcId="{CA6B094B-F497-468A-9C6A-F10B603F4352}" destId="{7C18CA27-2CF2-4CE9-A9EF-5FD6B2AD12C4}" srcOrd="0" destOrd="0" presId="urn:microsoft.com/office/officeart/2005/8/layout/default#20"/>
    <dgm:cxn modelId="{852630B3-634F-4635-A755-2D899D2EE703}" type="presParOf" srcId="{CA6B094B-F497-468A-9C6A-F10B603F4352}" destId="{C79D6652-BC92-4855-9C79-D6D296A82F59}" srcOrd="1" destOrd="0" presId="urn:microsoft.com/office/officeart/2005/8/layout/default#20"/>
    <dgm:cxn modelId="{CDDB4DD7-F0F3-4902-8D2A-380B68558A03}" type="presParOf" srcId="{CA6B094B-F497-468A-9C6A-F10B603F4352}" destId="{2454FE71-A657-47EE-A9F4-255032DEF46B}" srcOrd="2" destOrd="0" presId="urn:microsoft.com/office/officeart/2005/8/layout/default#20"/>
    <dgm:cxn modelId="{27AF1586-48A0-4CD2-A8B0-E3EBB8D8F2D1}" type="presParOf" srcId="{CA6B094B-F497-468A-9C6A-F10B603F4352}" destId="{31AD83EA-CEF9-46EB-AB37-404AFBDE6687}" srcOrd="3" destOrd="0" presId="urn:microsoft.com/office/officeart/2005/8/layout/default#20"/>
    <dgm:cxn modelId="{D70C5848-95F0-44B6-BDB3-EB955949D256}" type="presParOf" srcId="{CA6B094B-F497-468A-9C6A-F10B603F4352}" destId="{79A79336-1CFD-46D7-BBC6-71DA9523D7A0}" srcOrd="4" destOrd="0" presId="urn:microsoft.com/office/officeart/2005/8/layout/default#20"/>
    <dgm:cxn modelId="{782C18F9-2179-4735-BAF9-6FC3EE1EBD84}" type="presParOf" srcId="{CA6B094B-F497-468A-9C6A-F10B603F4352}" destId="{955ACD69-36D1-4E16-8CDE-5F9FF7367DE7}" srcOrd="5" destOrd="0" presId="urn:microsoft.com/office/officeart/2005/8/layout/default#20"/>
    <dgm:cxn modelId="{736EE980-38ED-41C1-98C5-E1A8D8431D63}" type="presParOf" srcId="{CA6B094B-F497-468A-9C6A-F10B603F4352}" destId="{9577B41F-F134-4778-93C7-4E4259D0BCEA}" srcOrd="6" destOrd="0" presId="urn:microsoft.com/office/officeart/2005/8/layout/default#20"/>
    <dgm:cxn modelId="{46383766-5C36-4B60-B8C1-81DCEA525CBF}" type="presParOf" srcId="{CA6B094B-F497-468A-9C6A-F10B603F4352}" destId="{187B9443-88CC-4015-B2F4-D17E0191D462}" srcOrd="7" destOrd="0" presId="urn:microsoft.com/office/officeart/2005/8/layout/default#20"/>
    <dgm:cxn modelId="{EB7C703A-2A02-451A-9FFA-A26CAAB34D9F}" type="presParOf" srcId="{CA6B094B-F497-468A-9C6A-F10B603F4352}" destId="{E21898C6-88E5-479B-9886-6BE5DB2A8916}" srcOrd="8" destOrd="0" presId="urn:microsoft.com/office/officeart/2005/8/layout/default#2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D3BAE8-84CF-41E8-A605-4E458284F021}" type="doc">
      <dgm:prSet loTypeId="urn:microsoft.com/office/officeart/2005/8/layout/default#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DF794B-3C23-448C-A121-0D226A5EAE7F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замещать другие должности в органах государственной власти и органах местного самоуправления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3DD90F9-40F4-4F55-BFA0-5678AD25DE59}" type="parTrans" cxnId="{8AA21A7E-167B-4FAB-9BC9-5084D5B2A98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B5528C20-E890-4FA6-AE2D-EAF3422E9684}" type="sibTrans" cxnId="{8AA21A7E-167B-4FAB-9BC9-5084D5B2A98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A695276D-A2E0-4AA5-B0A6-A9B11F708AC2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заниматься предпринимательской деятельностью лично или через доверенных лиц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17B053B-684C-4169-9E56-56516AC487F3}" type="parTrans" cxnId="{AE8A6700-8E79-426D-859C-4E43F31F539F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FDA43FCE-6BE8-4A6C-B5A3-BDB5FDD5FBEC}" type="sibTrans" cxnId="{AE8A6700-8E79-426D-859C-4E43F31F539F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E9A2F408-DF8E-4ECC-A82F-2102A84D00EB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заниматься другой оплачиваемой деятельностью, кроме преподавательской, научной и иной творческой деятельности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D4994BF-1414-4198-89C0-144A67940DEB}" type="parTrans" cxnId="{7631CBAA-38BA-4785-A38D-AED47BF87BF5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FEEB213D-0AA6-4612-B89E-81F53AF9513F}" type="sibTrans" cxnId="{7631CBAA-38BA-4785-A38D-AED47BF87BF5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63381731-381F-4B56-BD37-7D11CC08ABEE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быть поверенными или иными представителями по делам третьих лиц в органах государственной власти и органах местного самоуправления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527B9F3-63CD-49DA-A10C-4E6270FA6751}" type="parTrans" cxnId="{BC6D9955-E19E-430F-A148-3D46AA388B40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3FD5C14A-BD29-4A40-A336-DC2215DDF283}" type="sibTrans" cxnId="{BC6D9955-E19E-430F-A148-3D46AA388B40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5E149A46-EB99-4E41-8A24-A424DCBF3237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использовать в неслужебных целях информацию, средства материально-технического, финансового и информационного обеспечения, предназначенные только для служебной деятельности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49AAA68-23CA-4CB5-A4B8-24DB5D1CB593}" type="parTrans" cxnId="{5052BDFE-6782-4C9C-B8C4-C27EFFA7A27C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CEC91CA5-0C22-46E3-8350-56CECB236AB6}" type="sibTrans" cxnId="{5052BDFE-6782-4C9C-B8C4-C27EFFA7A27C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CD559B2A-36B5-44D8-97F4-25A88754A672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получать гонорары за публикации и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выступленияя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в качестве лица, замещающего должность главы муниципального образования, муниципальную должность, замещаемую на постоянной основе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D7AA659-7BB7-4CD3-B0E4-F79B6CB3AFEE}" type="parTrans" cxnId="{0FBE9BC5-8403-416F-895C-E28AD09C2AE8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2E54BE1C-1A11-41A4-960B-F706A9752579}" type="sibTrans" cxnId="{0FBE9BC5-8403-416F-895C-E28AD09C2AE8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3060C952-F577-4E17-AE0F-621D1D01FB18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получать в связи с выполнением служебных (должностных) обязанностей не предусмотренные законодательством Российской Федерации вознаграждения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94D12A6-1F7E-47BD-BE13-08746CDDA075}" type="parTrans" cxnId="{F7E20884-D26C-4D37-A59E-67EAC5C6C6F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FBE9A41F-D2AC-4C47-80D0-DA6E37277F1D}" type="sibTrans" cxnId="{F7E20884-D26C-4D37-A59E-67EAC5C6C6F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074FC878-1BE8-44D5-B3EE-91880C2019EF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выезжать в служебные командировки за пределы Российской Федерации за счет средств физических и юридических лиц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B2EE531-669E-46E2-8EA6-0FFD2FFA1A1D}" type="parTrans" cxnId="{0B8E763E-F9FB-4179-A04A-235E30937B15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4B873092-7F01-43D5-9D9C-240CB4223125}" type="sibTrans" cxnId="{0B8E763E-F9FB-4179-A04A-235E30937B15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9938CBB7-FA4D-4479-A426-15C8271FFDB4}" type="pres">
      <dgm:prSet presAssocID="{E7D3BAE8-84CF-41E8-A605-4E458284F02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424F02-596F-492C-942B-339A2497ABCA}" type="pres">
      <dgm:prSet presAssocID="{B3DF794B-3C23-448C-A121-0D226A5EAE7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27C712-BDF8-48A5-A2FB-4ABCD708A3F0}" type="pres">
      <dgm:prSet presAssocID="{B5528C20-E890-4FA6-AE2D-EAF3422E9684}" presName="sibTrans" presStyleCnt="0"/>
      <dgm:spPr/>
    </dgm:pt>
    <dgm:pt modelId="{B1471F0E-FE42-44F5-82F9-4ABEACCBE62A}" type="pres">
      <dgm:prSet presAssocID="{A695276D-A2E0-4AA5-B0A6-A9B11F708AC2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2AB341-15FB-43FB-9BA1-B2062BBCC9DA}" type="pres">
      <dgm:prSet presAssocID="{FDA43FCE-6BE8-4A6C-B5A3-BDB5FDD5FBEC}" presName="sibTrans" presStyleCnt="0"/>
      <dgm:spPr/>
    </dgm:pt>
    <dgm:pt modelId="{2776A5CF-0215-4C4F-9DD1-7045A4C98378}" type="pres">
      <dgm:prSet presAssocID="{E9A2F408-DF8E-4ECC-A82F-2102A84D00EB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060E1E-F91A-4571-82DD-BFB23EE88619}" type="pres">
      <dgm:prSet presAssocID="{FEEB213D-0AA6-4612-B89E-81F53AF9513F}" presName="sibTrans" presStyleCnt="0"/>
      <dgm:spPr/>
    </dgm:pt>
    <dgm:pt modelId="{A04A3031-4E11-4E9D-BF43-299963951194}" type="pres">
      <dgm:prSet presAssocID="{63381731-381F-4B56-BD37-7D11CC08ABEE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855049-5E5A-4159-B960-0AA2FCCAF866}" type="pres">
      <dgm:prSet presAssocID="{3FD5C14A-BD29-4A40-A336-DC2215DDF283}" presName="sibTrans" presStyleCnt="0"/>
      <dgm:spPr/>
    </dgm:pt>
    <dgm:pt modelId="{9CB89CDF-DF02-4398-9456-76386ED52C8C}" type="pres">
      <dgm:prSet presAssocID="{5E149A46-EB99-4E41-8A24-A424DCBF3237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9804D-06EA-4605-A419-22A048A5E76C}" type="pres">
      <dgm:prSet presAssocID="{CEC91CA5-0C22-46E3-8350-56CECB236AB6}" presName="sibTrans" presStyleCnt="0"/>
      <dgm:spPr/>
    </dgm:pt>
    <dgm:pt modelId="{68B84037-9109-45FF-B87A-D1850C618D8E}" type="pres">
      <dgm:prSet presAssocID="{CD559B2A-36B5-44D8-97F4-25A88754A672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CCA0B5-87A7-4BCC-AAC4-6FF38E68A4C5}" type="pres">
      <dgm:prSet presAssocID="{2E54BE1C-1A11-41A4-960B-F706A9752579}" presName="sibTrans" presStyleCnt="0"/>
      <dgm:spPr/>
    </dgm:pt>
    <dgm:pt modelId="{DA502F4E-33A9-410E-B4AF-D8E9F32B7820}" type="pres">
      <dgm:prSet presAssocID="{3060C952-F577-4E17-AE0F-621D1D01FB18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EF5808-0442-498F-BA22-09DDC58C3BC0}" type="pres">
      <dgm:prSet presAssocID="{FBE9A41F-D2AC-4C47-80D0-DA6E37277F1D}" presName="sibTrans" presStyleCnt="0"/>
      <dgm:spPr/>
    </dgm:pt>
    <dgm:pt modelId="{B46F0A18-E509-4818-AF52-AB5699F42F2C}" type="pres">
      <dgm:prSet presAssocID="{074FC878-1BE8-44D5-B3EE-91880C2019E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6D9955-E19E-430F-A148-3D46AA388B40}" srcId="{E7D3BAE8-84CF-41E8-A605-4E458284F021}" destId="{63381731-381F-4B56-BD37-7D11CC08ABEE}" srcOrd="3" destOrd="0" parTransId="{9527B9F3-63CD-49DA-A10C-4E6270FA6751}" sibTransId="{3FD5C14A-BD29-4A40-A336-DC2215DDF283}"/>
    <dgm:cxn modelId="{FBFCBF8C-BF83-441D-A85D-81E1488F1AC9}" type="presOf" srcId="{CD559B2A-36B5-44D8-97F4-25A88754A672}" destId="{68B84037-9109-45FF-B87A-D1850C618D8E}" srcOrd="0" destOrd="0" presId="urn:microsoft.com/office/officeart/2005/8/layout/default#1"/>
    <dgm:cxn modelId="{0B8E763E-F9FB-4179-A04A-235E30937B15}" srcId="{E7D3BAE8-84CF-41E8-A605-4E458284F021}" destId="{074FC878-1BE8-44D5-B3EE-91880C2019EF}" srcOrd="7" destOrd="0" parTransId="{1B2EE531-669E-46E2-8EA6-0FFD2FFA1A1D}" sibTransId="{4B873092-7F01-43D5-9D9C-240CB4223125}"/>
    <dgm:cxn modelId="{8AA21A7E-167B-4FAB-9BC9-5084D5B2A981}" srcId="{E7D3BAE8-84CF-41E8-A605-4E458284F021}" destId="{B3DF794B-3C23-448C-A121-0D226A5EAE7F}" srcOrd="0" destOrd="0" parTransId="{33DD90F9-40F4-4F55-BFA0-5678AD25DE59}" sibTransId="{B5528C20-E890-4FA6-AE2D-EAF3422E9684}"/>
    <dgm:cxn modelId="{7631CBAA-38BA-4785-A38D-AED47BF87BF5}" srcId="{E7D3BAE8-84CF-41E8-A605-4E458284F021}" destId="{E9A2F408-DF8E-4ECC-A82F-2102A84D00EB}" srcOrd="2" destOrd="0" parTransId="{1D4994BF-1414-4198-89C0-144A67940DEB}" sibTransId="{FEEB213D-0AA6-4612-B89E-81F53AF9513F}"/>
    <dgm:cxn modelId="{75A96700-2AE5-4A03-9993-EFCB78F63DEA}" type="presOf" srcId="{B3DF794B-3C23-448C-A121-0D226A5EAE7F}" destId="{5B424F02-596F-492C-942B-339A2497ABCA}" srcOrd="0" destOrd="0" presId="urn:microsoft.com/office/officeart/2005/8/layout/default#1"/>
    <dgm:cxn modelId="{0FBE9BC5-8403-416F-895C-E28AD09C2AE8}" srcId="{E7D3BAE8-84CF-41E8-A605-4E458284F021}" destId="{CD559B2A-36B5-44D8-97F4-25A88754A672}" srcOrd="5" destOrd="0" parTransId="{1D7AA659-7BB7-4CD3-B0E4-F79B6CB3AFEE}" sibTransId="{2E54BE1C-1A11-41A4-960B-F706A9752579}"/>
    <dgm:cxn modelId="{B8F42398-8DF8-4D36-B68E-0336C1918DDC}" type="presOf" srcId="{074FC878-1BE8-44D5-B3EE-91880C2019EF}" destId="{B46F0A18-E509-4818-AF52-AB5699F42F2C}" srcOrd="0" destOrd="0" presId="urn:microsoft.com/office/officeart/2005/8/layout/default#1"/>
    <dgm:cxn modelId="{A8F13AD4-7C46-4C83-B031-8E275267DFDE}" type="presOf" srcId="{E9A2F408-DF8E-4ECC-A82F-2102A84D00EB}" destId="{2776A5CF-0215-4C4F-9DD1-7045A4C98378}" srcOrd="0" destOrd="0" presId="urn:microsoft.com/office/officeart/2005/8/layout/default#1"/>
    <dgm:cxn modelId="{E93FDC0D-8FBC-41AF-ACD7-74562174D293}" type="presOf" srcId="{3060C952-F577-4E17-AE0F-621D1D01FB18}" destId="{DA502F4E-33A9-410E-B4AF-D8E9F32B7820}" srcOrd="0" destOrd="0" presId="urn:microsoft.com/office/officeart/2005/8/layout/default#1"/>
    <dgm:cxn modelId="{7A92F65C-E3E6-4ED1-AFD5-091363697E38}" type="presOf" srcId="{63381731-381F-4B56-BD37-7D11CC08ABEE}" destId="{A04A3031-4E11-4E9D-BF43-299963951194}" srcOrd="0" destOrd="0" presId="urn:microsoft.com/office/officeart/2005/8/layout/default#1"/>
    <dgm:cxn modelId="{25245051-D431-4AC8-BA2F-3BD1B5145D50}" type="presOf" srcId="{5E149A46-EB99-4E41-8A24-A424DCBF3237}" destId="{9CB89CDF-DF02-4398-9456-76386ED52C8C}" srcOrd="0" destOrd="0" presId="urn:microsoft.com/office/officeart/2005/8/layout/default#1"/>
    <dgm:cxn modelId="{AE8A6700-8E79-426D-859C-4E43F31F539F}" srcId="{E7D3BAE8-84CF-41E8-A605-4E458284F021}" destId="{A695276D-A2E0-4AA5-B0A6-A9B11F708AC2}" srcOrd="1" destOrd="0" parTransId="{D17B053B-684C-4169-9E56-56516AC487F3}" sibTransId="{FDA43FCE-6BE8-4A6C-B5A3-BDB5FDD5FBEC}"/>
    <dgm:cxn modelId="{F7E20884-D26C-4D37-A59E-67EAC5C6C6F1}" srcId="{E7D3BAE8-84CF-41E8-A605-4E458284F021}" destId="{3060C952-F577-4E17-AE0F-621D1D01FB18}" srcOrd="6" destOrd="0" parTransId="{C94D12A6-1F7E-47BD-BE13-08746CDDA075}" sibTransId="{FBE9A41F-D2AC-4C47-80D0-DA6E37277F1D}"/>
    <dgm:cxn modelId="{A4BCDF8B-35B5-4A8F-9D58-20E3F0FC5DC7}" type="presOf" srcId="{E7D3BAE8-84CF-41E8-A605-4E458284F021}" destId="{9938CBB7-FA4D-4479-A426-15C8271FFDB4}" srcOrd="0" destOrd="0" presId="urn:microsoft.com/office/officeart/2005/8/layout/default#1"/>
    <dgm:cxn modelId="{5052BDFE-6782-4C9C-B8C4-C27EFFA7A27C}" srcId="{E7D3BAE8-84CF-41E8-A605-4E458284F021}" destId="{5E149A46-EB99-4E41-8A24-A424DCBF3237}" srcOrd="4" destOrd="0" parTransId="{149AAA68-23CA-4CB5-A4B8-24DB5D1CB593}" sibTransId="{CEC91CA5-0C22-46E3-8350-56CECB236AB6}"/>
    <dgm:cxn modelId="{B3CA7D8A-3D79-4661-A630-90E19B07F53B}" type="presOf" srcId="{A695276D-A2E0-4AA5-B0A6-A9B11F708AC2}" destId="{B1471F0E-FE42-44F5-82F9-4ABEACCBE62A}" srcOrd="0" destOrd="0" presId="urn:microsoft.com/office/officeart/2005/8/layout/default#1"/>
    <dgm:cxn modelId="{E9D1D6AB-862A-4401-9F49-08002D02F8D3}" type="presParOf" srcId="{9938CBB7-FA4D-4479-A426-15C8271FFDB4}" destId="{5B424F02-596F-492C-942B-339A2497ABCA}" srcOrd="0" destOrd="0" presId="urn:microsoft.com/office/officeart/2005/8/layout/default#1"/>
    <dgm:cxn modelId="{E971F8F3-0BD8-4E38-824A-B109889477D4}" type="presParOf" srcId="{9938CBB7-FA4D-4479-A426-15C8271FFDB4}" destId="{6E27C712-BDF8-48A5-A2FB-4ABCD708A3F0}" srcOrd="1" destOrd="0" presId="urn:microsoft.com/office/officeart/2005/8/layout/default#1"/>
    <dgm:cxn modelId="{4F6AA6B8-82C3-40C9-88E3-5D4B23183E39}" type="presParOf" srcId="{9938CBB7-FA4D-4479-A426-15C8271FFDB4}" destId="{B1471F0E-FE42-44F5-82F9-4ABEACCBE62A}" srcOrd="2" destOrd="0" presId="urn:microsoft.com/office/officeart/2005/8/layout/default#1"/>
    <dgm:cxn modelId="{BDE3D59C-3687-48A6-BBA4-F26C7A18C98C}" type="presParOf" srcId="{9938CBB7-FA4D-4479-A426-15C8271FFDB4}" destId="{C22AB341-15FB-43FB-9BA1-B2062BBCC9DA}" srcOrd="3" destOrd="0" presId="urn:microsoft.com/office/officeart/2005/8/layout/default#1"/>
    <dgm:cxn modelId="{C970CF1B-1B4F-4964-B05F-3732EFC73B70}" type="presParOf" srcId="{9938CBB7-FA4D-4479-A426-15C8271FFDB4}" destId="{2776A5CF-0215-4C4F-9DD1-7045A4C98378}" srcOrd="4" destOrd="0" presId="urn:microsoft.com/office/officeart/2005/8/layout/default#1"/>
    <dgm:cxn modelId="{35A7A7EA-51E5-4314-B69C-E87250C09351}" type="presParOf" srcId="{9938CBB7-FA4D-4479-A426-15C8271FFDB4}" destId="{C0060E1E-F91A-4571-82DD-BFB23EE88619}" srcOrd="5" destOrd="0" presId="urn:microsoft.com/office/officeart/2005/8/layout/default#1"/>
    <dgm:cxn modelId="{38C82A28-661D-48EE-8BED-F32D36C9B345}" type="presParOf" srcId="{9938CBB7-FA4D-4479-A426-15C8271FFDB4}" destId="{A04A3031-4E11-4E9D-BF43-299963951194}" srcOrd="6" destOrd="0" presId="urn:microsoft.com/office/officeart/2005/8/layout/default#1"/>
    <dgm:cxn modelId="{37C38DC6-890D-4FB3-89BA-C0C156689480}" type="presParOf" srcId="{9938CBB7-FA4D-4479-A426-15C8271FFDB4}" destId="{5E855049-5E5A-4159-B960-0AA2FCCAF866}" srcOrd="7" destOrd="0" presId="urn:microsoft.com/office/officeart/2005/8/layout/default#1"/>
    <dgm:cxn modelId="{F636D5DA-C08B-4929-8B89-486CA46702CA}" type="presParOf" srcId="{9938CBB7-FA4D-4479-A426-15C8271FFDB4}" destId="{9CB89CDF-DF02-4398-9456-76386ED52C8C}" srcOrd="8" destOrd="0" presId="urn:microsoft.com/office/officeart/2005/8/layout/default#1"/>
    <dgm:cxn modelId="{AF6F49AA-F1C4-4892-8BAB-290BD6704679}" type="presParOf" srcId="{9938CBB7-FA4D-4479-A426-15C8271FFDB4}" destId="{4E39804D-06EA-4605-A419-22A048A5E76C}" srcOrd="9" destOrd="0" presId="urn:microsoft.com/office/officeart/2005/8/layout/default#1"/>
    <dgm:cxn modelId="{E53EA7C5-C675-4B10-9675-E859F367201E}" type="presParOf" srcId="{9938CBB7-FA4D-4479-A426-15C8271FFDB4}" destId="{68B84037-9109-45FF-B87A-D1850C618D8E}" srcOrd="10" destOrd="0" presId="urn:microsoft.com/office/officeart/2005/8/layout/default#1"/>
    <dgm:cxn modelId="{6AEC2AD9-1D0C-497E-AD6F-ABAA71E2CF97}" type="presParOf" srcId="{9938CBB7-FA4D-4479-A426-15C8271FFDB4}" destId="{85CCA0B5-87A7-4BCC-AAC4-6FF38E68A4C5}" srcOrd="11" destOrd="0" presId="urn:microsoft.com/office/officeart/2005/8/layout/default#1"/>
    <dgm:cxn modelId="{A5298397-D77B-49AB-B9F2-F00C3ECAD475}" type="presParOf" srcId="{9938CBB7-FA4D-4479-A426-15C8271FFDB4}" destId="{DA502F4E-33A9-410E-B4AF-D8E9F32B7820}" srcOrd="12" destOrd="0" presId="urn:microsoft.com/office/officeart/2005/8/layout/default#1"/>
    <dgm:cxn modelId="{D5C21581-9C1F-4C3C-90D7-24BB48F0D60E}" type="presParOf" srcId="{9938CBB7-FA4D-4479-A426-15C8271FFDB4}" destId="{C3EF5808-0442-498F-BA22-09DDC58C3BC0}" srcOrd="13" destOrd="0" presId="urn:microsoft.com/office/officeart/2005/8/layout/default#1"/>
    <dgm:cxn modelId="{45371051-C6DA-42B7-BBBD-4F3352327D35}" type="presParOf" srcId="{9938CBB7-FA4D-4479-A426-15C8271FFDB4}" destId="{B46F0A18-E509-4818-AF52-AB5699F42F2C}" srcOrd="1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D3BAE8-84CF-41E8-A605-4E458284F021}" type="doc">
      <dgm:prSet loTypeId="urn:microsoft.com/office/officeart/2005/8/layout/default#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DF794B-3C23-448C-A121-0D226A5EAE7F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принимать вопреки установленному порядку почетные и специальные звания, награды и иные знаки отличия (за исключением научных и спортивных) иностранных государств, международных организаций, политических партий, иных общественных объединений и других организаций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3DD90F9-40F4-4F55-BFA0-5678AD25DE59}" type="parTrans" cxnId="{8AA21A7E-167B-4FAB-9BC9-5084D5B2A98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B5528C20-E890-4FA6-AE2D-EAF3422E9684}" type="sibTrans" cxnId="{8AA21A7E-167B-4FAB-9BC9-5084D5B2A98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A695276D-A2E0-4AA5-B0A6-A9B11F708AC2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входить в состав органов управления, попечительских или наблюдательных советов, иных органов иностранных некоммерческих неправительственных организаций и действующих на территории Российской Федерации их структурных подразделений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D17B053B-684C-4169-9E56-56516AC487F3}" type="parTrans" cxnId="{AE8A6700-8E79-426D-859C-4E43F31F539F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FDA43FCE-6BE8-4A6C-B5A3-BDB5FDD5FBEC}" type="sibTrans" cxnId="{AE8A6700-8E79-426D-859C-4E43F31F539F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E9A2F408-DF8E-4ECC-A82F-2102A84D00EB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входить в состав органов управления, попечительских или наблюдательных советов, иных органов иностранных некоммерческих неправительственных организаций и действующих на территории Российской Федерации их структурных подразделений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D4994BF-1414-4198-89C0-144A67940DEB}" type="parTrans" cxnId="{7631CBAA-38BA-4785-A38D-AED47BF87BF5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FEEB213D-0AA6-4612-B89E-81F53AF9513F}" type="sibTrans" cxnId="{7631CBAA-38BA-4785-A38D-AED47BF87BF5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5E149A46-EB99-4E41-8A24-A424DCBF3237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разглашать или использовать в целях, не связанных с выполнением служебных обязанностей, сведения, отнесенные в соответствии с федеральным законом к информации ограниченного доступа, ставшие им известными в связи с выполнением служебных обязанностей.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49AAA68-23CA-4CB5-A4B8-24DB5D1CB593}" type="parTrans" cxnId="{5052BDFE-6782-4C9C-B8C4-C27EFFA7A27C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CEC91CA5-0C22-46E3-8350-56CECB236AB6}" type="sibTrans" cxnId="{5052BDFE-6782-4C9C-B8C4-C27EFFA7A27C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9938CBB7-FA4D-4479-A426-15C8271FFDB4}" type="pres">
      <dgm:prSet presAssocID="{E7D3BAE8-84CF-41E8-A605-4E458284F02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424F02-596F-492C-942B-339A2497ABCA}" type="pres">
      <dgm:prSet presAssocID="{B3DF794B-3C23-448C-A121-0D226A5EAE7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27C712-BDF8-48A5-A2FB-4ABCD708A3F0}" type="pres">
      <dgm:prSet presAssocID="{B5528C20-E890-4FA6-AE2D-EAF3422E9684}" presName="sibTrans" presStyleCnt="0"/>
      <dgm:spPr/>
    </dgm:pt>
    <dgm:pt modelId="{B1471F0E-FE42-44F5-82F9-4ABEACCBE62A}" type="pres">
      <dgm:prSet presAssocID="{A695276D-A2E0-4AA5-B0A6-A9B11F708AC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2AB341-15FB-43FB-9BA1-B2062BBCC9DA}" type="pres">
      <dgm:prSet presAssocID="{FDA43FCE-6BE8-4A6C-B5A3-BDB5FDD5FBEC}" presName="sibTrans" presStyleCnt="0"/>
      <dgm:spPr/>
    </dgm:pt>
    <dgm:pt modelId="{2776A5CF-0215-4C4F-9DD1-7045A4C98378}" type="pres">
      <dgm:prSet presAssocID="{E9A2F408-DF8E-4ECC-A82F-2102A84D00E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060E1E-F91A-4571-82DD-BFB23EE88619}" type="pres">
      <dgm:prSet presAssocID="{FEEB213D-0AA6-4612-B89E-81F53AF9513F}" presName="sibTrans" presStyleCnt="0"/>
      <dgm:spPr/>
    </dgm:pt>
    <dgm:pt modelId="{9CB89CDF-DF02-4398-9456-76386ED52C8C}" type="pres">
      <dgm:prSet presAssocID="{5E149A46-EB99-4E41-8A24-A424DCBF323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52BDFE-6782-4C9C-B8C4-C27EFFA7A27C}" srcId="{E7D3BAE8-84CF-41E8-A605-4E458284F021}" destId="{5E149A46-EB99-4E41-8A24-A424DCBF3237}" srcOrd="3" destOrd="0" parTransId="{149AAA68-23CA-4CB5-A4B8-24DB5D1CB593}" sibTransId="{CEC91CA5-0C22-46E3-8350-56CECB236AB6}"/>
    <dgm:cxn modelId="{AE8A6700-8E79-426D-859C-4E43F31F539F}" srcId="{E7D3BAE8-84CF-41E8-A605-4E458284F021}" destId="{A695276D-A2E0-4AA5-B0A6-A9B11F708AC2}" srcOrd="1" destOrd="0" parTransId="{D17B053B-684C-4169-9E56-56516AC487F3}" sibTransId="{FDA43FCE-6BE8-4A6C-B5A3-BDB5FDD5FBEC}"/>
    <dgm:cxn modelId="{C5B98EA0-5788-441D-BD6F-C67DE15FFBCD}" type="presOf" srcId="{A695276D-A2E0-4AA5-B0A6-A9B11F708AC2}" destId="{B1471F0E-FE42-44F5-82F9-4ABEACCBE62A}" srcOrd="0" destOrd="0" presId="urn:microsoft.com/office/officeart/2005/8/layout/default#2"/>
    <dgm:cxn modelId="{7631CBAA-38BA-4785-A38D-AED47BF87BF5}" srcId="{E7D3BAE8-84CF-41E8-A605-4E458284F021}" destId="{E9A2F408-DF8E-4ECC-A82F-2102A84D00EB}" srcOrd="2" destOrd="0" parTransId="{1D4994BF-1414-4198-89C0-144A67940DEB}" sibTransId="{FEEB213D-0AA6-4612-B89E-81F53AF9513F}"/>
    <dgm:cxn modelId="{E9D495E5-E078-4F7E-BFA1-101C7CC97426}" type="presOf" srcId="{B3DF794B-3C23-448C-A121-0D226A5EAE7F}" destId="{5B424F02-596F-492C-942B-339A2497ABCA}" srcOrd="0" destOrd="0" presId="urn:microsoft.com/office/officeart/2005/8/layout/default#2"/>
    <dgm:cxn modelId="{6D7B69F9-E2EC-4BFD-AF50-DED34B2AFD87}" type="presOf" srcId="{5E149A46-EB99-4E41-8A24-A424DCBF3237}" destId="{9CB89CDF-DF02-4398-9456-76386ED52C8C}" srcOrd="0" destOrd="0" presId="urn:microsoft.com/office/officeart/2005/8/layout/default#2"/>
    <dgm:cxn modelId="{8AA21A7E-167B-4FAB-9BC9-5084D5B2A981}" srcId="{E7D3BAE8-84CF-41E8-A605-4E458284F021}" destId="{B3DF794B-3C23-448C-A121-0D226A5EAE7F}" srcOrd="0" destOrd="0" parTransId="{33DD90F9-40F4-4F55-BFA0-5678AD25DE59}" sibTransId="{B5528C20-E890-4FA6-AE2D-EAF3422E9684}"/>
    <dgm:cxn modelId="{2C1D9B94-05DC-4FCA-8AA0-C2A3253CAB11}" type="presOf" srcId="{E9A2F408-DF8E-4ECC-A82F-2102A84D00EB}" destId="{2776A5CF-0215-4C4F-9DD1-7045A4C98378}" srcOrd="0" destOrd="0" presId="urn:microsoft.com/office/officeart/2005/8/layout/default#2"/>
    <dgm:cxn modelId="{CF36B7B4-4930-4BF2-A1C6-A0661D64090F}" type="presOf" srcId="{E7D3BAE8-84CF-41E8-A605-4E458284F021}" destId="{9938CBB7-FA4D-4479-A426-15C8271FFDB4}" srcOrd="0" destOrd="0" presId="urn:microsoft.com/office/officeart/2005/8/layout/default#2"/>
    <dgm:cxn modelId="{B561C02A-5253-4476-B9FE-29C7EEE48C1A}" type="presParOf" srcId="{9938CBB7-FA4D-4479-A426-15C8271FFDB4}" destId="{5B424F02-596F-492C-942B-339A2497ABCA}" srcOrd="0" destOrd="0" presId="urn:microsoft.com/office/officeart/2005/8/layout/default#2"/>
    <dgm:cxn modelId="{9E895FB4-210F-4DD1-945D-E1F5248F947C}" type="presParOf" srcId="{9938CBB7-FA4D-4479-A426-15C8271FFDB4}" destId="{6E27C712-BDF8-48A5-A2FB-4ABCD708A3F0}" srcOrd="1" destOrd="0" presId="urn:microsoft.com/office/officeart/2005/8/layout/default#2"/>
    <dgm:cxn modelId="{99E4B701-B603-43C5-BC98-37C3209E4C0B}" type="presParOf" srcId="{9938CBB7-FA4D-4479-A426-15C8271FFDB4}" destId="{B1471F0E-FE42-44F5-82F9-4ABEACCBE62A}" srcOrd="2" destOrd="0" presId="urn:microsoft.com/office/officeart/2005/8/layout/default#2"/>
    <dgm:cxn modelId="{CF67EE78-AF95-4493-80E5-5C0FEB264801}" type="presParOf" srcId="{9938CBB7-FA4D-4479-A426-15C8271FFDB4}" destId="{C22AB341-15FB-43FB-9BA1-B2062BBCC9DA}" srcOrd="3" destOrd="0" presId="urn:microsoft.com/office/officeart/2005/8/layout/default#2"/>
    <dgm:cxn modelId="{A0D11A41-5B28-41C2-81B8-6A966961A912}" type="presParOf" srcId="{9938CBB7-FA4D-4479-A426-15C8271FFDB4}" destId="{2776A5CF-0215-4C4F-9DD1-7045A4C98378}" srcOrd="4" destOrd="0" presId="urn:microsoft.com/office/officeart/2005/8/layout/default#2"/>
    <dgm:cxn modelId="{52A74AB0-9124-4132-BB38-B62331799023}" type="presParOf" srcId="{9938CBB7-FA4D-4479-A426-15C8271FFDB4}" destId="{C0060E1E-F91A-4571-82DD-BFB23EE88619}" srcOrd="5" destOrd="0" presId="urn:microsoft.com/office/officeart/2005/8/layout/default#2"/>
    <dgm:cxn modelId="{1AB19C07-A92D-499B-ABB3-4A50411B6882}" type="presParOf" srcId="{9938CBB7-FA4D-4479-A426-15C8271FFDB4}" destId="{9CB89CDF-DF02-4398-9456-76386ED52C8C}" srcOrd="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F7157-5E0C-42F7-8DEF-DE5AE576B11E}">
      <dsp:nvSpPr>
        <dsp:cNvPr id="0" name=""/>
        <dsp:cNvSpPr/>
      </dsp:nvSpPr>
      <dsp:spPr>
        <a:xfrm rot="5400000">
          <a:off x="4500677" y="-1654524"/>
          <a:ext cx="1183456" cy="47928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Депутату, члену выборного органа местного самоуправления, выборному должностному лицу местного самоуправления обеспечиваются условия для беспрепятственного осуществления своих полномочий.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695979" y="207946"/>
        <a:ext cx="4735080" cy="1067912"/>
      </dsp:txXfrm>
    </dsp:sp>
    <dsp:sp modelId="{75E2F305-F19E-48D5-B505-F07F7872A1F2}">
      <dsp:nvSpPr>
        <dsp:cNvPr id="0" name=""/>
        <dsp:cNvSpPr/>
      </dsp:nvSpPr>
      <dsp:spPr>
        <a:xfrm>
          <a:off x="0" y="2241"/>
          <a:ext cx="2695979" cy="1479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algn="ctr">
            <a:spcBef>
              <a:spcPct val="0"/>
            </a:spcBef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ч.1 ст. 40. 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Федерального закона N 131-ФЗ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214" y="74455"/>
        <a:ext cx="2551551" cy="1334892"/>
      </dsp:txXfrm>
    </dsp:sp>
    <dsp:sp modelId="{6C6775B7-183F-4B98-A575-808B653C609A}">
      <dsp:nvSpPr>
        <dsp:cNvPr id="0" name=""/>
        <dsp:cNvSpPr/>
      </dsp:nvSpPr>
      <dsp:spPr>
        <a:xfrm rot="5400000">
          <a:off x="4402592" y="-101238"/>
          <a:ext cx="1379626" cy="47928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уставах муниципальных образований в соответствии с федеральными законами и законами субъектов РФ также могут устанавливаться дополнительные социальные и иные гарантии в связи с прекращением полномочий депутата (в том числе досрочно)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kern="1200" dirty="0"/>
        </a:p>
      </dsp:txBody>
      <dsp:txXfrm rot="-5400000">
        <a:off x="2695979" y="1672723"/>
        <a:ext cx="4725504" cy="1244930"/>
      </dsp:txXfrm>
    </dsp:sp>
    <dsp:sp modelId="{2F23B146-6074-4F4E-8BB2-43366536B2A8}">
      <dsp:nvSpPr>
        <dsp:cNvPr id="0" name=""/>
        <dsp:cNvSpPr/>
      </dsp:nvSpPr>
      <dsp:spPr>
        <a:xfrm>
          <a:off x="0" y="1555527"/>
          <a:ext cx="2695979" cy="1479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ч. 5.1 ст. 40 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Федерального закона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 131-ФЗ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214" y="1627741"/>
        <a:ext cx="2551551" cy="1334892"/>
      </dsp:txXfrm>
    </dsp:sp>
    <dsp:sp modelId="{8A9F795E-7B64-4560-8C96-B5F469D6500B}">
      <dsp:nvSpPr>
        <dsp:cNvPr id="0" name=""/>
        <dsp:cNvSpPr/>
      </dsp:nvSpPr>
      <dsp:spPr>
        <a:xfrm rot="5400000">
          <a:off x="4399450" y="1452048"/>
          <a:ext cx="1385910" cy="47928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Выборное должностное лицо местного самоуправления по общему правилу не может одновременно исполнять полномочия депутата представительного органа муниципального образования.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Депутат представительного органа муниципального образования не может одновременно исполнять полномочия депутата представительного органа иного муниципального образования или выборного должностного лица местного самоуправления иного муниципального образования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695980" y="3223174"/>
        <a:ext cx="4725197" cy="1250600"/>
      </dsp:txXfrm>
    </dsp:sp>
    <dsp:sp modelId="{7AB31BA9-DE41-4C83-9186-357D4528091A}">
      <dsp:nvSpPr>
        <dsp:cNvPr id="0" name=""/>
        <dsp:cNvSpPr/>
      </dsp:nvSpPr>
      <dsp:spPr>
        <a:xfrm>
          <a:off x="0" y="3108814"/>
          <a:ext cx="2695979" cy="1479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ч. 6 ст. 40 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Федерального закона N 131-ФЗ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214" y="3181028"/>
        <a:ext cx="2551551" cy="13348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8CA27-2CF2-4CE9-A9EF-5FD6B2AD12C4}">
      <dsp:nvSpPr>
        <dsp:cNvPr id="0" name=""/>
        <dsp:cNvSpPr/>
      </dsp:nvSpPr>
      <dsp:spPr>
        <a:xfrm>
          <a:off x="1380827" y="70"/>
          <a:ext cx="2628221" cy="157693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kern="1200" dirty="0" smtClean="0"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Федеральный закон от 25 декабря 2008 г. N 273-ФЗ "О противодействии коррупции"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>
        <a:off x="1380827" y="70"/>
        <a:ext cx="2628221" cy="1576933"/>
      </dsp:txXfrm>
    </dsp:sp>
    <dsp:sp modelId="{2454FE71-A657-47EE-A9F4-255032DEF46B}">
      <dsp:nvSpPr>
        <dsp:cNvPr id="0" name=""/>
        <dsp:cNvSpPr/>
      </dsp:nvSpPr>
      <dsp:spPr>
        <a:xfrm>
          <a:off x="1368159" y="1872205"/>
          <a:ext cx="2628221" cy="157693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Указ Президента Российской Федерации от 1 июля 2010 года N 821 «О комиссиях по соблюдению требований к служебному поведению федеральных государственных служащих и урегулированию конфликта интересов»</a:t>
          </a:r>
        </a:p>
      </dsp:txBody>
      <dsp:txXfrm>
        <a:off x="1368159" y="1872205"/>
        <a:ext cx="2628221" cy="1576933"/>
      </dsp:txXfrm>
    </dsp:sp>
    <dsp:sp modelId="{79A79336-1CFD-46D7-BBC6-71DA9523D7A0}">
      <dsp:nvSpPr>
        <dsp:cNvPr id="0" name=""/>
        <dsp:cNvSpPr/>
      </dsp:nvSpPr>
      <dsp:spPr>
        <a:xfrm>
          <a:off x="4248479" y="1"/>
          <a:ext cx="2628221" cy="157693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Федеральный закон от 3 декабря 2012 г. N 230-ФЗ "О контроле за соответствием расходов лиц, замещающих государственные должности, и иных лиц их доходам"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48479" y="1"/>
        <a:ext cx="2628221" cy="1576933"/>
      </dsp:txXfrm>
    </dsp:sp>
    <dsp:sp modelId="{9577B41F-F134-4778-93C7-4E4259D0BCEA}">
      <dsp:nvSpPr>
        <dsp:cNvPr id="0" name=""/>
        <dsp:cNvSpPr/>
      </dsp:nvSpPr>
      <dsp:spPr>
        <a:xfrm>
          <a:off x="4271871" y="1839825"/>
          <a:ext cx="2628221" cy="157693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</a:rPr>
            <a:t>Указ Президента РФ от 16.08.2021 N 478 "О Национальном плане противодействия коррупции на 2021 - 2024 годы"</a:t>
          </a:r>
          <a:endParaRPr lang="ru-RU" sz="16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71871" y="1839825"/>
        <a:ext cx="2628221" cy="1576933"/>
      </dsp:txXfrm>
    </dsp:sp>
    <dsp:sp modelId="{E21898C6-88E5-479B-9886-6BE5DB2A8916}">
      <dsp:nvSpPr>
        <dsp:cNvPr id="0" name=""/>
        <dsp:cNvSpPr/>
      </dsp:nvSpPr>
      <dsp:spPr>
        <a:xfrm>
          <a:off x="2874958" y="3679580"/>
          <a:ext cx="2531003" cy="157693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Указ Президента РФ от 21 сентября 2009 года N 1065 "О проверке достоверности и полноты сведений, представляемых……»</a:t>
          </a:r>
          <a:endParaRPr lang="ru-RU" sz="1200" kern="1200" dirty="0"/>
        </a:p>
      </dsp:txBody>
      <dsp:txXfrm>
        <a:off x="2874958" y="3679580"/>
        <a:ext cx="2531003" cy="15769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24F02-596F-492C-942B-339A2497ABCA}">
      <dsp:nvSpPr>
        <dsp:cNvPr id="0" name=""/>
        <dsp:cNvSpPr/>
      </dsp:nvSpPr>
      <dsp:spPr>
        <a:xfrm>
          <a:off x="323876" y="2309"/>
          <a:ext cx="2553974" cy="15323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замещать другие должности в органах государственной власти и органах местного самоуправления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3876" y="2309"/>
        <a:ext cx="2553974" cy="1532384"/>
      </dsp:txXfrm>
    </dsp:sp>
    <dsp:sp modelId="{B1471F0E-FE42-44F5-82F9-4ABEACCBE62A}">
      <dsp:nvSpPr>
        <dsp:cNvPr id="0" name=""/>
        <dsp:cNvSpPr/>
      </dsp:nvSpPr>
      <dsp:spPr>
        <a:xfrm>
          <a:off x="3133248" y="2309"/>
          <a:ext cx="2553974" cy="15323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заниматься предпринимательской деятельностью лично или через доверенных лиц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33248" y="2309"/>
        <a:ext cx="2553974" cy="1532384"/>
      </dsp:txXfrm>
    </dsp:sp>
    <dsp:sp modelId="{2776A5CF-0215-4C4F-9DD1-7045A4C98378}">
      <dsp:nvSpPr>
        <dsp:cNvPr id="0" name=""/>
        <dsp:cNvSpPr/>
      </dsp:nvSpPr>
      <dsp:spPr>
        <a:xfrm>
          <a:off x="5942620" y="2309"/>
          <a:ext cx="2553974" cy="15323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заниматься другой оплачиваемой деятельностью, кроме преподавательской, научной и иной творческой деятельности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42620" y="2309"/>
        <a:ext cx="2553974" cy="1532384"/>
      </dsp:txXfrm>
    </dsp:sp>
    <dsp:sp modelId="{A04A3031-4E11-4E9D-BF43-299963951194}">
      <dsp:nvSpPr>
        <dsp:cNvPr id="0" name=""/>
        <dsp:cNvSpPr/>
      </dsp:nvSpPr>
      <dsp:spPr>
        <a:xfrm>
          <a:off x="323876" y="1790091"/>
          <a:ext cx="2553974" cy="15323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быть поверенными или иными представителями по делам третьих лиц в органах государственной власти и органах местного самоуправления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3876" y="1790091"/>
        <a:ext cx="2553974" cy="1532384"/>
      </dsp:txXfrm>
    </dsp:sp>
    <dsp:sp modelId="{9CB89CDF-DF02-4398-9456-76386ED52C8C}">
      <dsp:nvSpPr>
        <dsp:cNvPr id="0" name=""/>
        <dsp:cNvSpPr/>
      </dsp:nvSpPr>
      <dsp:spPr>
        <a:xfrm>
          <a:off x="3133248" y="1790091"/>
          <a:ext cx="2553974" cy="15323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использовать в неслужебных целях информацию, средства материально-технического, финансового и информационного обеспечения, предназначенные только для служебной деятельности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33248" y="1790091"/>
        <a:ext cx="2553974" cy="1532384"/>
      </dsp:txXfrm>
    </dsp:sp>
    <dsp:sp modelId="{68B84037-9109-45FF-B87A-D1850C618D8E}">
      <dsp:nvSpPr>
        <dsp:cNvPr id="0" name=""/>
        <dsp:cNvSpPr/>
      </dsp:nvSpPr>
      <dsp:spPr>
        <a:xfrm>
          <a:off x="5942620" y="1790091"/>
          <a:ext cx="2553974" cy="15323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получать гонорары за публикации и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выступленияя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в качестве лица, замещающего должность главы муниципального образования, муниципальную должность, замещаемую на постоянной основе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42620" y="1790091"/>
        <a:ext cx="2553974" cy="1532384"/>
      </dsp:txXfrm>
    </dsp:sp>
    <dsp:sp modelId="{DA502F4E-33A9-410E-B4AF-D8E9F32B7820}">
      <dsp:nvSpPr>
        <dsp:cNvPr id="0" name=""/>
        <dsp:cNvSpPr/>
      </dsp:nvSpPr>
      <dsp:spPr>
        <a:xfrm>
          <a:off x="1728562" y="3577873"/>
          <a:ext cx="2553974" cy="15323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получать в связи с выполнением служебных (должностных) обязанностей не предусмотренные законодательством Российской Федерации вознаграждения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28562" y="3577873"/>
        <a:ext cx="2553974" cy="1532384"/>
      </dsp:txXfrm>
    </dsp:sp>
    <dsp:sp modelId="{B46F0A18-E509-4818-AF52-AB5699F42F2C}">
      <dsp:nvSpPr>
        <dsp:cNvPr id="0" name=""/>
        <dsp:cNvSpPr/>
      </dsp:nvSpPr>
      <dsp:spPr>
        <a:xfrm>
          <a:off x="4537934" y="3577873"/>
          <a:ext cx="2553974" cy="15323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выезжать в служебные командировки за пределы Российской Федерации за счет средств физических и юридических лиц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37934" y="3577873"/>
        <a:ext cx="2553974" cy="15323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24F02-596F-492C-942B-339A2497ABCA}">
      <dsp:nvSpPr>
        <dsp:cNvPr id="0" name=""/>
        <dsp:cNvSpPr/>
      </dsp:nvSpPr>
      <dsp:spPr>
        <a:xfrm>
          <a:off x="931" y="122304"/>
          <a:ext cx="3633802" cy="21802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принимать вопреки установленному порядку почетные и специальные звания, награды и иные знаки отличия (за исключением научных и спортивных) иностранных государств, международных организаций, политических партий, иных общественных объединений и других организаций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31" y="122304"/>
        <a:ext cx="3633802" cy="2180281"/>
      </dsp:txXfrm>
    </dsp:sp>
    <dsp:sp modelId="{B1471F0E-FE42-44F5-82F9-4ABEACCBE62A}">
      <dsp:nvSpPr>
        <dsp:cNvPr id="0" name=""/>
        <dsp:cNvSpPr/>
      </dsp:nvSpPr>
      <dsp:spPr>
        <a:xfrm>
          <a:off x="3998114" y="122304"/>
          <a:ext cx="3633802" cy="21802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входить в состав органов управления, попечительских или наблюдательных советов, иных органов иностранных некоммерческих неправительственных организаций и действующих на территории Российской Федерации их структурных подразделений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98114" y="122304"/>
        <a:ext cx="3633802" cy="2180281"/>
      </dsp:txXfrm>
    </dsp:sp>
    <dsp:sp modelId="{2776A5CF-0215-4C4F-9DD1-7045A4C98378}">
      <dsp:nvSpPr>
        <dsp:cNvPr id="0" name=""/>
        <dsp:cNvSpPr/>
      </dsp:nvSpPr>
      <dsp:spPr>
        <a:xfrm>
          <a:off x="931" y="2665966"/>
          <a:ext cx="3633802" cy="21802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входить в состав органов управления, попечительских или наблюдательных советов, иных органов иностранных некоммерческих неправительственных организаций и действующих на территории Российской Федерации их структурных подразделений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31" y="2665966"/>
        <a:ext cx="3633802" cy="2180281"/>
      </dsp:txXfrm>
    </dsp:sp>
    <dsp:sp modelId="{9CB89CDF-DF02-4398-9456-76386ED52C8C}">
      <dsp:nvSpPr>
        <dsp:cNvPr id="0" name=""/>
        <dsp:cNvSpPr/>
      </dsp:nvSpPr>
      <dsp:spPr>
        <a:xfrm>
          <a:off x="3998114" y="2665966"/>
          <a:ext cx="3633802" cy="21802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разглашать или использовать в целях, не связанных с выполнением служебных обязанностей, сведения, отнесенные в соответствии с федеральным законом к информации ограниченного доступа, ставшие им известными в связи с выполнением служебных обязанностей.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98114" y="2665966"/>
        <a:ext cx="3633802" cy="2180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0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4C511BDA-862E-41BA-B380-12F0258D109A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D8DDF00A-E2D4-40F8-8668-7E1360F8E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60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0B6F9-A073-4DE2-9B21-9914000151A3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594EC-C227-4C2D-8DFA-04DBCF293B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941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9" name="TextBox 28"/>
          <p:cNvSpPr txBox="1"/>
          <p:nvPr userDrawn="1"/>
        </p:nvSpPr>
        <p:spPr>
          <a:xfrm>
            <a:off x="3203848" y="6207695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www.cntiprogress.ru</a:t>
            </a:r>
          </a:p>
          <a:p>
            <a:pPr algn="ctr"/>
            <a:r>
              <a:rPr lang="ru-RU" sz="1400" b="1" dirty="0" smtClean="0"/>
              <a:t>тел. 8</a:t>
            </a:r>
            <a:r>
              <a:rPr lang="ru-RU" sz="1400" b="1" baseline="0" dirty="0" smtClean="0"/>
              <a:t> 800 333-88-44</a:t>
            </a:r>
            <a:endParaRPr lang="ru-RU" sz="1400" b="1" dirty="0"/>
          </a:p>
        </p:txBody>
      </p:sp>
      <p:pic>
        <p:nvPicPr>
          <p:cNvPr id="1027" name="Picture 3" descr="\\FILEFRAIM\documents\brend\Для дизайнера\qr-code (на сайт)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49888"/>
            <a:ext cx="1008112" cy="1008112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 userDrawn="1"/>
        </p:nvSpPr>
        <p:spPr>
          <a:xfrm>
            <a:off x="1547664" y="384919"/>
            <a:ext cx="720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spc="300" dirty="0" smtClean="0"/>
              <a:t>СЕМИНАРЫ. ТРЕНИНГИ. КУРСЫ ПОВЫШЕНИЯ КВАЛИФИКАЦИИ</a:t>
            </a:r>
            <a:endParaRPr lang="ru-RU" sz="1400" b="1" spc="300" dirty="0"/>
          </a:p>
        </p:txBody>
      </p:sp>
      <p:cxnSp>
        <p:nvCxnSpPr>
          <p:cNvPr id="34" name="Прямая соединительная линия 33"/>
          <p:cNvCxnSpPr/>
          <p:nvPr userDrawn="1"/>
        </p:nvCxnSpPr>
        <p:spPr>
          <a:xfrm>
            <a:off x="251520" y="980728"/>
            <a:ext cx="84969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Текст 25"/>
          <p:cNvSpPr>
            <a:spLocks noGrp="1"/>
          </p:cNvSpPr>
          <p:nvPr>
            <p:ph type="body" sz="quarter" idx="12" hasCustomPrompt="1"/>
          </p:nvPr>
        </p:nvSpPr>
        <p:spPr>
          <a:xfrm>
            <a:off x="899592" y="1412776"/>
            <a:ext cx="7632848" cy="720080"/>
          </a:xfrm>
          <a:prstGeom prst="rect">
            <a:avLst/>
          </a:prstGeom>
        </p:spPr>
        <p:txBody>
          <a:bodyPr/>
          <a:lstStyle>
            <a:lvl1pPr algn="ctr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Название семинара</a:t>
            </a:r>
            <a:endParaRPr lang="ru-RU" dirty="0"/>
          </a:p>
        </p:txBody>
      </p:sp>
      <p:sp>
        <p:nvSpPr>
          <p:cNvPr id="36" name="Rectangle 2"/>
          <p:cNvSpPr>
            <a:spLocks noChangeArrowheads="1"/>
          </p:cNvSpPr>
          <p:nvPr userDrawn="1"/>
        </p:nvSpPr>
        <p:spPr bwMode="auto">
          <a:xfrm>
            <a:off x="4464008" y="2924944"/>
            <a:ext cx="180000" cy="180000"/>
          </a:xfrm>
          <a:prstGeom prst="rect">
            <a:avLst/>
          </a:prstGeom>
          <a:solidFill>
            <a:srgbClr val="F19F27"/>
          </a:solidFill>
          <a:ln w="9525" algn="in">
            <a:noFill/>
            <a:miter lim="800000"/>
            <a:headEnd/>
            <a:tailEnd/>
          </a:ln>
          <a:effectLst>
            <a:outerShdw blurRad="40005" dist="22860" dir="54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" name="Текст 25"/>
          <p:cNvSpPr>
            <a:spLocks noGrp="1"/>
          </p:cNvSpPr>
          <p:nvPr>
            <p:ph type="body" sz="quarter" idx="13" hasCustomPrompt="1"/>
          </p:nvPr>
        </p:nvSpPr>
        <p:spPr>
          <a:xfrm>
            <a:off x="899592" y="3645024"/>
            <a:ext cx="7632848" cy="720080"/>
          </a:xfrm>
          <a:prstGeom prst="rect">
            <a:avLst/>
          </a:prstGeom>
        </p:spPr>
        <p:txBody>
          <a:bodyPr/>
          <a:lstStyle>
            <a:lvl1pPr algn="ctr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Даты проведения</a:t>
            </a:r>
          </a:p>
          <a:p>
            <a:pPr lvl="0"/>
            <a:endParaRPr lang="ru-RU" dirty="0"/>
          </a:p>
        </p:txBody>
      </p:sp>
      <p:sp>
        <p:nvSpPr>
          <p:cNvPr id="15" name="Rectangle 2"/>
          <p:cNvSpPr>
            <a:spLocks noChangeArrowheads="1"/>
          </p:cNvSpPr>
          <p:nvPr userDrawn="1"/>
        </p:nvSpPr>
        <p:spPr bwMode="auto">
          <a:xfrm>
            <a:off x="8683704" y="5949280"/>
            <a:ext cx="410400" cy="410400"/>
          </a:xfrm>
          <a:prstGeom prst="rect">
            <a:avLst/>
          </a:prstGeom>
          <a:solidFill>
            <a:srgbClr val="EB8F35"/>
          </a:solidFill>
          <a:ln w="9525" algn="in">
            <a:noFill/>
            <a:miter lim="800000"/>
            <a:headEnd/>
            <a:tailEnd/>
          </a:ln>
          <a:effectLst>
            <a:outerShdw blurRad="40005" dist="22860" dir="54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8683704" y="6387926"/>
            <a:ext cx="410400" cy="410400"/>
          </a:xfrm>
          <a:prstGeom prst="rect">
            <a:avLst/>
          </a:prstGeom>
          <a:solidFill>
            <a:srgbClr val="6194B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35" descr="\\Filefraim\Desktops$\brend04\Desktop\Проекты\Бренд\Логотип (утвержд)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7741" b="15237"/>
          <a:stretch>
            <a:fillRect/>
          </a:stretch>
        </p:blipFill>
        <p:spPr bwMode="auto">
          <a:xfrm>
            <a:off x="228228" y="216793"/>
            <a:ext cx="1152128" cy="50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289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trenn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1"/>
            <a:ext cx="9144000" cy="68579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9" name="TextBox 28"/>
          <p:cNvSpPr txBox="1"/>
          <p:nvPr userDrawn="1"/>
        </p:nvSpPr>
        <p:spPr>
          <a:xfrm>
            <a:off x="3203848" y="6207695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www.cntiprogress.ru</a:t>
            </a:r>
          </a:p>
          <a:p>
            <a:pPr algn="ctr"/>
            <a:r>
              <a:rPr lang="ru-RU" sz="1400" b="1" dirty="0" smtClean="0"/>
              <a:t>тел. 8</a:t>
            </a:r>
            <a:r>
              <a:rPr lang="ru-RU" sz="1400" b="1" baseline="0" dirty="0" smtClean="0"/>
              <a:t> 800 333-88-44</a:t>
            </a:r>
            <a:endParaRPr lang="ru-RU" sz="1400" b="1" dirty="0"/>
          </a:p>
        </p:txBody>
      </p:sp>
      <p:pic>
        <p:nvPicPr>
          <p:cNvPr id="1027" name="Picture 3" descr="\\FILEFRAIM\documents\brend\Для дизайнера\qr-code (на сайт)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49888"/>
            <a:ext cx="1008112" cy="1008112"/>
          </a:xfrm>
          <a:prstGeom prst="rect">
            <a:avLst/>
          </a:prstGeom>
          <a:noFill/>
        </p:spPr>
      </p:pic>
      <p:grpSp>
        <p:nvGrpSpPr>
          <p:cNvPr id="16" name="Группа 15"/>
          <p:cNvGrpSpPr/>
          <p:nvPr userDrawn="1"/>
        </p:nvGrpSpPr>
        <p:grpSpPr>
          <a:xfrm>
            <a:off x="8683704" y="5949280"/>
            <a:ext cx="410400" cy="849046"/>
            <a:chOff x="8683704" y="5949280"/>
            <a:chExt cx="410400" cy="849046"/>
          </a:xfrm>
        </p:grpSpPr>
        <p:sp>
          <p:nvSpPr>
            <p:cNvPr id="30" name="Rectangle 2"/>
            <p:cNvSpPr>
              <a:spLocks noChangeArrowheads="1"/>
            </p:cNvSpPr>
            <p:nvPr userDrawn="1"/>
          </p:nvSpPr>
          <p:spPr bwMode="auto">
            <a:xfrm>
              <a:off x="8683704" y="5949280"/>
              <a:ext cx="410400" cy="410400"/>
            </a:xfrm>
            <a:prstGeom prst="rect">
              <a:avLst/>
            </a:prstGeom>
            <a:solidFill>
              <a:srgbClr val="EB8F35"/>
            </a:solidFill>
            <a:ln w="9525" algn="in">
              <a:noFill/>
              <a:miter lim="800000"/>
              <a:headEnd/>
              <a:tailEnd/>
            </a:ln>
            <a:effectLst>
              <a:outerShdw blurRad="40005" dist="22860" dir="54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Прямоугольник 30"/>
            <p:cNvSpPr/>
            <p:nvPr userDrawn="1"/>
          </p:nvSpPr>
          <p:spPr>
            <a:xfrm>
              <a:off x="8683704" y="6387926"/>
              <a:ext cx="410400" cy="410400"/>
            </a:xfrm>
            <a:prstGeom prst="rect">
              <a:avLst/>
            </a:prstGeom>
            <a:solidFill>
              <a:srgbClr val="6194BB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2" name="TextBox 31"/>
          <p:cNvSpPr txBox="1"/>
          <p:nvPr userDrawn="1"/>
        </p:nvSpPr>
        <p:spPr>
          <a:xfrm>
            <a:off x="1547664" y="384919"/>
            <a:ext cx="720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spc="300" dirty="0" smtClean="0"/>
              <a:t>СЕМИНАРЫ. ТРЕНИНГИ. КУРСЫ ПОВЫШЕНИЯ КВАЛИФИКАЦИИ</a:t>
            </a:r>
            <a:endParaRPr lang="ru-RU" sz="1400" b="1" spc="300" dirty="0"/>
          </a:p>
        </p:txBody>
      </p:sp>
      <p:cxnSp>
        <p:nvCxnSpPr>
          <p:cNvPr id="34" name="Прямая соединительная линия 33"/>
          <p:cNvCxnSpPr/>
          <p:nvPr userDrawn="1"/>
        </p:nvCxnSpPr>
        <p:spPr>
          <a:xfrm>
            <a:off x="251520" y="980728"/>
            <a:ext cx="84969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Текст 25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827584" y="2996952"/>
            <a:ext cx="7632848" cy="720080"/>
          </a:xfrm>
          <a:prstGeom prst="rect">
            <a:avLst/>
          </a:prstGeom>
        </p:spPr>
        <p:txBody>
          <a:bodyPr/>
          <a:lstStyle>
            <a:lvl1pPr algn="ctr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</a:p>
          <a:p>
            <a:pPr lvl="0"/>
            <a:endParaRPr lang="ru-RU" dirty="0"/>
          </a:p>
        </p:txBody>
      </p:sp>
      <p:pic>
        <p:nvPicPr>
          <p:cNvPr id="13" name="Picture 35" descr="\\Filefraim\Desktops$\brend04\Desktop\Проекты\Бренд\Логотип (утвержд)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7741" b="15237"/>
          <a:stretch>
            <a:fillRect/>
          </a:stretch>
        </p:blipFill>
        <p:spPr bwMode="auto">
          <a:xfrm>
            <a:off x="228228" y="216793"/>
            <a:ext cx="1152128" cy="50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2897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apiteltrenn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9" name="TextBox 28"/>
          <p:cNvSpPr txBox="1"/>
          <p:nvPr userDrawn="1"/>
        </p:nvSpPr>
        <p:spPr>
          <a:xfrm>
            <a:off x="3203848" y="6207695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www.cntiprogress.ru</a:t>
            </a:r>
          </a:p>
          <a:p>
            <a:pPr algn="ctr"/>
            <a:r>
              <a:rPr lang="ru-RU" sz="1400" b="1" dirty="0" smtClean="0"/>
              <a:t>тел. 8</a:t>
            </a:r>
            <a:r>
              <a:rPr lang="ru-RU" sz="1400" b="1" baseline="0" dirty="0" smtClean="0"/>
              <a:t> 800 333-88-44</a:t>
            </a:r>
            <a:endParaRPr lang="ru-RU" sz="1400" b="1" dirty="0"/>
          </a:p>
        </p:txBody>
      </p:sp>
      <p:pic>
        <p:nvPicPr>
          <p:cNvPr id="1027" name="Picture 3" descr="\\FILEFRAIM\documents\brend\Для дизайнера\qr-code (на сайт)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49888"/>
            <a:ext cx="1008112" cy="1008112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 userDrawn="1"/>
        </p:nvSpPr>
        <p:spPr>
          <a:xfrm>
            <a:off x="1547664" y="384919"/>
            <a:ext cx="720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spc="300" dirty="0" smtClean="0"/>
              <a:t>СЕМИНАРЫ. ТРЕНИНГИ. КУРСЫ ПОВЫШЕНИЯ КВАЛИФИКАЦИИ</a:t>
            </a:r>
            <a:endParaRPr lang="ru-RU" sz="1400" b="1" spc="300" dirty="0"/>
          </a:p>
        </p:txBody>
      </p:sp>
      <p:cxnSp>
        <p:nvCxnSpPr>
          <p:cNvPr id="34" name="Прямая соединительная линия 33"/>
          <p:cNvCxnSpPr/>
          <p:nvPr userDrawn="1"/>
        </p:nvCxnSpPr>
        <p:spPr>
          <a:xfrm>
            <a:off x="251520" y="980728"/>
            <a:ext cx="84969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Текст 25"/>
          <p:cNvSpPr>
            <a:spLocks noGrp="1"/>
          </p:cNvSpPr>
          <p:nvPr>
            <p:ph type="body" sz="quarter" idx="12" hasCustomPrompt="1"/>
          </p:nvPr>
        </p:nvSpPr>
        <p:spPr>
          <a:xfrm>
            <a:off x="251520" y="1916832"/>
            <a:ext cx="5328592" cy="720080"/>
          </a:xfrm>
          <a:prstGeom prst="rect">
            <a:avLst/>
          </a:prstGeom>
        </p:spPr>
        <p:txBody>
          <a:bodyPr/>
          <a:lstStyle>
            <a:lvl1pPr algn="ctr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ФИО лектора</a:t>
            </a:r>
            <a:endParaRPr lang="ru-RU" dirty="0"/>
          </a:p>
        </p:txBody>
      </p:sp>
      <p:sp>
        <p:nvSpPr>
          <p:cNvPr id="12" name="Текст 25"/>
          <p:cNvSpPr>
            <a:spLocks noGrp="1"/>
          </p:cNvSpPr>
          <p:nvPr>
            <p:ph type="body" sz="quarter" idx="13" hasCustomPrompt="1"/>
          </p:nvPr>
        </p:nvSpPr>
        <p:spPr>
          <a:xfrm>
            <a:off x="323528" y="3573016"/>
            <a:ext cx="5328592" cy="792088"/>
          </a:xfrm>
          <a:prstGeom prst="rect">
            <a:avLst/>
          </a:prstGeom>
        </p:spPr>
        <p:txBody>
          <a:bodyPr/>
          <a:lstStyle>
            <a:lvl1pPr algn="ctr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Регалии</a:t>
            </a:r>
            <a:endParaRPr lang="ru-RU" dirty="0"/>
          </a:p>
        </p:txBody>
      </p:sp>
      <p:sp>
        <p:nvSpPr>
          <p:cNvPr id="17" name="Рисунок 16"/>
          <p:cNvSpPr>
            <a:spLocks noGrp="1"/>
          </p:cNvSpPr>
          <p:nvPr>
            <p:ph type="pic" sz="quarter" idx="14" hasCustomPrompt="1"/>
          </p:nvPr>
        </p:nvSpPr>
        <p:spPr>
          <a:xfrm>
            <a:off x="6012160" y="1916832"/>
            <a:ext cx="2736304" cy="273630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Можно поставить фотографию</a:t>
            </a:r>
            <a:endParaRPr lang="ru-RU" dirty="0"/>
          </a:p>
        </p:txBody>
      </p:sp>
      <p:sp>
        <p:nvSpPr>
          <p:cNvPr id="15" name="Rectangle 2"/>
          <p:cNvSpPr>
            <a:spLocks noChangeArrowheads="1"/>
          </p:cNvSpPr>
          <p:nvPr userDrawn="1"/>
        </p:nvSpPr>
        <p:spPr bwMode="auto">
          <a:xfrm>
            <a:off x="2699792" y="2996952"/>
            <a:ext cx="180000" cy="180000"/>
          </a:xfrm>
          <a:prstGeom prst="rect">
            <a:avLst/>
          </a:prstGeom>
          <a:solidFill>
            <a:srgbClr val="F19F27"/>
          </a:solidFill>
          <a:ln w="9525" algn="in">
            <a:noFill/>
            <a:miter lim="800000"/>
            <a:headEnd/>
            <a:tailEnd/>
          </a:ln>
          <a:effectLst>
            <a:outerShdw blurRad="40005" dist="22860" dir="54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1" name="Группа 20"/>
          <p:cNvGrpSpPr/>
          <p:nvPr userDrawn="1"/>
        </p:nvGrpSpPr>
        <p:grpSpPr>
          <a:xfrm>
            <a:off x="8683704" y="5949280"/>
            <a:ext cx="410400" cy="849046"/>
            <a:chOff x="8683704" y="5949280"/>
            <a:chExt cx="410400" cy="849046"/>
          </a:xfrm>
        </p:grpSpPr>
        <p:sp>
          <p:nvSpPr>
            <p:cNvPr id="22" name="Rectangle 2"/>
            <p:cNvSpPr>
              <a:spLocks noChangeArrowheads="1"/>
            </p:cNvSpPr>
            <p:nvPr userDrawn="1"/>
          </p:nvSpPr>
          <p:spPr bwMode="auto">
            <a:xfrm>
              <a:off x="8683704" y="5949280"/>
              <a:ext cx="410400" cy="410400"/>
            </a:xfrm>
            <a:prstGeom prst="rect">
              <a:avLst/>
            </a:prstGeom>
            <a:solidFill>
              <a:srgbClr val="EB8F35"/>
            </a:solidFill>
            <a:ln w="9525" algn="in">
              <a:noFill/>
              <a:miter lim="800000"/>
              <a:headEnd/>
              <a:tailEnd/>
            </a:ln>
            <a:effectLst>
              <a:outerShdw blurRad="40005" dist="22860" dir="54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Прямоугольник 22"/>
            <p:cNvSpPr/>
            <p:nvPr userDrawn="1"/>
          </p:nvSpPr>
          <p:spPr>
            <a:xfrm>
              <a:off x="8683704" y="6387926"/>
              <a:ext cx="410400" cy="410400"/>
            </a:xfrm>
            <a:prstGeom prst="rect">
              <a:avLst/>
            </a:prstGeom>
            <a:solidFill>
              <a:srgbClr val="6194BB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8" name="Picture 35" descr="\\Filefraim\Desktops$\brend04\Desktop\Проекты\Бренд\Логотип (утвержд)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7741" b="15237"/>
          <a:stretch>
            <a:fillRect/>
          </a:stretch>
        </p:blipFill>
        <p:spPr bwMode="auto">
          <a:xfrm>
            <a:off x="228228" y="216793"/>
            <a:ext cx="1152128" cy="50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289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Kapiteltrenn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9" name="TextBox 28"/>
          <p:cNvSpPr txBox="1"/>
          <p:nvPr userDrawn="1"/>
        </p:nvSpPr>
        <p:spPr>
          <a:xfrm>
            <a:off x="3203848" y="6207695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www.cntiprogress.ru</a:t>
            </a:r>
          </a:p>
          <a:p>
            <a:pPr algn="ctr"/>
            <a:r>
              <a:rPr lang="ru-RU" sz="1400" b="1" dirty="0" smtClean="0"/>
              <a:t>тел. 8</a:t>
            </a:r>
            <a:r>
              <a:rPr lang="ru-RU" sz="1400" b="1" baseline="0" dirty="0" smtClean="0"/>
              <a:t> 800 333-88-44</a:t>
            </a:r>
            <a:endParaRPr lang="ru-RU" sz="1400" b="1" dirty="0"/>
          </a:p>
        </p:txBody>
      </p:sp>
      <p:pic>
        <p:nvPicPr>
          <p:cNvPr id="1027" name="Picture 3" descr="\\FILEFRAIM\documents\brend\Для дизайнера\qr-code (на сайт)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49888"/>
            <a:ext cx="1008112" cy="1008112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 userDrawn="1"/>
        </p:nvSpPr>
        <p:spPr>
          <a:xfrm>
            <a:off x="1547664" y="384919"/>
            <a:ext cx="720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spc="300" dirty="0" smtClean="0"/>
              <a:t>СЕМИНАРЫ. ТРЕНИНГИ. КУРСЫ ПОВЫШЕНИЯ КВАЛИФИКАЦИИ</a:t>
            </a:r>
            <a:endParaRPr lang="ru-RU" sz="1400" b="1" spc="300" dirty="0"/>
          </a:p>
        </p:txBody>
      </p:sp>
      <p:cxnSp>
        <p:nvCxnSpPr>
          <p:cNvPr id="34" name="Прямая соединительная линия 33"/>
          <p:cNvCxnSpPr/>
          <p:nvPr userDrawn="1"/>
        </p:nvCxnSpPr>
        <p:spPr>
          <a:xfrm>
            <a:off x="251520" y="980728"/>
            <a:ext cx="84969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Текст 25"/>
          <p:cNvSpPr>
            <a:spLocks noGrp="1"/>
          </p:cNvSpPr>
          <p:nvPr>
            <p:ph type="body" sz="quarter" idx="12" hasCustomPrompt="1"/>
          </p:nvPr>
        </p:nvSpPr>
        <p:spPr>
          <a:xfrm>
            <a:off x="251520" y="1916832"/>
            <a:ext cx="8496944" cy="1008112"/>
          </a:xfrm>
          <a:prstGeom prst="rect">
            <a:avLst/>
          </a:prstGeom>
        </p:spPr>
        <p:txBody>
          <a:bodyPr/>
          <a:lstStyle>
            <a:lvl1pPr algn="ctr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ФИО лектора</a:t>
            </a:r>
            <a:endParaRPr lang="ru-RU" dirty="0"/>
          </a:p>
        </p:txBody>
      </p:sp>
      <p:sp>
        <p:nvSpPr>
          <p:cNvPr id="12" name="Текст 25"/>
          <p:cNvSpPr>
            <a:spLocks noGrp="1"/>
          </p:cNvSpPr>
          <p:nvPr>
            <p:ph type="body" sz="quarter" idx="13" hasCustomPrompt="1"/>
          </p:nvPr>
        </p:nvSpPr>
        <p:spPr>
          <a:xfrm>
            <a:off x="323528" y="3573016"/>
            <a:ext cx="8424936" cy="792088"/>
          </a:xfrm>
          <a:prstGeom prst="rect">
            <a:avLst/>
          </a:prstGeom>
        </p:spPr>
        <p:txBody>
          <a:bodyPr/>
          <a:lstStyle>
            <a:lvl1pPr algn="ctr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Регалии</a:t>
            </a:r>
            <a:endParaRPr lang="ru-RU" dirty="0"/>
          </a:p>
        </p:txBody>
      </p:sp>
      <p:sp>
        <p:nvSpPr>
          <p:cNvPr id="15" name="Rectangle 2"/>
          <p:cNvSpPr>
            <a:spLocks noChangeArrowheads="1"/>
          </p:cNvSpPr>
          <p:nvPr userDrawn="1"/>
        </p:nvSpPr>
        <p:spPr bwMode="auto">
          <a:xfrm>
            <a:off x="4464008" y="3140968"/>
            <a:ext cx="180000" cy="180000"/>
          </a:xfrm>
          <a:prstGeom prst="rect">
            <a:avLst/>
          </a:prstGeom>
          <a:solidFill>
            <a:srgbClr val="F19F27"/>
          </a:solidFill>
          <a:ln w="9525" algn="in">
            <a:noFill/>
            <a:miter lim="800000"/>
            <a:headEnd/>
            <a:tailEnd/>
          </a:ln>
          <a:effectLst>
            <a:outerShdw blurRad="40005" dist="22860" dir="54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8683704" y="5949280"/>
            <a:ext cx="410400" cy="849046"/>
            <a:chOff x="8683704" y="5949280"/>
            <a:chExt cx="410400" cy="849046"/>
          </a:xfrm>
        </p:grpSpPr>
        <p:sp>
          <p:nvSpPr>
            <p:cNvPr id="20" name="Rectangle 2"/>
            <p:cNvSpPr>
              <a:spLocks noChangeArrowheads="1"/>
            </p:cNvSpPr>
            <p:nvPr userDrawn="1"/>
          </p:nvSpPr>
          <p:spPr bwMode="auto">
            <a:xfrm>
              <a:off x="8683704" y="5949280"/>
              <a:ext cx="410400" cy="410400"/>
            </a:xfrm>
            <a:prstGeom prst="rect">
              <a:avLst/>
            </a:prstGeom>
            <a:solidFill>
              <a:srgbClr val="EB8F35"/>
            </a:solidFill>
            <a:ln w="9525" algn="in">
              <a:noFill/>
              <a:miter lim="800000"/>
              <a:headEnd/>
              <a:tailEnd/>
            </a:ln>
            <a:effectLst>
              <a:outerShdw blurRad="40005" dist="22860" dir="54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Прямоугольник 20"/>
            <p:cNvSpPr/>
            <p:nvPr userDrawn="1"/>
          </p:nvSpPr>
          <p:spPr>
            <a:xfrm>
              <a:off x="8683704" y="6387926"/>
              <a:ext cx="410400" cy="410400"/>
            </a:xfrm>
            <a:prstGeom prst="rect">
              <a:avLst/>
            </a:prstGeom>
            <a:solidFill>
              <a:srgbClr val="6194BB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4" name="Picture 35" descr="\\Filefraim\Desktops$\brend04\Desktop\Проекты\Бренд\Логотип (утвержд)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7741" b="15237"/>
          <a:stretch>
            <a:fillRect/>
          </a:stretch>
        </p:blipFill>
        <p:spPr bwMode="auto">
          <a:xfrm>
            <a:off x="228228" y="216793"/>
            <a:ext cx="1152128" cy="50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2897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00025" y="908719"/>
            <a:ext cx="8476431" cy="547260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Blip>
                <a:blip r:embed="rId2"/>
              </a:buBlip>
              <a:defRPr sz="2600">
                <a:latin typeface="Arial" pitchFamily="34" charset="0"/>
                <a:cs typeface="Arial" pitchFamily="34" charset="0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dirty="0" smtClean="0"/>
              <a:t> Текст </a:t>
            </a:r>
          </a:p>
          <a:p>
            <a:pPr lvl="0"/>
            <a:r>
              <a:rPr lang="ru-RU" dirty="0" smtClean="0"/>
              <a:t> Текст </a:t>
            </a:r>
          </a:p>
          <a:p>
            <a:pPr lvl="0"/>
            <a:r>
              <a:rPr lang="ru-RU" dirty="0" smtClean="0"/>
              <a:t> Текст</a:t>
            </a:r>
          </a:p>
          <a:p>
            <a:pPr lvl="0"/>
            <a:endParaRPr lang="ru-RU" dirty="0" smtClean="0"/>
          </a:p>
          <a:p>
            <a:pPr lvl="0"/>
            <a:endParaRPr lang="ru-RU" dirty="0" smtClean="0"/>
          </a:p>
        </p:txBody>
      </p:sp>
      <p:sp>
        <p:nvSpPr>
          <p:cNvPr id="3" name="Заголовок 13"/>
          <p:cNvSpPr>
            <a:spLocks noGrp="1"/>
          </p:cNvSpPr>
          <p:nvPr>
            <p:ph type="title"/>
          </p:nvPr>
        </p:nvSpPr>
        <p:spPr>
          <a:xfrm>
            <a:off x="199604" y="0"/>
            <a:ext cx="7324724" cy="697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878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2771775" y="819150"/>
            <a:ext cx="5904682" cy="556217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Blip>
                <a:blip r:embed="rId2"/>
              </a:buBlip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 Текст</a:t>
            </a:r>
          </a:p>
          <a:p>
            <a:pPr lvl="0"/>
            <a:r>
              <a:rPr lang="ru-RU" dirty="0" smtClean="0"/>
              <a:t> Текст</a:t>
            </a:r>
          </a:p>
          <a:p>
            <a:pPr lvl="0"/>
            <a:r>
              <a:rPr lang="ru-RU" dirty="0" smtClean="0"/>
              <a:t> Текст</a:t>
            </a:r>
          </a:p>
          <a:p>
            <a:pPr lvl="0"/>
            <a:endParaRPr lang="de-DE" dirty="0" smtClean="0"/>
          </a:p>
        </p:txBody>
      </p:sp>
      <p:sp>
        <p:nvSpPr>
          <p:cNvPr id="9" name="Inhaltsplatzhalter 3"/>
          <p:cNvSpPr>
            <a:spLocks noGrp="1"/>
          </p:cNvSpPr>
          <p:nvPr>
            <p:ph sz="half" idx="13" hasCustomPrompt="1"/>
          </p:nvPr>
        </p:nvSpPr>
        <p:spPr>
          <a:xfrm>
            <a:off x="123825" y="838201"/>
            <a:ext cx="2505075" cy="2505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Картинка</a:t>
            </a:r>
          </a:p>
        </p:txBody>
      </p:sp>
      <p:sp>
        <p:nvSpPr>
          <p:cNvPr id="10" name="Inhaltsplatzhalter 3"/>
          <p:cNvSpPr>
            <a:spLocks noGrp="1"/>
          </p:cNvSpPr>
          <p:nvPr>
            <p:ph sz="half" idx="14" hasCustomPrompt="1"/>
          </p:nvPr>
        </p:nvSpPr>
        <p:spPr>
          <a:xfrm>
            <a:off x="123825" y="3861048"/>
            <a:ext cx="2505075" cy="2505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Картинка</a:t>
            </a:r>
          </a:p>
        </p:txBody>
      </p:sp>
      <p:sp>
        <p:nvSpPr>
          <p:cNvPr id="5" name="Заголовок 13"/>
          <p:cNvSpPr>
            <a:spLocks noGrp="1"/>
          </p:cNvSpPr>
          <p:nvPr>
            <p:ph type="title"/>
          </p:nvPr>
        </p:nvSpPr>
        <p:spPr>
          <a:xfrm>
            <a:off x="107504" y="0"/>
            <a:ext cx="7315201" cy="697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546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3"/>
          <p:cNvSpPr>
            <a:spLocks noGrp="1"/>
          </p:cNvSpPr>
          <p:nvPr>
            <p:ph type="title"/>
          </p:nvPr>
        </p:nvSpPr>
        <p:spPr>
          <a:xfrm>
            <a:off x="35496" y="0"/>
            <a:ext cx="7381875" cy="697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0044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eltrenn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9" name="TextBox 28"/>
          <p:cNvSpPr txBox="1"/>
          <p:nvPr userDrawn="1"/>
        </p:nvSpPr>
        <p:spPr>
          <a:xfrm>
            <a:off x="3203848" y="6207695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www.cntiprogress.ru</a:t>
            </a:r>
          </a:p>
          <a:p>
            <a:pPr algn="ctr"/>
            <a:r>
              <a:rPr lang="ru-RU" sz="1400" b="1" dirty="0" smtClean="0"/>
              <a:t>тел. 8</a:t>
            </a:r>
            <a:r>
              <a:rPr lang="ru-RU" sz="1400" b="1" baseline="0" dirty="0" smtClean="0"/>
              <a:t> 800 333-88-44</a:t>
            </a:r>
            <a:endParaRPr lang="ru-RU" sz="1400" b="1" dirty="0"/>
          </a:p>
        </p:txBody>
      </p:sp>
      <p:pic>
        <p:nvPicPr>
          <p:cNvPr id="1027" name="Picture 3" descr="\\FILEFRAIM\documents\brend\Для дизайнера\qr-code (на сайт)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49888"/>
            <a:ext cx="1008112" cy="1008112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 userDrawn="1"/>
        </p:nvSpPr>
        <p:spPr>
          <a:xfrm>
            <a:off x="1547664" y="384919"/>
            <a:ext cx="720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spc="300" dirty="0" smtClean="0"/>
              <a:t>СЕМИНАРЫ. ТРЕНИНГИ. КУРСЫ ПОВЫШЕНИЯ КВАЛИФИКАЦИИ</a:t>
            </a:r>
            <a:endParaRPr lang="ru-RU" sz="1400" b="1" spc="300" dirty="0"/>
          </a:p>
        </p:txBody>
      </p:sp>
      <p:cxnSp>
        <p:nvCxnSpPr>
          <p:cNvPr id="34" name="Прямая соединительная линия 33"/>
          <p:cNvCxnSpPr/>
          <p:nvPr userDrawn="1"/>
        </p:nvCxnSpPr>
        <p:spPr>
          <a:xfrm>
            <a:off x="251520" y="980728"/>
            <a:ext cx="84969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1979712" y="2916233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 userDrawn="1"/>
        </p:nvSpPr>
        <p:spPr bwMode="auto">
          <a:xfrm>
            <a:off x="8683704" y="5949280"/>
            <a:ext cx="410400" cy="410400"/>
          </a:xfrm>
          <a:prstGeom prst="rect">
            <a:avLst/>
          </a:prstGeom>
          <a:solidFill>
            <a:srgbClr val="EB8F35"/>
          </a:solidFill>
          <a:ln w="9525" algn="in">
            <a:noFill/>
            <a:miter lim="800000"/>
            <a:headEnd/>
            <a:tailEnd/>
          </a:ln>
          <a:effectLst>
            <a:outerShdw blurRad="40005" dist="22860" dir="54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3704" y="6387926"/>
            <a:ext cx="410400" cy="410400"/>
          </a:xfrm>
          <a:prstGeom prst="rect">
            <a:avLst/>
          </a:prstGeom>
          <a:solidFill>
            <a:srgbClr val="6194B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35" descr="\\Filefraim\Desktops$\brend04\Desktop\Проекты\Бренд\Логотип (утвержд)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7741" b="15237"/>
          <a:stretch>
            <a:fillRect/>
          </a:stretch>
        </p:blipFill>
        <p:spPr bwMode="auto">
          <a:xfrm>
            <a:off x="228228" y="216793"/>
            <a:ext cx="1152128" cy="50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289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CEDF97-45B6-4772-9010-DD297072E199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F52106-D026-4608-A480-AD4507E11A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8748464" y="6201336"/>
            <a:ext cx="252000" cy="252000"/>
          </a:xfrm>
          <a:prstGeom prst="rect">
            <a:avLst/>
          </a:prstGeom>
          <a:solidFill>
            <a:srgbClr val="EB8F35"/>
          </a:solidFill>
          <a:ln w="9525" algn="in">
            <a:noFill/>
            <a:miter lim="800000"/>
            <a:headEnd/>
            <a:tailEnd/>
          </a:ln>
          <a:effectLst>
            <a:outerShdw blurRad="40005" dist="22860" dir="54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feld 8"/>
          <p:cNvSpPr txBox="1"/>
          <p:nvPr/>
        </p:nvSpPr>
        <p:spPr>
          <a:xfrm>
            <a:off x="7010400" y="189411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9586686" y="1879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-1563" y="697332"/>
            <a:ext cx="7381875" cy="0"/>
          </a:xfrm>
          <a:prstGeom prst="line">
            <a:avLst/>
          </a:prstGeom>
          <a:ln w="15875">
            <a:solidFill>
              <a:schemeClr val="tx1">
                <a:lumMod val="85000"/>
                <a:lumOff val="1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8748464" y="6489368"/>
            <a:ext cx="252000" cy="252000"/>
          </a:xfrm>
          <a:prstGeom prst="rect">
            <a:avLst/>
          </a:prstGeom>
          <a:solidFill>
            <a:srgbClr val="6194B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107504" y="0"/>
            <a:ext cx="7254359" cy="697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-468560" y="6413266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/>
              <a:t>www.cntiprogress.ru</a:t>
            </a:r>
          </a:p>
          <a:p>
            <a:pPr algn="ctr"/>
            <a:r>
              <a:rPr lang="ru-RU" sz="1000" b="1" dirty="0" smtClean="0"/>
              <a:t>тел. 8</a:t>
            </a:r>
            <a:r>
              <a:rPr lang="ru-RU" sz="1000" b="1" baseline="0" dirty="0" smtClean="0"/>
              <a:t> 800 333-88-44</a:t>
            </a:r>
            <a:endParaRPr lang="ru-RU" sz="1000" b="1" dirty="0"/>
          </a:p>
        </p:txBody>
      </p:sp>
      <p:pic>
        <p:nvPicPr>
          <p:cNvPr id="15" name="Picture 35" descr="\\Filefraim\Desktops$\brend04\Desktop\Проекты\Бренд\Логотип (утвержд).jp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7741" b="15237"/>
          <a:stretch>
            <a:fillRect/>
          </a:stretch>
        </p:blipFill>
        <p:spPr bwMode="auto">
          <a:xfrm>
            <a:off x="7812360" y="116632"/>
            <a:ext cx="1152128" cy="50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7969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72" r:id="rId3"/>
    <p:sldLayoutId id="2147483673" r:id="rId4"/>
    <p:sldLayoutId id="2147483662" r:id="rId5"/>
    <p:sldLayoutId id="2147483663" r:id="rId6"/>
    <p:sldLayoutId id="2147483664" r:id="rId7"/>
    <p:sldLayoutId id="2147483671" r:id="rId8"/>
    <p:sldLayoutId id="2147483667" r:id="rId9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000" kern="1200" baseline="0">
          <a:solidFill>
            <a:schemeClr val="tx1"/>
          </a:solidFill>
          <a:latin typeface="Myriad Pro" pitchFamily="34" charset="0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2"/>
          </p:nvPr>
        </p:nvSpPr>
        <p:spPr>
          <a:xfrm>
            <a:off x="827584" y="1916832"/>
            <a:ext cx="7632848" cy="1800200"/>
          </a:xfrm>
        </p:spPr>
        <p:txBody>
          <a:bodyPr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статус депутатов органов местного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самоуправления, главы муниципального образования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Удаление главы муниципального образования в отставку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3728" y="908720"/>
            <a:ext cx="669674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AutoNum type="arabicParenR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решения, действия (бездействие) главы муниципального образования, повлекшие (повлекшее) наступление последствий, предусмотренных 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пунктами 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3 части 1 статьи 75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Федерального закона № 131-ФЗ;</a:t>
            </a:r>
          </a:p>
          <a:p>
            <a:pPr>
              <a:buAutoNum type="arabicParenR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2) неисполнение в течение трех и более месяцев обязанностей по решению вопросов местного значения, осуществлению полномочий, предусмотренных законодательством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3) неудовлетворительная оценка деятельности главы муниципального образования представительным органом муниципального образования по результатам его ежегодного отчета перед представительным органом муниципального образования, данная два раза подряд;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4) несоблюдение ограничений, запретов, неисполнение обязанностей, которые установлены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антикоррупционным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законодательством;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5) допущение массового нарушения государственных гарантий равенства прав и свобод человека и гражданина в зависимости от расы, национальности, языка, отношения к религии и других обстоятельств, если это повлекло нарушение межнационального и межконфессионального согласия и способствовало возникновению межнациональных (межэтнических) и межконфессиональных конфликтов.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268760"/>
            <a:ext cx="1907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Основаниями являются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Нормативно-правовые акты о противодействии коррупции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70938889"/>
              </p:ext>
            </p:extLst>
          </p:nvPr>
        </p:nvGraphicFramePr>
        <p:xfrm>
          <a:off x="467544" y="1052736"/>
          <a:ext cx="828092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4096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Антикоррупционные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требования к деятельности депутатов, главы муниципального образования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96752"/>
            <a:ext cx="29523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Федеральный закон от 25.12.2008 N 273-ФЗ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(ред. от 01.04.2022)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"О противодействии коррупции"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924944"/>
            <a:ext cx="28803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Статья 12.1. Ограничения и обязанности, налагаемые на лиц, замещающих государственные должности Российской Федерации, государственные должности субъектов Российской Федерации, муниципальные должности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851920" y="1412776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Лица, замещающие государственные должности Российской Федерации, лица, замещающие государственные должности субъектов Российской Федерации, муниципальные должности и осуществляющие свои полномочия на постоянной основе, если федеральными конституционными законами или федеральными законами не установлено иное, не вправе: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716016" y="4941168"/>
            <a:ext cx="484632" cy="97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035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Антикоррупционные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требования к деятельности депутатов, главы муниципального образования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179512" y="1412776"/>
          <a:ext cx="882047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3568" y="692696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ч.3.ст.12.1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Федеральный закон от 25.12.2008 N 273-ФЗ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"О противодействии коррупции"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8035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Антикоррупционные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требования к деятельности депутатов, главы муниципального образования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827584" y="1556792"/>
          <a:ext cx="763284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547664" y="692696"/>
            <a:ext cx="5832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ч.3.ст.12.1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Федерального закона от 25.12.2008 N 273-ФЗ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"О противодействии коррупции"</a:t>
            </a:r>
          </a:p>
        </p:txBody>
      </p:sp>
    </p:spTree>
    <p:extLst>
      <p:ext uri="{BB962C8B-B14F-4D97-AF65-F5344CB8AC3E}">
        <p14:creationId xmlns:p14="http://schemas.microsoft.com/office/powerpoint/2010/main" val="1268035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Антикоррупционные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требования к деятельности депутатов, главы муниципального образования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96752"/>
            <a:ext cx="30963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Федеральный закон от 25.12.2008 N 273-ФЗ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(ред. от 01.04.2022)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"О противодействии коррупции"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3140968"/>
            <a:ext cx="4572000" cy="32932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Статья 12.1. Ограничения и обязанности, налагаемые на лиц, замещающих государственные должности Российской Федерации, государственные должности субъектов Российской Федерации, муниципальные должности</a:t>
            </a:r>
          </a:p>
          <a:p>
            <a:pPr algn="just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3.1. Лица, замещающие должности глав муниципальных образований и осуществляющие свои полномочия на непостоянной основе, не вправе осуществлять деятельность, предусмотренную 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пунктами 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11 части 3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настоящей статьи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3968" y="1124744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Статья 7.1. Запрет отдельным категориям лиц открывать и иметь счета (вклады), хранить наличные денежные средства и ценности в иностранных банках, расположенных за пределами территории Российской Федерации, владеть и (или) пользоваться иностранными финансовыми инструментами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347864" y="1556792"/>
            <a:ext cx="360040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035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Антикоррупционные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требования к деятельности депутатов, главы муниципального образования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96752"/>
            <a:ext cx="30963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Федеральный закон от 25.12.2008 N 273-ФЗ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(ред. от 01.04.2022)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"О противодействии коррупции"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347864" y="1556792"/>
            <a:ext cx="360040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83968" y="126876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Статья 8. Представление сведений о доходах, об имуществе и обязательствах имущественного характера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47964" y="2763518"/>
            <a:ext cx="4499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Статья 8.1. Представление сведений о расходах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386104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Статья 8.2. Контроль за законностью получения денежных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</a:p>
          <a:p>
            <a:pPr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(введена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Федеральным законом от 06.03.2022 N 44-ФЗ)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Спор о праве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11560" y="2564904"/>
            <a:ext cx="7776864" cy="374441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Обращение в доход государства имущества, в отношении которого не представлено сведений, подтверждающих его приобретение на законные доходы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 мера имеет специальную цель - борьбу с деяниями коррупционной направленности, совершаемыми лицами, подлежащими контролю согласно данному Федеральному закону, и этим ограничены пределы ее применения. Указанная цель предопределяет допустимость названной формы реагирования на факты коррупционных проявлений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основании презумпции, в силу которой несоответствие расходов законным доходам свидетельствует о совершении деяния коррупционной направленности, а не какого-либо иного правонарушения.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836712"/>
            <a:ext cx="7848872" cy="151216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 smtClean="0"/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Постановление Конституционного суда РФ от 9 января 2019 г. N 1-П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По делу о проверке конституционности части 1 статьи 16 и части 1 статьи 17 Федерального закона «О контроле за соответствием расходов лиц, замещающих государственные должности, и иных лиц их доходам»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связи с жалобой гражданина Г.П.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Кристова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059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251520" y="1916832"/>
            <a:ext cx="5328592" cy="1440160"/>
          </a:xfrm>
        </p:spPr>
        <p:txBody>
          <a:bodyPr/>
          <a:lstStyle/>
          <a:p>
            <a:r>
              <a:rPr lang="ru-RU" sz="2400" dirty="0" smtClean="0"/>
              <a:t>Григорьева Ольга</a:t>
            </a:r>
          </a:p>
          <a:p>
            <a:r>
              <a:rPr lang="ru-RU" sz="2400" dirty="0" smtClean="0"/>
              <a:t>Владимировна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323528" y="4077072"/>
            <a:ext cx="5328592" cy="792088"/>
          </a:xfrm>
        </p:spPr>
        <p:txBody>
          <a:bodyPr/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Юрист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7а7.jpg"/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/>
          <a:srcRect t="7870" b="7870"/>
          <a:stretch>
            <a:fillRect/>
          </a:stretch>
        </p:blipFill>
        <p:spPr/>
      </p:pic>
      <p:sp>
        <p:nvSpPr>
          <p:cNvPr id="7" name="Прямоугольник 6"/>
          <p:cNvSpPr/>
          <p:nvPr/>
        </p:nvSpPr>
        <p:spPr>
          <a:xfrm>
            <a:off x="6012160" y="1916832"/>
            <a:ext cx="2736304" cy="2736304"/>
          </a:xfrm>
          <a:prstGeom prst="rect">
            <a:avLst/>
          </a:prstGeom>
          <a:noFill/>
          <a:ln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</a:t>
            </a:r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депутатов органов местного самоуправления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909746198"/>
              </p:ext>
            </p:extLst>
          </p:nvPr>
        </p:nvGraphicFramePr>
        <p:xfrm>
          <a:off x="827584" y="1862960"/>
          <a:ext cx="7488832" cy="4590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259632" y="818481"/>
            <a:ext cx="62646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06.10.2003 N 131-ФЗ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общих принципах организации местного самоуправления в Российской Федерации"</a:t>
            </a:r>
          </a:p>
        </p:txBody>
      </p:sp>
    </p:spTree>
    <p:extLst>
      <p:ext uri="{BB962C8B-B14F-4D97-AF65-F5344CB8AC3E}">
        <p14:creationId xmlns:p14="http://schemas.microsoft.com/office/powerpoint/2010/main" val="4012867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</a:t>
            </a:r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депутатов органов местного самоуправления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268760"/>
            <a:ext cx="30963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ч. 7 ст. 40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131-ФЗ осуществляющий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 полномочия на постоянной основе депутат не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вправе: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23928" y="1268760"/>
            <a:ext cx="4572000" cy="466281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42900" algn="just">
              <a:spcBef>
                <a:spcPts val="100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заниматься предпринимательской деятельностью лично или через доверенных лиц;</a:t>
            </a:r>
          </a:p>
          <a:p>
            <a:pPr indent="342900" algn="just">
              <a:spcBef>
                <a:spcPts val="100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участвовать в управлении коммерческой или некоммерческой организацией, за исключением отдельных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случаев;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>
              <a:spcBef>
                <a:spcPts val="100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заниматься иной оплачиваемой деятельностью, за исключением преподавательской, научной и иной творческой деятельности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>
              <a:spcBef>
                <a:spcPts val="100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входить в состав органов управления, попечительских или наблюдательных советов, иных органов иностранных некоммерческих неправительственных организаций и действующих на территории РФ их структурных подразделений, если иное не предусмотрено международным договором РФ или законодательством РФ.</a:t>
            </a:r>
          </a:p>
        </p:txBody>
      </p:sp>
    </p:spTree>
    <p:extLst>
      <p:ext uri="{BB962C8B-B14F-4D97-AF65-F5344CB8AC3E}">
        <p14:creationId xmlns:p14="http://schemas.microsoft.com/office/powerpoint/2010/main" val="909214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</a:t>
            </a:r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депутатов органов местного </a:t>
            </a:r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самоуправления</a:t>
            </a:r>
            <a:b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главы муниципального образования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11960" y="1340768"/>
            <a:ext cx="4176464" cy="47807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противодействии коррупции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85750" indent="-285750" algn="just"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Федеральным законом от 03.12.2012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230-ФЗ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 контроле за соответствием расходов лиц, замещающих государственные должности, и иных лиц их доходам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",</a:t>
            </a:r>
          </a:p>
          <a:p>
            <a:pPr marL="285750" indent="-285750" algn="just"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Федеральным законом от 07.05.2013 N 79-ФЗ "О запрете отдельным категориям лиц открывать и иметь счета (вклады), хранить наличные денежные средства и ценности в иностранных банках, расположенных за пределами территории РФ, владеть и (или) пользоваться иностранными финансовыми инструментами".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96752"/>
            <a:ext cx="30243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ts val="1000"/>
              </a:spcBef>
              <a:spcAft>
                <a:spcPts val="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Полномочия депутата прекращаются досрочно в случае несоблюдения ограничений, запретов, неисполнения обязанностей, установленных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4005064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муниципального образования обязан соблюдать требования установленные 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3383868" y="2212414"/>
            <a:ext cx="288032" cy="48463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383868" y="4240512"/>
            <a:ext cx="288032" cy="48463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292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Критерии оценки эффективности государственного (муниципального) управления</a:t>
            </a:r>
            <a:endParaRPr lang="ru-RU" sz="2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544" y="908720"/>
            <a:ext cx="3312368" cy="25202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Указ Президента РФ от 28.04.2008 N 607 (ред. от 11.06.2021) "Об оценке эффективности деятельности органов местного самоуправления муниципальных, городских округов и муниципальных районов"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908720"/>
            <a:ext cx="4572000" cy="47705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Главам местных администраций муниципальных, городских округов и муниципальных районов ежегодно, до 1 мая, обязаны представлять в высший исполнительный орган государственной власти субъекта Российской Федерации, в границах которого расположен муниципальный, городской округ или муниципальный район, доклады о достигнутых значениях показателей для оценки эффективности деятельности за отчетный год и их планируемых значениях на 3-летний период и размещать указанные доклады в информационно-телекоммуникационной сети "Интернет" на официальном сайте соответственно муниципального, городского округа или муниципального района, а в случае его отсутствия - на официальном сайте субъекта Российской Федерации, в границах которого расположен муниципальный, городской округ или муниципальный район.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786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Депутатский и муниципальный контроль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19872" y="1412776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Статья 35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п.11.1. Представительный орган муниципального образования заслушивает ежегодные отчеты главы муниципального образования, главы местной администрации о результатах их деятельности, деятельности местной администрации и иных подведомственных главе муниципального образования органов местного самоуправления, в том числе о решении вопросов, поставленных представительным органом муниципального образования.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556792"/>
            <a:ext cx="2915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06.10.2003 N 131-ФЗ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"Об общих принципах организации местного самоуправления в Российской Федерации"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Критерии оценки эффективности государственного (муниципального) управления</a:t>
            </a:r>
            <a:endParaRPr lang="ru-RU" sz="2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544" y="908720"/>
            <a:ext cx="8064896" cy="172819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17.12.2012 N 1317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(ред. от 30.06.2021)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 мерах по реализации Указа Президента Российской Федерации от 28 апреля 2008 г. N 607 "Об оценке эффективности деятельности органов местного самоуправления муниципальных, городских округов и муниципальных районов" и подпункта "и" пункта 2 Указа Президента Российской Федерации от 7 мая 2012 г. N 601 "Об основных направлениях совершенствования системы государственного управления"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780928"/>
            <a:ext cx="66247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Информация, содержащая значения показателей для оценки эффективности деятельности органов местного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самоуправления. </a:t>
            </a:r>
          </a:p>
          <a:p>
            <a:pPr algn="ctr"/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371703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исходных данных для проведения мониторинга эффективности деятельности органов местного самоуправления используются официальные данные, представленные в докладах глав местных администраций муниципальных, городских округов и муниципальных районов.</a:t>
            </a:r>
          </a:p>
        </p:txBody>
      </p:sp>
    </p:spTree>
    <p:extLst>
      <p:ext uri="{BB962C8B-B14F-4D97-AF65-F5344CB8AC3E}">
        <p14:creationId xmlns:p14="http://schemas.microsoft.com/office/powerpoint/2010/main" val="1517245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Критерии оценки эффективности государственного (муниципального) управления</a:t>
            </a:r>
            <a:endParaRPr lang="ru-RU" sz="2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544" y="908720"/>
            <a:ext cx="8064896" cy="172819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17.12.2012 N 1317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(ред. от 30.06.2021)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 мерах по реализации Указа Президента Российской Федерации от 28 апреля 2008 г. N 607 "Об оценке эффективности деятельности органов местного самоуправления муниципальных, городских округов и муниципальных районов" и подпункта "и" пункта 2 Указа Президента Российской Федерации от 7 мая 2012 г. N 601 "Об основных направлениях совершенствования системы государственного управления"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708920"/>
            <a:ext cx="748883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НАСЕЛЕНИЕМ ЭФФЕКТИВНОСТИ ДЕЯТЕЛЬНОСТИ РУКОВОДИТЕЛЕЙ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МЕСТНОГО САМОУПРАВЛЕНИЯ, УНИТАРНЫХ ПРЕДПРИЯТИЙ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УЧРЕЖДЕНИЙ, ДЕЙСТВУЮЩИХ НА РЕГИОНАЛЬНОМ И МУНИЦИПАЛЬНОМ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УРОВНЯХ, АКЦИОНЕРНЫХ ОБЩЕСТВ, КОНТРОЛЬНЫЙ ПАКЕТ АКЦИЙ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НАХОДИТСЯ В СОБСТВЕННОСТИ СУБЪЕКТОВ РОССИЙСКОЙ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ИЛИ В МУНИЦИПАЛЬНОЙ СОБСТВЕННОСТИ, ОСУЩЕСТВЛЯЮЩИХ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УСЛУГ НАСЕЛЕНИЮ МУНИЦИПАЛЬНЫХ ОБРАЗОВАНИЙ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Удовлетворенность населения организацией транспортного обслуживания в муниципальном образовании (процентов от числа опрошенных).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Удовлетворенность населения качеством автомобильных дорог в муниципальном образовании (процентов от числа опрошенных).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Удовлетворенность населения жилищно-коммунальными услугами: уровнем организации теплоснабжения (снабжения населения топливом), водоснабжения (водоотведения), электроснабжения, газоснабжения (процентов от числа опрошенных).</a:t>
            </a:r>
          </a:p>
        </p:txBody>
      </p:sp>
    </p:spTree>
    <p:extLst>
      <p:ext uri="{BB962C8B-B14F-4D97-AF65-F5344CB8AC3E}">
        <p14:creationId xmlns:p14="http://schemas.microsoft.com/office/powerpoint/2010/main" val="1468786120"/>
      </p:ext>
    </p:extLst>
  </p:cSld>
  <p:clrMapOvr>
    <a:masterClrMapping/>
  </p:clrMapOvr>
</p:sld>
</file>

<file path=ppt/theme/theme1.xml><?xml version="1.0" encoding="utf-8"?>
<a:theme xmlns:a="http://schemas.openxmlformats.org/drawingml/2006/main" name="Макет презентации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Другая 1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Макет презентации</Template>
  <TotalTime>2695062</TotalTime>
  <Words>1638</Words>
  <Application>Microsoft Office PowerPoint</Application>
  <PresentationFormat>Экран (4:3)</PresentationFormat>
  <Paragraphs>125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Myriad Pro</vt:lpstr>
      <vt:lpstr>Times New Roman</vt:lpstr>
      <vt:lpstr>Wingdings</vt:lpstr>
      <vt:lpstr>Макет презентации</vt:lpstr>
      <vt:lpstr>Презентация PowerPoint</vt:lpstr>
      <vt:lpstr>Презентация PowerPoint</vt:lpstr>
      <vt:lpstr> Правовой статус депутатов органов местного самоуправления </vt:lpstr>
      <vt:lpstr> Правовой статус депутатов органов местного самоуправления </vt:lpstr>
      <vt:lpstr> Правовой статус депутатов органов местного самоуправления и главы муниципального образования  </vt:lpstr>
      <vt:lpstr>Критерии оценки эффективности государственного (муниципального) управления</vt:lpstr>
      <vt:lpstr> Депутатский и муниципальный контроль </vt:lpstr>
      <vt:lpstr>Критерии оценки эффективности государственного (муниципального) управления</vt:lpstr>
      <vt:lpstr>Критерии оценки эффективности государственного (муниципального) управления</vt:lpstr>
      <vt:lpstr>Удаление главы муниципального образования в отставку</vt:lpstr>
      <vt:lpstr>Нормативно-правовые акты о противодействии коррупции</vt:lpstr>
      <vt:lpstr>Антикоррупционные требования к деятельности депутатов, главы муниципального образования</vt:lpstr>
      <vt:lpstr>Антикоррупционные требования к деятельности депутатов, главы муниципального образования</vt:lpstr>
      <vt:lpstr>Антикоррупционные требования к деятельности депутатов, главы муниципального образования</vt:lpstr>
      <vt:lpstr>Антикоррупционные требования к деятельности депутатов, главы муниципального образования</vt:lpstr>
      <vt:lpstr>Антикоррупционные требования к деятельности депутатов, главы муниципального образования</vt:lpstr>
      <vt:lpstr>Спор о праве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</dc:creator>
  <cp:lastModifiedBy>Компьютерный Класс</cp:lastModifiedBy>
  <cp:revision>677</cp:revision>
  <dcterms:created xsi:type="dcterms:W3CDTF">2015-02-04T19:24:33Z</dcterms:created>
  <dcterms:modified xsi:type="dcterms:W3CDTF">2022-11-28T11:39:51Z</dcterms:modified>
</cp:coreProperties>
</file>