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312" r:id="rId3"/>
    <p:sldId id="257" r:id="rId4"/>
    <p:sldId id="308" r:id="rId5"/>
    <p:sldId id="309" r:id="rId6"/>
    <p:sldId id="310" r:id="rId7"/>
    <p:sldId id="313" r:id="rId8"/>
    <p:sldId id="314" r:id="rId9"/>
    <p:sldId id="315" r:id="rId10"/>
    <p:sldId id="311" r:id="rId11"/>
    <p:sldId id="318" r:id="rId12"/>
    <p:sldId id="317" r:id="rId13"/>
    <p:sldId id="316" r:id="rId14"/>
    <p:sldId id="319" r:id="rId15"/>
    <p:sldId id="260" r:id="rId16"/>
    <p:sldId id="261" r:id="rId17"/>
    <p:sldId id="263" r:id="rId18"/>
    <p:sldId id="265" r:id="rId19"/>
    <p:sldId id="266" r:id="rId20"/>
    <p:sldId id="268" r:id="rId21"/>
    <p:sldId id="269" r:id="rId22"/>
    <p:sldId id="270" r:id="rId23"/>
    <p:sldId id="271" r:id="rId24"/>
    <p:sldId id="273" r:id="rId25"/>
    <p:sldId id="320" r:id="rId26"/>
    <p:sldId id="321" r:id="rId27"/>
    <p:sldId id="322" r:id="rId28"/>
    <p:sldId id="300" r:id="rId29"/>
    <p:sldId id="301" r:id="rId30"/>
    <p:sldId id="302" r:id="rId31"/>
    <p:sldId id="303" r:id="rId32"/>
    <p:sldId id="304" r:id="rId33"/>
    <p:sldId id="305" r:id="rId34"/>
    <p:sldId id="306" r:id="rId35"/>
  </p:sldIdLst>
  <p:sldSz cx="12192000" cy="6858000"/>
  <p:notesSz cx="6858000" cy="9144000"/>
  <p:embeddedFontLst>
    <p:embeddedFont>
      <p:font typeface="Andale Mono" panose="020B0509000000000004" pitchFamily="49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ontserrat" pitchFamily="2" charset="0"/>
      <p:regular r:id="rId42"/>
      <p:bold r:id="rId43"/>
      <p:italic r:id="rId44"/>
      <p:boldItalic r:id="rId45"/>
    </p:embeddedFont>
    <p:embeddedFont>
      <p:font typeface="Montserrat ExtraBold" pitchFamily="2" charset="0"/>
      <p:bold r:id="rId46"/>
      <p:italic r:id="rId47"/>
      <p:boldItalic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  <p:embeddedFont>
      <p:font typeface="Open Sans ExtraBold" panose="020B0806030504020204" pitchFamily="34" charset="0"/>
      <p:bold r:id="rId53"/>
      <p:italic r:id="rId54"/>
      <p:boldItalic r:id="rId55"/>
    </p:embeddedFont>
    <p:embeddedFont>
      <p:font typeface="Proxima Nova" panose="02000506030000020004" pitchFamily="2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4" roundtripDataSignature="AMtx7mirYgUysn0jBi0sjIyHNw6E/VRn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1599"/>
  </p:normalViewPr>
  <p:slideViewPr>
    <p:cSldViewPr snapToGrid="0" snapToObjects="1">
      <p:cViewPr varScale="1">
        <p:scale>
          <a:sx n="117" d="100"/>
          <a:sy n="117" d="100"/>
        </p:scale>
        <p:origin x="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84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0539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2712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7632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5840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4110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7861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50678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431297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63388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2" name="Google Shape;512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0" name="Google Shape;520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4" name="Google Shape;54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1" name="Google Shape;551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32240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89935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1796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6127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2425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8867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6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6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6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6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RtYxX69usw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3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t.me/otkidach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5275" y="1371037"/>
            <a:ext cx="3267613" cy="393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7056">
            <a:off x="3912341" y="2044580"/>
            <a:ext cx="691842" cy="6580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A5E758-9CF4-554A-AB22-F01CB9960AB3}"/>
              </a:ext>
            </a:extLst>
          </p:cNvPr>
          <p:cNvSpPr txBox="1"/>
          <p:nvPr/>
        </p:nvSpPr>
        <p:spPr>
          <a:xfrm>
            <a:off x="594724" y="4310743"/>
            <a:ext cx="7327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ru-RU" sz="2800" b="1" dirty="0"/>
            </a:br>
            <a:r>
              <a:rPr lang="ru-RU" sz="2800" b="1" dirty="0"/>
              <a:t>«Эффективная работа с населением в социальных медиа»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7718961" y="338576"/>
            <a:ext cx="4473039" cy="4718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ndale Mono" panose="020B0509000000000004" pitchFamily="49" charset="0"/>
                <a:sym typeface="Arial"/>
              </a:rPr>
              <a:t> </a:t>
            </a:r>
            <a:r>
              <a:rPr lang="ru-RU" sz="1800" b="1" dirty="0">
                <a:latin typeface="Andale Mono" panose="020B0509000000000004" pitchFamily="49" charset="0"/>
              </a:rPr>
              <a:t>О с н о в н ы е   о ш и б к и</a:t>
            </a:r>
            <a:endParaRPr sz="1800" b="1" i="0" u="none" strike="noStrike" cap="none" dirty="0">
              <a:solidFill>
                <a:srgbClr val="000000"/>
              </a:solidFill>
              <a:latin typeface="Andale Mono" panose="020B0509000000000004" pitchFamily="49" charset="0"/>
              <a:sym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BC13E92-167B-6F48-B8C4-D478AD80A2A9}"/>
              </a:ext>
            </a:extLst>
          </p:cNvPr>
          <p:cNvSpPr/>
          <p:nvPr/>
        </p:nvSpPr>
        <p:spPr>
          <a:xfrm>
            <a:off x="8202880" y="2143389"/>
            <a:ext cx="35052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Все хорошо! Все очень хорошо!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«особых видимых разрушений конструкции моста не наблюдается».</a:t>
            </a:r>
            <a:r>
              <a:rPr lang="ru-RU" sz="2800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850667-F46B-984A-9281-6D131E63B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56" y="990601"/>
            <a:ext cx="8045487" cy="50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05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7718961" y="338576"/>
            <a:ext cx="4473039" cy="4718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ndale Mono" panose="020B0509000000000004" pitchFamily="49" charset="0"/>
                <a:sym typeface="Arial"/>
              </a:rPr>
              <a:t> </a:t>
            </a:r>
            <a:r>
              <a:rPr lang="ru-RU" sz="1800" b="1" dirty="0">
                <a:latin typeface="Andale Mono" panose="020B0509000000000004" pitchFamily="49" charset="0"/>
              </a:rPr>
              <a:t>О с н о в н ы е   о ш и б к и</a:t>
            </a:r>
            <a:endParaRPr sz="1800" b="1" i="0" u="none" strike="noStrike" cap="none" dirty="0">
              <a:solidFill>
                <a:srgbClr val="000000"/>
              </a:solidFill>
              <a:latin typeface="Andale Mono" panose="020B0509000000000004" pitchFamily="49" charset="0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7150" y="-632274"/>
            <a:ext cx="4913236" cy="19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83856" y="-809515"/>
            <a:ext cx="3288233" cy="33470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6A5789-EEA0-1E46-A3B2-7DF28E23BBBE}"/>
              </a:ext>
            </a:extLst>
          </p:cNvPr>
          <p:cNvSpPr/>
          <p:nvPr/>
        </p:nvSpPr>
        <p:spPr>
          <a:xfrm>
            <a:off x="7718961" y="2090172"/>
            <a:ext cx="390896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Технические ошибки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Тесты, голосования, добавление в избранное и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репосты</a:t>
            </a:r>
            <a:r>
              <a:rPr lang="ru-RU" sz="2800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DF0E5B-F46F-3040-B1BF-A674A4AFC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242" y="1698171"/>
            <a:ext cx="4424644" cy="44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25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7718961" y="338576"/>
            <a:ext cx="4473039" cy="4718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ndale Mono" panose="020B0509000000000004" pitchFamily="49" charset="0"/>
                <a:sym typeface="Arial"/>
              </a:rPr>
              <a:t> </a:t>
            </a:r>
            <a:r>
              <a:rPr lang="ru-RU" sz="1800" b="1" dirty="0">
                <a:latin typeface="Andale Mono" panose="020B0509000000000004" pitchFamily="49" charset="0"/>
              </a:rPr>
              <a:t>О с н о в н ы е   о ш и б к и</a:t>
            </a:r>
            <a:endParaRPr sz="1800" b="1" i="0" u="none" strike="noStrike" cap="none" dirty="0">
              <a:solidFill>
                <a:srgbClr val="000000"/>
              </a:solidFill>
              <a:latin typeface="Andale Mono" panose="020B0509000000000004" pitchFamily="49" charset="0"/>
              <a:sym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A39C1B-67DB-DA44-92BA-0EF2AAB4F8EC}"/>
              </a:ext>
            </a:extLst>
          </p:cNvPr>
          <p:cNvSpPr/>
          <p:nvPr/>
        </p:nvSpPr>
        <p:spPr>
          <a:xfrm>
            <a:off x="7718961" y="1874728"/>
            <a:ext cx="323305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Контент «На свежую голову»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>
                <a:latin typeface="PT Serif" panose="020A060304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«Не раскрылся основной, </a:t>
            </a:r>
            <a:r>
              <a:rPr lang="ru-RU" sz="2800" dirty="0" err="1">
                <a:latin typeface="PT Serif" panose="020A060304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нехрен</a:t>
            </a:r>
            <a:r>
              <a:rPr lang="ru-RU" sz="2800" dirty="0">
                <a:latin typeface="PT Serif" panose="020A060304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дергать запасной!»</a:t>
            </a:r>
            <a:r>
              <a:rPr lang="ru-RU" sz="2800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D46B86-6578-E841-A807-B922BF485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802" y="1117599"/>
            <a:ext cx="7878763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72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7718961" y="338576"/>
            <a:ext cx="4473039" cy="4718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ndale Mono" panose="020B0509000000000004" pitchFamily="49" charset="0"/>
                <a:sym typeface="Arial"/>
              </a:rPr>
              <a:t> </a:t>
            </a:r>
            <a:r>
              <a:rPr lang="ru-RU" sz="1800" b="1" dirty="0">
                <a:latin typeface="Andale Mono" panose="020B0509000000000004" pitchFamily="49" charset="0"/>
              </a:rPr>
              <a:t>О с н о в н ы е   о ш и б к и</a:t>
            </a:r>
            <a:endParaRPr sz="1800" b="1" i="0" u="none" strike="noStrike" cap="none" dirty="0">
              <a:solidFill>
                <a:srgbClr val="000000"/>
              </a:solidFill>
              <a:latin typeface="Andale Mono" panose="020B0509000000000004" pitchFamily="49" charset="0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7150" y="-632274"/>
            <a:ext cx="4913236" cy="19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83856" y="-809515"/>
            <a:ext cx="3288233" cy="33470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491857-E07F-474F-8293-AEB36F484604}"/>
              </a:ext>
            </a:extLst>
          </p:cNvPr>
          <p:cNvSpPr/>
          <p:nvPr/>
        </p:nvSpPr>
        <p:spPr>
          <a:xfrm>
            <a:off x="1404256" y="1659285"/>
            <a:ext cx="79792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Споры и хамство в публичном пространстве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«Чем я занималась сегодня, спросите? Надев перчатки, вооружившись найденной под ногами палкой, я убирала это дерьмо. Потому что это не «случайно люди пластик мимо оранжевой </a:t>
            </a:r>
            <a:r>
              <a:rPr lang="ru-RU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спецсетки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уронили», это мрази мусор до помойки не донесли».</a:t>
            </a:r>
            <a:r>
              <a:rPr lang="ru-RU" sz="2800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1C720D-2D2D-024A-A681-25A542D6D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3485" y="4032038"/>
            <a:ext cx="2538149" cy="248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07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5275" y="1371037"/>
            <a:ext cx="3267613" cy="393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7056">
            <a:off x="3912341" y="2044580"/>
            <a:ext cx="691842" cy="6580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A5E758-9CF4-554A-AB22-F01CB9960AB3}"/>
              </a:ext>
            </a:extLst>
          </p:cNvPr>
          <p:cNvSpPr txBox="1"/>
          <p:nvPr/>
        </p:nvSpPr>
        <p:spPr>
          <a:xfrm>
            <a:off x="594724" y="4310743"/>
            <a:ext cx="73270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ru-RU" sz="2800" b="1" dirty="0"/>
            </a:br>
            <a:r>
              <a:rPr lang="ru-RU" sz="2800" b="1" dirty="0"/>
              <a:t>«Актуальные и яркие проекты для реализации в муниципальных образованиях» </a:t>
            </a:r>
          </a:p>
        </p:txBody>
      </p:sp>
    </p:spTree>
    <p:extLst>
      <p:ext uri="{BB962C8B-B14F-4D97-AF65-F5344CB8AC3E}">
        <p14:creationId xmlns:p14="http://schemas.microsoft.com/office/powerpoint/2010/main" val="3374902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 txBox="1"/>
          <p:nvPr/>
        </p:nvSpPr>
        <p:spPr>
          <a:xfrm>
            <a:off x="2914200" y="1465275"/>
            <a:ext cx="4731900" cy="19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7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120 человек. 31 тонна мусора! Сумели объединить 2 административные команды и 6 представителей бизнеса + 3 СМИ</a:t>
            </a:r>
            <a:br>
              <a:rPr lang="ru-RU" sz="17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 sz="17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 sz="17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70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8" name="Google Shape;128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799150" y="634150"/>
            <a:ext cx="3715200" cy="52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618" y="1465273"/>
            <a:ext cx="2139523" cy="142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14242" y="2732679"/>
            <a:ext cx="4731798" cy="315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1618" y="2953333"/>
            <a:ext cx="2139523" cy="142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1618" y="4441393"/>
            <a:ext cx="2139523" cy="142579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"/>
          <p:cNvSpPr txBox="1"/>
          <p:nvPr/>
        </p:nvSpPr>
        <p:spPr>
          <a:xfrm>
            <a:off x="2914250" y="634150"/>
            <a:ext cx="40260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Первая акция «Эко-тусовка» и объявление войны мусору! </a:t>
            </a: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4" name="Google Shape;134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54793" y="755062"/>
            <a:ext cx="459467" cy="449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6"/>
          <p:cNvPicPr preferRelativeResize="0"/>
          <p:nvPr/>
        </p:nvPicPr>
        <p:blipFill rotWithShape="1">
          <a:blip r:embed="rId3">
            <a:alphaModFix/>
          </a:blip>
          <a:srcRect l="2095" t="2452" r="2237" b="3948"/>
          <a:stretch/>
        </p:blipFill>
        <p:spPr>
          <a:xfrm>
            <a:off x="470550" y="944525"/>
            <a:ext cx="6365226" cy="447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6"/>
          <p:cNvSpPr txBox="1"/>
          <p:nvPr/>
        </p:nvSpPr>
        <p:spPr>
          <a:xfrm>
            <a:off x="7855400" y="1863250"/>
            <a:ext cx="3289200" cy="252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Финальная битва</a:t>
            </a:r>
            <a:endParaRPr sz="18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Итоги: </a:t>
            </a:r>
            <a:r>
              <a:rPr lang="ru-RU" sz="18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Самая чистая деревня в Иркутском районе. За два года убрали все свалки вокруг деревни!</a:t>
            </a:r>
            <a:br>
              <a:rPr lang="ru-RU" sz="18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6"/>
          <p:cNvSpPr txBox="1">
            <a:spLocks noGrp="1"/>
          </p:cNvSpPr>
          <p:nvPr>
            <p:ph type="title"/>
          </p:nvPr>
        </p:nvSpPr>
        <p:spPr>
          <a:xfrm>
            <a:off x="7547400" y="334563"/>
            <a:ext cx="7498200" cy="12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3600">
                <a:latin typeface="Montserrat ExtraBold"/>
                <a:ea typeface="Montserrat ExtraBold"/>
                <a:cs typeface="Montserrat ExtraBold"/>
                <a:sym typeface="Montserrat ExtraBold"/>
              </a:rPr>
              <a:t>Субботник 2019</a:t>
            </a:r>
            <a:endParaRPr sz="36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42" name="Google Shape;1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52193" y="742099"/>
            <a:ext cx="459467" cy="44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7018257" y="5583627"/>
            <a:ext cx="4913236" cy="19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8979966" y="4355485"/>
            <a:ext cx="3288233" cy="3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/>
          <p:nvPr/>
        </p:nvSpPr>
        <p:spPr>
          <a:xfrm>
            <a:off x="761875" y="512325"/>
            <a:ext cx="110568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br>
              <a:rPr lang="ru-RU" sz="16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 нам приехали в гости соседние деревни. Ибо такого мероприятия не было никогда во всем Иркутском районе. Оригинальные конкурсы, современные игры и прочее. Привлекли 4 инвесторов, 6 компаний-партнеров и местные власти. Итого 400 детишек поиграли вместе с нами</a:t>
            </a:r>
            <a:br>
              <a:rPr lang="ru-RU" sz="16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 sz="16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 sz="16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 sz="16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60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9" name="Google Shape;159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882080" y="1917765"/>
            <a:ext cx="2816400" cy="398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6527" y="1917763"/>
            <a:ext cx="2900637" cy="193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6526" y="3965236"/>
            <a:ext cx="2900634" cy="193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8"/>
          <p:cNvPicPr preferRelativeResize="0"/>
          <p:nvPr/>
        </p:nvPicPr>
        <p:blipFill rotWithShape="1">
          <a:blip r:embed="rId6">
            <a:alphaModFix/>
          </a:blip>
          <a:srcRect l="18327"/>
          <a:stretch/>
        </p:blipFill>
        <p:spPr>
          <a:xfrm>
            <a:off x="7953140" y="1917766"/>
            <a:ext cx="2369088" cy="1934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8"/>
          <p:cNvPicPr preferRelativeResize="0"/>
          <p:nvPr/>
        </p:nvPicPr>
        <p:blipFill rotWithShape="1">
          <a:blip r:embed="rId7">
            <a:alphaModFix/>
          </a:blip>
          <a:srcRect l="18327"/>
          <a:stretch/>
        </p:blipFill>
        <p:spPr>
          <a:xfrm>
            <a:off x="7953140" y="3965245"/>
            <a:ext cx="2369085" cy="1932988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8"/>
          <p:cNvSpPr txBox="1"/>
          <p:nvPr/>
        </p:nvSpPr>
        <p:spPr>
          <a:xfrm>
            <a:off x="3222900" y="138850"/>
            <a:ext cx="57462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i="0" u="none" strike="noStrike" cap="none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День </a:t>
            </a:r>
            <a:r>
              <a:rPr lang="ru-RU" sz="2000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СЧАСТЛИВЫХ</a:t>
            </a:r>
            <a:r>
              <a:rPr lang="ru-RU" sz="2000" i="0" u="none" strike="noStrike" cap="none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детей!</a:t>
            </a:r>
            <a:br>
              <a:rPr lang="ru-RU" sz="2000" i="0" u="none" strike="noStrike" cap="none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endParaRPr sz="2000" i="0" u="none" strike="noStrike" cap="none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65" name="Google Shape;165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87250" y="257976"/>
            <a:ext cx="260000" cy="25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"/>
          <p:cNvSpPr txBox="1"/>
          <p:nvPr/>
        </p:nvSpPr>
        <p:spPr>
          <a:xfrm>
            <a:off x="1094847" y="1823288"/>
            <a:ext cx="47319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 празднику мы разработали свои собственные брендированные штучки и стали первой деревней в Иркутском Районе, где местные сувениры можно купить в местном магазине!</a:t>
            </a:r>
            <a:br>
              <a:rPr lang="ru-RU"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-RU"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60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9" name="Google Shape;17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8301" y="3405326"/>
            <a:ext cx="2381475" cy="2420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1359" y="2095995"/>
            <a:ext cx="2381477" cy="380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0"/>
          <p:cNvPicPr preferRelativeResize="0"/>
          <p:nvPr/>
        </p:nvPicPr>
        <p:blipFill rotWithShape="1">
          <a:blip r:embed="rId5">
            <a:alphaModFix/>
          </a:blip>
          <a:srcRect l="12163" r="20331"/>
          <a:stretch/>
        </p:blipFill>
        <p:spPr>
          <a:xfrm rot="-5400000">
            <a:off x="7714900" y="1528300"/>
            <a:ext cx="1202775" cy="237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94501" y="3405325"/>
            <a:ext cx="3322224" cy="2491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4843" y="3405448"/>
            <a:ext cx="2488078" cy="2491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0"/>
          <p:cNvPicPr preferRelativeResize="0"/>
          <p:nvPr/>
        </p:nvPicPr>
        <p:blipFill rotWithShape="1">
          <a:blip r:embed="rId8">
            <a:alphaModFix/>
          </a:blip>
          <a:srcRect t="19046" b="21261"/>
          <a:stretch/>
        </p:blipFill>
        <p:spPr>
          <a:xfrm>
            <a:off x="7092488" y="338438"/>
            <a:ext cx="4922749" cy="1652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0"/>
          <p:cNvSpPr txBox="1">
            <a:spLocks noGrp="1"/>
          </p:cNvSpPr>
          <p:nvPr>
            <p:ph type="title"/>
          </p:nvPr>
        </p:nvSpPr>
        <p:spPr>
          <a:xfrm>
            <a:off x="1094850" y="399790"/>
            <a:ext cx="5123400" cy="15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3600">
                <a:latin typeface="Montserrat ExtraBold"/>
                <a:ea typeface="Montserrat ExtraBold"/>
                <a:cs typeface="Montserrat ExtraBold"/>
                <a:sym typeface="Montserrat ExtraBold"/>
              </a:rPr>
              <a:t>Международный день соседей!</a:t>
            </a:r>
            <a:endParaRPr sz="36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86" name="Google Shape;186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2318" y="683411"/>
            <a:ext cx="459467" cy="449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"/>
          <p:cNvSpPr txBox="1"/>
          <p:nvPr/>
        </p:nvSpPr>
        <p:spPr>
          <a:xfrm>
            <a:off x="1094850" y="1811107"/>
            <a:ext cx="47319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В деревне праздновался впервые, а потому из другой деревни приехала в гости целая </a:t>
            </a:r>
            <a:r>
              <a:rPr lang="ru-RU"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«Папа-фабрика» </a:t>
            </a:r>
            <a:endParaRPr sz="16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2" name="Google Shape;19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5471" y="486975"/>
            <a:ext cx="3477421" cy="2608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5470" y="3241385"/>
            <a:ext cx="3477424" cy="2608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1"/>
          <p:cNvPicPr preferRelativeResize="0"/>
          <p:nvPr/>
        </p:nvPicPr>
        <p:blipFill rotWithShape="1">
          <a:blip r:embed="rId5">
            <a:alphaModFix/>
          </a:blip>
          <a:srcRect t="30057" b="-7469"/>
          <a:stretch/>
        </p:blipFill>
        <p:spPr>
          <a:xfrm>
            <a:off x="1126575" y="3241375"/>
            <a:ext cx="5421658" cy="29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34173" y="-549250"/>
            <a:ext cx="5826749" cy="230272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1"/>
          <p:cNvSpPr txBox="1">
            <a:spLocks noGrp="1"/>
          </p:cNvSpPr>
          <p:nvPr>
            <p:ph type="title"/>
          </p:nvPr>
        </p:nvSpPr>
        <p:spPr>
          <a:xfrm>
            <a:off x="1094850" y="344438"/>
            <a:ext cx="7498200" cy="12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36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День пап</a:t>
            </a:r>
            <a:endParaRPr sz="3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97" name="Google Shape;197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65182" y="-1249465"/>
            <a:ext cx="3288233" cy="3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7900695" y="338576"/>
            <a:ext cx="4291305" cy="4718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800" b="1" dirty="0">
                <a:latin typeface="Andale Mono" panose="020B0509000000000004" pitchFamily="49" charset="0"/>
              </a:rPr>
              <a:t>З а ч е м  о н о  м н е ?</a:t>
            </a:r>
            <a:endParaRPr sz="1800" b="1" i="0" u="none" strike="noStrike" cap="none" dirty="0">
              <a:solidFill>
                <a:srgbClr val="000000"/>
              </a:solidFill>
              <a:latin typeface="Andale Mono" panose="020B0509000000000004" pitchFamily="49" charset="0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7150" y="-632274"/>
            <a:ext cx="4913236" cy="19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83856" y="-809515"/>
            <a:ext cx="3288233" cy="33470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2D468B-F3BE-7A4E-B6C7-E54FF00D73BC}"/>
              </a:ext>
            </a:extLst>
          </p:cNvPr>
          <p:cNvSpPr/>
          <p:nvPr/>
        </p:nvSpPr>
        <p:spPr>
          <a:xfrm>
            <a:off x="1539656" y="2133808"/>
            <a:ext cx="850669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Быть в тренде.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Инструмент мониторинга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Инструмент информирования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Инструмент позиционирования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Инструмент защиты и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репозиционирования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6. Возможность быть услышанным в нужном кабинете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7. А кто знает, что будет завтра?</a:t>
            </a:r>
            <a:r>
              <a:rPr lang="ru-RU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1531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1800" r="21304" b="-49"/>
          <a:stretch/>
        </p:blipFill>
        <p:spPr>
          <a:xfrm>
            <a:off x="3594" y="2564737"/>
            <a:ext cx="2466300" cy="24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3"/>
          <p:cNvSpPr txBox="1">
            <a:spLocks noGrp="1"/>
          </p:cNvSpPr>
          <p:nvPr>
            <p:ph type="title"/>
          </p:nvPr>
        </p:nvSpPr>
        <p:spPr>
          <a:xfrm>
            <a:off x="1091775" y="445838"/>
            <a:ext cx="7498200" cy="12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300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 Интернет в маму! Флэш-моб от всех социальных слоев</a:t>
            </a:r>
            <a:endParaRPr sz="300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13" name="Google Shape;213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r="14536"/>
          <a:stretch/>
        </p:blipFill>
        <p:spPr>
          <a:xfrm>
            <a:off x="2643855" y="2565349"/>
            <a:ext cx="3151200" cy="245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5950567" y="2565349"/>
            <a:ext cx="3275400" cy="245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 l="18304" r="8740"/>
          <a:stretch/>
        </p:blipFill>
        <p:spPr>
          <a:xfrm>
            <a:off x="9381562" y="2564725"/>
            <a:ext cx="2814000" cy="24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2318" y="683411"/>
            <a:ext cx="459467" cy="449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63674" y="1757025"/>
            <a:ext cx="3064800" cy="43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7"/>
          <p:cNvSpPr txBox="1">
            <a:spLocks noGrp="1"/>
          </p:cNvSpPr>
          <p:nvPr>
            <p:ph type="title"/>
          </p:nvPr>
        </p:nvSpPr>
        <p:spPr>
          <a:xfrm>
            <a:off x="1091775" y="492513"/>
            <a:ext cx="7498200" cy="12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3000">
                <a:latin typeface="Montserrat ExtraBold"/>
                <a:ea typeface="Montserrat ExtraBold"/>
                <a:cs typeface="Montserrat ExtraBold"/>
                <a:sym typeface="Montserrat ExtraBold"/>
              </a:rPr>
              <a:t>Письмо Деду морозу подписали 30% населения!</a:t>
            </a:r>
            <a:endParaRPr sz="30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23" name="Google Shape;22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318" y="683411"/>
            <a:ext cx="459467" cy="44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7018257" y="5583627"/>
            <a:ext cx="4913236" cy="19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8979966" y="4355485"/>
            <a:ext cx="3288233" cy="3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8" descr="Давайте поможем Дедушке Морозу и &quot;Плохой Компании&quot; - осуществить мечту жителей поселка Мама! http://mama-internet.badcom.ru/&#10;&#10;#mama_internet" title="Ответ Деда Мороза жителям поселка Мама. #mama_internet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7427" y="940073"/>
            <a:ext cx="6637150" cy="497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8"/>
          <p:cNvSpPr txBox="1"/>
          <p:nvPr/>
        </p:nvSpPr>
        <p:spPr>
          <a:xfrm>
            <a:off x="3222900" y="138850"/>
            <a:ext cx="57462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Ответ от Деда Мороза!</a:t>
            </a:r>
            <a:endParaRPr sz="2000" b="0" i="0" u="none" strike="noStrike" cap="none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232" name="Google Shape;232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5001" y="-76200"/>
            <a:ext cx="4019450" cy="1689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87396" y="250849"/>
            <a:ext cx="260000" cy="25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"/>
          <p:cNvSpPr/>
          <p:nvPr/>
        </p:nvSpPr>
        <p:spPr>
          <a:xfrm>
            <a:off x="2114900" y="3057175"/>
            <a:ext cx="7166100" cy="1325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9"/>
          <p:cNvSpPr txBox="1">
            <a:spLocks noGrp="1"/>
          </p:cNvSpPr>
          <p:nvPr>
            <p:ph type="body" idx="1"/>
          </p:nvPr>
        </p:nvSpPr>
        <p:spPr>
          <a:xfrm>
            <a:off x="3549575" y="3249775"/>
            <a:ext cx="56373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000">
                <a:latin typeface="Montserrat"/>
                <a:ea typeface="Montserrat"/>
                <a:cs typeface="Montserrat"/>
                <a:sym typeface="Montserrat"/>
              </a:rPr>
              <a:t>Покупка спутникового оборудования и оплата годового абонемента на безлимитный интернет!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p19"/>
          <p:cNvSpPr txBox="1">
            <a:spLocks noGrp="1"/>
          </p:cNvSpPr>
          <p:nvPr>
            <p:ph type="title"/>
          </p:nvPr>
        </p:nvSpPr>
        <p:spPr>
          <a:xfrm>
            <a:off x="1109600" y="410763"/>
            <a:ext cx="7498200" cy="12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2600">
                <a:latin typeface="Montserrat ExtraBold"/>
                <a:ea typeface="Montserrat ExtraBold"/>
                <a:cs typeface="Montserrat ExtraBold"/>
                <a:sym typeface="Montserrat ExtraBold"/>
              </a:rPr>
              <a:t>Реакция предпринимателя, пожелавшего остаться неизвестным</a:t>
            </a:r>
            <a:endParaRPr sz="26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41" name="Google Shape;24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318" y="683411"/>
            <a:ext cx="459467" cy="44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0338" y="-628174"/>
            <a:ext cx="4913236" cy="19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3632" y="-805415"/>
            <a:ext cx="3288233" cy="3347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93000" y="2875118"/>
            <a:ext cx="870725" cy="1391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4443" y="1905061"/>
            <a:ext cx="2619763" cy="39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136675" y="1905062"/>
            <a:ext cx="3832200" cy="39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1"/>
          <p:cNvSpPr txBox="1">
            <a:spLocks noGrp="1"/>
          </p:cNvSpPr>
          <p:nvPr>
            <p:ph type="title"/>
          </p:nvPr>
        </p:nvSpPr>
        <p:spPr>
          <a:xfrm>
            <a:off x="1072871" y="410763"/>
            <a:ext cx="7498200" cy="12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600">
                <a:latin typeface="Montserrat ExtraBold"/>
                <a:ea typeface="Montserrat ExtraBold"/>
                <a:cs typeface="Montserrat ExtraBold"/>
                <a:sym typeface="Montserrat ExtraBold"/>
              </a:rPr>
              <a:t>2) Школьники захотели стеллу! …. </a:t>
            </a:r>
            <a:endParaRPr sz="26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600">
                <a:latin typeface="Montserrat ExtraBold"/>
                <a:ea typeface="Montserrat ExtraBold"/>
                <a:cs typeface="Montserrat ExtraBold"/>
                <a:sym typeface="Montserrat ExtraBold"/>
              </a:rPr>
              <a:t>И собрали 200 000 рублей на нее ☺</a:t>
            </a:r>
            <a:endParaRPr sz="26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61" name="Google Shape;261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290824" flipH="1">
            <a:off x="4134268" y="4849210"/>
            <a:ext cx="1910992" cy="842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2318" y="683411"/>
            <a:ext cx="459467" cy="44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90338" y="-628174"/>
            <a:ext cx="4913236" cy="19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53632" y="-805415"/>
            <a:ext cx="3288233" cy="3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"/>
          <p:cNvSpPr txBox="1">
            <a:spLocks noGrp="1"/>
          </p:cNvSpPr>
          <p:nvPr>
            <p:ph type="title"/>
          </p:nvPr>
        </p:nvSpPr>
        <p:spPr>
          <a:xfrm>
            <a:off x="1091785" y="275894"/>
            <a:ext cx="7498200" cy="12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60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                                                     </a:t>
            </a:r>
            <a:r>
              <a:rPr lang="ru-RU" sz="2600" dirty="0" err="1">
                <a:latin typeface="Montserrat ExtraBold"/>
                <a:ea typeface="Montserrat ExtraBold"/>
                <a:cs typeface="Montserrat ExtraBold"/>
                <a:sym typeface="Montserrat ExtraBold"/>
              </a:rPr>
              <a:t>Турдесант</a:t>
            </a:r>
            <a:r>
              <a:rPr lang="ru-RU" sz="260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260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62" name="Google Shape;26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2486" y="683410"/>
            <a:ext cx="459467" cy="44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0338" y="-628174"/>
            <a:ext cx="4913236" cy="19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3632" y="-805415"/>
            <a:ext cx="3288233" cy="33470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3FA03C-610E-D34B-971F-FF1977BD55F8}"/>
              </a:ext>
            </a:extLst>
          </p:cNvPr>
          <p:cNvSpPr/>
          <p:nvPr/>
        </p:nvSpPr>
        <p:spPr>
          <a:xfrm>
            <a:off x="7690338" y="1480645"/>
            <a:ext cx="440293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SzPts val="1400"/>
              <a:buFont typeface="Times New Roman" panose="02020603050405020304" pitchFamily="18" charset="0"/>
              <a:buChar char="-"/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Ревизия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турвозможностей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400"/>
              <a:buFont typeface="Times New Roman" panose="02020603050405020304" pitchFamily="18" charset="0"/>
              <a:buChar char="-"/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Современная упаковка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400"/>
              <a:buFont typeface="Times New Roman" panose="02020603050405020304" pitchFamily="18" charset="0"/>
              <a:buChar char="-"/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Продажи и прием туристов</a:t>
            </a:r>
            <a:r>
              <a:rPr lang="ru-RU" sz="2800" dirty="0"/>
              <a:t> </a:t>
            </a:r>
            <a:br>
              <a:rPr lang="ru-RU" sz="2800" dirty="0"/>
            </a:br>
            <a:br>
              <a:rPr lang="ru-RU" sz="2800" dirty="0"/>
            </a:br>
            <a:r>
              <a:rPr lang="ru-RU" sz="2800" dirty="0" err="1"/>
              <a:t>Заларинский</a:t>
            </a:r>
            <a:r>
              <a:rPr lang="ru-RU" sz="2800" dirty="0"/>
              <a:t> район:</a:t>
            </a:r>
            <a:br>
              <a:rPr lang="ru-RU" sz="2800" dirty="0"/>
            </a:br>
            <a:r>
              <a:rPr lang="ru-RU" sz="2800" dirty="0"/>
              <a:t>2021 – около 250 000 рублей</a:t>
            </a:r>
            <a:br>
              <a:rPr lang="ru-RU" sz="2800" dirty="0"/>
            </a:br>
            <a:r>
              <a:rPr lang="ru-RU" sz="2800" dirty="0"/>
              <a:t>2022 – около 1 000 000 рублей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1B173B-A8D7-194A-B472-6AA9F63F0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604" y="0"/>
            <a:ext cx="4848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25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"/>
          <p:cNvSpPr txBox="1">
            <a:spLocks noGrp="1"/>
          </p:cNvSpPr>
          <p:nvPr>
            <p:ph type="title"/>
          </p:nvPr>
        </p:nvSpPr>
        <p:spPr>
          <a:xfrm>
            <a:off x="1091785" y="275894"/>
            <a:ext cx="7498200" cy="12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60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                                                     Год спорта </a:t>
            </a:r>
            <a:endParaRPr sz="260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62" name="Google Shape;26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2486" y="683410"/>
            <a:ext cx="459467" cy="44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0338" y="-628174"/>
            <a:ext cx="4913236" cy="19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3632" y="-805415"/>
            <a:ext cx="3288233" cy="33470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3FA03C-610E-D34B-971F-FF1977BD55F8}"/>
              </a:ext>
            </a:extLst>
          </p:cNvPr>
          <p:cNvSpPr/>
          <p:nvPr/>
        </p:nvSpPr>
        <p:spPr>
          <a:xfrm>
            <a:off x="8948707" y="1480645"/>
            <a:ext cx="31445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400"/>
            </a:pPr>
            <a:r>
              <a:rPr lang="ru-RU" sz="2800" b="1" dirty="0">
                <a:latin typeface="Times New Roman" panose="02020603050405020304" pitchFamily="18" charset="0"/>
              </a:rPr>
              <a:t>Массовые и зрелищные активности в </a:t>
            </a:r>
            <a:r>
              <a:rPr lang="ru-RU" sz="2800" b="1" dirty="0" err="1">
                <a:latin typeface="Times New Roman" panose="02020603050405020304" pitchFamily="18" charset="0"/>
              </a:rPr>
              <a:t>оффлайн</a:t>
            </a:r>
            <a:r>
              <a:rPr lang="ru-RU" sz="2800" b="1" dirty="0">
                <a:latin typeface="Times New Roman" panose="02020603050405020304" pitchFamily="18" charset="0"/>
              </a:rPr>
              <a:t> и онлайн!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F69D45-9F26-8A4A-8C19-38741C598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9" y="1313526"/>
            <a:ext cx="8894088" cy="508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99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"/>
          <p:cNvSpPr txBox="1">
            <a:spLocks noGrp="1"/>
          </p:cNvSpPr>
          <p:nvPr>
            <p:ph type="title"/>
          </p:nvPr>
        </p:nvSpPr>
        <p:spPr>
          <a:xfrm>
            <a:off x="-3754766" y="342676"/>
            <a:ext cx="7498200" cy="12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600" dirty="0">
                <a:latin typeface="Montserrat ExtraBold"/>
                <a:ea typeface="Montserrat ExtraBold"/>
                <a:cs typeface="Montserrat ExtraBold"/>
                <a:sym typeface="Montserrat ExtraBold"/>
              </a:rPr>
              <a:t>                                                     Год спорта </a:t>
            </a:r>
            <a:endParaRPr sz="260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62" name="Google Shape;26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686" y="643393"/>
            <a:ext cx="459467" cy="44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0338" y="-628174"/>
            <a:ext cx="4913236" cy="19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3632" y="-805415"/>
            <a:ext cx="3288233" cy="33470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3FA03C-610E-D34B-971F-FF1977BD55F8}"/>
              </a:ext>
            </a:extLst>
          </p:cNvPr>
          <p:cNvSpPr/>
          <p:nvPr/>
        </p:nvSpPr>
        <p:spPr>
          <a:xfrm>
            <a:off x="1848353" y="1891983"/>
            <a:ext cx="8495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400"/>
            </a:pPr>
            <a:r>
              <a:rPr lang="ru-RU" sz="2800" b="1" dirty="0">
                <a:latin typeface="Times New Roman" panose="02020603050405020304" pitchFamily="18" charset="0"/>
              </a:rPr>
              <a:t>Около десяти спецпроектов для каждого жителя!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FD3301-0C6D-CA4F-B5A4-1125E0FD0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7983" y="3516880"/>
            <a:ext cx="4167789" cy="33411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5CE7B3-9E92-C44E-B13E-0CDAFE02CA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2056" y="3516880"/>
            <a:ext cx="3342975" cy="33915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DBC470-73A1-984B-95F0-A4959CE735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23" y="3516880"/>
            <a:ext cx="3342975" cy="338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34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8"/>
          <p:cNvSpPr txBox="1">
            <a:spLocks noGrp="1"/>
          </p:cNvSpPr>
          <p:nvPr>
            <p:ph type="ctrTitle" idx="4294967295"/>
          </p:nvPr>
        </p:nvSpPr>
        <p:spPr>
          <a:xfrm>
            <a:off x="2187372" y="670185"/>
            <a:ext cx="64173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67"/>
              <a:buFont typeface="Proxima Nova"/>
              <a:buNone/>
            </a:pPr>
            <a:r>
              <a:rPr lang="ru-RU" sz="2667" b="1" dirty="0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Создание супергероя. </a:t>
            </a:r>
            <a:br>
              <a:rPr lang="ru-RU" sz="2667" b="1" dirty="0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-RU" sz="2667" b="1" i="0" u="none" strike="noStrike" cap="none" dirty="0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Горностаевая Моль</a:t>
            </a:r>
            <a:endParaRPr sz="2667" b="0" i="0" u="none" strike="noStrike" cap="none" dirty="0">
              <a:solidFill>
                <a:srgbClr val="00206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508" name="Google Shape;50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9346" y="1810335"/>
            <a:ext cx="4509427" cy="3977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5950" y="496998"/>
            <a:ext cx="661422" cy="105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9"/>
          <p:cNvSpPr txBox="1">
            <a:spLocks noGrp="1"/>
          </p:cNvSpPr>
          <p:nvPr>
            <p:ph type="body" idx="1"/>
          </p:nvPr>
        </p:nvSpPr>
        <p:spPr>
          <a:xfrm>
            <a:off x="7586830" y="1684507"/>
            <a:ext cx="4285500" cy="43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594" lvl="0" indent="-228594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ru-RU" sz="2200">
                <a:latin typeface="Open Sans"/>
                <a:ea typeface="Open Sans"/>
                <a:cs typeface="Open Sans"/>
                <a:sym typeface="Open Sans"/>
              </a:rPr>
              <a:t>Актуальность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marL="228593" lvl="0" indent="-228593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ru-RU" sz="2200">
                <a:latin typeface="Open Sans"/>
                <a:ea typeface="Open Sans"/>
                <a:cs typeface="Open Sans"/>
                <a:sym typeface="Open Sans"/>
              </a:rPr>
              <a:t>Юмор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5" name="Google Shape;515;p49"/>
          <p:cNvSpPr txBox="1">
            <a:spLocks noGrp="1"/>
          </p:cNvSpPr>
          <p:nvPr>
            <p:ph type="ctrTitle" idx="4294967295"/>
          </p:nvPr>
        </p:nvSpPr>
        <p:spPr>
          <a:xfrm>
            <a:off x="1495661" y="753435"/>
            <a:ext cx="64173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67"/>
              <a:buFont typeface="Proxima Nova"/>
              <a:buNone/>
            </a:pPr>
            <a:r>
              <a:rPr lang="ru-RU" sz="2667" b="1" i="0" u="none" strike="noStrike" cap="none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Пример. Горностаевая Моль</a:t>
            </a:r>
            <a:endParaRPr sz="2667" b="0" i="0" u="none" strike="noStrike" cap="none">
              <a:solidFill>
                <a:srgbClr val="00206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516" name="Google Shape;51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5650" y="1684500"/>
            <a:ext cx="5757800" cy="385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5950" y="496998"/>
            <a:ext cx="661422" cy="105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7825916" y="252568"/>
            <a:ext cx="4291305" cy="4718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000000"/>
                </a:solidFill>
                <a:latin typeface="Andale Mono" panose="020B0509000000000004" pitchFamily="49" charset="0"/>
                <a:sym typeface="Arial"/>
              </a:rPr>
              <a:t> С т а т и с т и к а</a:t>
            </a:r>
            <a:endParaRPr sz="1800" b="1" i="0" u="none" strike="noStrike" cap="none" dirty="0">
              <a:solidFill>
                <a:srgbClr val="000000"/>
              </a:solidFill>
              <a:latin typeface="Andale Mono" panose="020B0509000000000004" pitchFamily="49" charset="0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7150" y="-632274"/>
            <a:ext cx="4913236" cy="19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83856" y="-809515"/>
            <a:ext cx="3288233" cy="33470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B253FA4-9134-BD47-AECF-FC1ED96B04C0}"/>
              </a:ext>
            </a:extLst>
          </p:cNvPr>
          <p:cNvSpPr/>
          <p:nvPr/>
        </p:nvSpPr>
        <p:spPr>
          <a:xfrm>
            <a:off x="902524" y="2152923"/>
            <a:ext cx="109134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Иркутская область: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ВК – 831 000 человек от 12 до 75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 – 566 000 человек от 12 до 75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Вотсап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лидер по количеству пользователей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Вайбер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лидер по количеству сообществ и глубины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Телеграм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лидер по росту, возможностям, и деловой аудитории</a:t>
            </a:r>
            <a:endParaRPr lang="ru-RU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0"/>
          <p:cNvSpPr txBox="1">
            <a:spLocks noGrp="1"/>
          </p:cNvSpPr>
          <p:nvPr>
            <p:ph type="body" idx="1"/>
          </p:nvPr>
        </p:nvSpPr>
        <p:spPr>
          <a:xfrm>
            <a:off x="6734767" y="1810332"/>
            <a:ext cx="4285500" cy="43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594" lvl="0" indent="-228594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ru-RU" sz="2200">
                <a:latin typeface="Open Sans"/>
                <a:ea typeface="Open Sans"/>
                <a:cs typeface="Open Sans"/>
                <a:sym typeface="Open Sans"/>
              </a:rPr>
              <a:t>Актуальность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marL="228593" lvl="0" indent="-228593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ru-RU" sz="2200">
                <a:latin typeface="Open Sans"/>
                <a:ea typeface="Open Sans"/>
                <a:cs typeface="Open Sans"/>
                <a:sym typeface="Open Sans"/>
              </a:rPr>
              <a:t>Юмор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3" name="Google Shape;523;p50"/>
          <p:cNvSpPr txBox="1">
            <a:spLocks noGrp="1"/>
          </p:cNvSpPr>
          <p:nvPr>
            <p:ph type="ctrTitle" idx="4294967295"/>
          </p:nvPr>
        </p:nvSpPr>
        <p:spPr>
          <a:xfrm>
            <a:off x="1485561" y="753435"/>
            <a:ext cx="64173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67"/>
              <a:buFont typeface="Proxima Nova"/>
              <a:buNone/>
            </a:pPr>
            <a:r>
              <a:rPr lang="ru-RU" sz="2667" b="1" i="0" u="none" strike="noStrike" cap="none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Пример. Горностаевая Моль</a:t>
            </a:r>
            <a:endParaRPr sz="2667" b="0" i="0" u="none" strike="noStrike" cap="none">
              <a:solidFill>
                <a:srgbClr val="00206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524" name="Google Shape;52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9352" y="1810326"/>
            <a:ext cx="4930725" cy="38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5950" y="496998"/>
            <a:ext cx="661422" cy="105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1"/>
          <p:cNvSpPr txBox="1">
            <a:spLocks noGrp="1"/>
          </p:cNvSpPr>
          <p:nvPr>
            <p:ph type="body" idx="1"/>
          </p:nvPr>
        </p:nvSpPr>
        <p:spPr>
          <a:xfrm>
            <a:off x="6241079" y="1810332"/>
            <a:ext cx="5272800" cy="43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594" lvl="0" indent="-228594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ru-RU" sz="2200">
                <a:latin typeface="Open Sans"/>
                <a:ea typeface="Open Sans"/>
                <a:cs typeface="Open Sans"/>
                <a:sym typeface="Open Sans"/>
              </a:rPr>
              <a:t>Актуальность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marL="228594" lvl="0" indent="-228594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ru-RU" sz="2200">
                <a:latin typeface="Open Sans"/>
                <a:ea typeface="Open Sans"/>
                <a:cs typeface="Open Sans"/>
                <a:sym typeface="Open Sans"/>
              </a:rPr>
              <a:t>Юмор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marL="228594" lvl="0" indent="-228594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ru-RU" sz="2200">
                <a:latin typeface="Open Sans"/>
                <a:ea typeface="Open Sans"/>
                <a:cs typeface="Open Sans"/>
                <a:sym typeface="Open Sans"/>
              </a:rPr>
              <a:t>Использование Лидеров Мнений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marL="228593" lvl="0" indent="-228593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ru-RU" sz="2200">
                <a:latin typeface="Open Sans"/>
                <a:ea typeface="Open Sans"/>
                <a:cs typeface="Open Sans"/>
                <a:sym typeface="Open Sans"/>
              </a:rPr>
              <a:t>Ностальгия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1" name="Google Shape;531;p51"/>
          <p:cNvSpPr txBox="1">
            <a:spLocks noGrp="1"/>
          </p:cNvSpPr>
          <p:nvPr>
            <p:ph type="ctrTitle" idx="4294967295"/>
          </p:nvPr>
        </p:nvSpPr>
        <p:spPr>
          <a:xfrm>
            <a:off x="1502911" y="753435"/>
            <a:ext cx="64173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67"/>
              <a:buFont typeface="Proxima Nova"/>
              <a:buNone/>
            </a:pPr>
            <a:r>
              <a:rPr lang="ru-RU" sz="2667" b="1" i="0" u="none" strike="noStrike" cap="none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Пример. Горностаевая Моль</a:t>
            </a:r>
            <a:endParaRPr sz="2667" b="0" i="0" u="none" strike="noStrike" cap="none">
              <a:solidFill>
                <a:srgbClr val="00206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532" name="Google Shape;532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2901" y="1810323"/>
            <a:ext cx="4408550" cy="402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5950" y="496998"/>
            <a:ext cx="661422" cy="105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2"/>
          <p:cNvSpPr txBox="1">
            <a:spLocks noGrp="1"/>
          </p:cNvSpPr>
          <p:nvPr>
            <p:ph type="body" idx="1"/>
          </p:nvPr>
        </p:nvSpPr>
        <p:spPr>
          <a:xfrm>
            <a:off x="7381675" y="1810951"/>
            <a:ext cx="5272800" cy="3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593" lvl="0" indent="-228593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ru-RU" sz="2200">
                <a:latin typeface="Open Sans"/>
                <a:ea typeface="Open Sans"/>
                <a:cs typeface="Open Sans"/>
                <a:sym typeface="Open Sans"/>
              </a:rPr>
              <a:t>Привлечь СМИ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9" name="Google Shape;539;p52"/>
          <p:cNvSpPr txBox="1">
            <a:spLocks noGrp="1"/>
          </p:cNvSpPr>
          <p:nvPr>
            <p:ph type="ctrTitle" idx="4294967295"/>
          </p:nvPr>
        </p:nvSpPr>
        <p:spPr>
          <a:xfrm>
            <a:off x="1473036" y="753435"/>
            <a:ext cx="64173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67"/>
              <a:buFont typeface="Proxima Nova"/>
              <a:buNone/>
            </a:pPr>
            <a:r>
              <a:rPr lang="ru-RU" sz="2667" b="1" i="0" u="none" strike="noStrike" cap="none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Пример. Горностаевая Моль</a:t>
            </a:r>
            <a:endParaRPr sz="2667" b="0" i="0" u="none" strike="noStrike" cap="none">
              <a:solidFill>
                <a:srgbClr val="00206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540" name="Google Shape;540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4000" y="1810325"/>
            <a:ext cx="5272800" cy="39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5950" y="496998"/>
            <a:ext cx="661422" cy="105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3"/>
          <p:cNvSpPr txBox="1">
            <a:spLocks noGrp="1"/>
          </p:cNvSpPr>
          <p:nvPr>
            <p:ph type="ctrTitle" idx="4294967295"/>
          </p:nvPr>
        </p:nvSpPr>
        <p:spPr>
          <a:xfrm>
            <a:off x="1539820" y="753435"/>
            <a:ext cx="64173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67"/>
              <a:buFont typeface="Proxima Nova"/>
              <a:buNone/>
            </a:pPr>
            <a:r>
              <a:rPr lang="ru-RU" sz="2667" b="1" i="0" u="none" strike="noStrike" cap="none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Пример. Горностаевая Моль</a:t>
            </a:r>
            <a:endParaRPr sz="2667" b="0" i="0" u="none" strike="noStrike" cap="none">
              <a:solidFill>
                <a:srgbClr val="00206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547" name="Google Shape;547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9350" y="1810325"/>
            <a:ext cx="9502725" cy="391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5950" y="496998"/>
            <a:ext cx="661422" cy="105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7692" y="76200"/>
            <a:ext cx="6509708" cy="704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5234" y="-2007200"/>
            <a:ext cx="3949716" cy="3949716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54"/>
          <p:cNvSpPr txBox="1"/>
          <p:nvPr/>
        </p:nvSpPr>
        <p:spPr>
          <a:xfrm>
            <a:off x="-391583" y="897967"/>
            <a:ext cx="5028300" cy="9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07376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Контакты</a:t>
            </a:r>
            <a:endParaRPr sz="4400">
              <a:solidFill>
                <a:srgbClr val="07376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556" name="Google Shape;556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968515" y="4915467"/>
            <a:ext cx="3949716" cy="3949716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54"/>
          <p:cNvSpPr txBox="1"/>
          <p:nvPr/>
        </p:nvSpPr>
        <p:spPr>
          <a:xfrm>
            <a:off x="1599600" y="2520935"/>
            <a:ext cx="40689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Сайт: </a:t>
            </a:r>
            <a:r>
              <a:rPr lang="ru-RU" sz="24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www.otkidach38.ru</a:t>
            </a:r>
            <a:endParaRPr sz="240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9" name="Google Shape;559;p54"/>
          <p:cNvSpPr txBox="1"/>
          <p:nvPr/>
        </p:nvSpPr>
        <p:spPr>
          <a:xfrm>
            <a:off x="1599600" y="3370750"/>
            <a:ext cx="37140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Тел:</a:t>
            </a:r>
            <a:r>
              <a:rPr lang="ru-RU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8 914 000 01 02</a:t>
            </a:r>
            <a:endParaRPr sz="2400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60" name="Google Shape;560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0967" y="3464950"/>
            <a:ext cx="4191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967" y="2631191"/>
            <a:ext cx="419100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7900695" y="338576"/>
            <a:ext cx="4291305" cy="4718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000000"/>
                </a:solidFill>
                <a:latin typeface="Andale Mono" panose="020B0509000000000004" pitchFamily="49" charset="0"/>
                <a:sym typeface="Arial"/>
              </a:rPr>
              <a:t>О с н о в н ы е   А к т о р ы</a:t>
            </a:r>
            <a:endParaRPr sz="1800" b="1" i="0" u="none" strike="noStrike" cap="none" dirty="0">
              <a:solidFill>
                <a:srgbClr val="000000"/>
              </a:solidFill>
              <a:latin typeface="Andale Mono" panose="020B0509000000000004" pitchFamily="49" charset="0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7150" y="-632274"/>
            <a:ext cx="4913236" cy="19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83856" y="-809515"/>
            <a:ext cx="3288233" cy="33470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10A84D-5805-684F-A110-9267DF4E485C}"/>
              </a:ext>
            </a:extLst>
          </p:cNvPr>
          <p:cNvSpPr/>
          <p:nvPr/>
        </p:nvSpPr>
        <p:spPr>
          <a:xfrm>
            <a:off x="427046" y="2305615"/>
            <a:ext cx="532260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Кто?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Новостные сообщества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Чаты по интересам (подъезды, деревни, школы)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Лидеры мнений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Иркутские сообщества</a:t>
            </a:r>
            <a:r>
              <a:rPr lang="ru-RU" sz="2800" dirty="0"/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13996C-8E25-E04E-A2BE-6F7A1567A245}"/>
              </a:ext>
            </a:extLst>
          </p:cNvPr>
          <p:cNvSpPr/>
          <p:nvPr/>
        </p:nvSpPr>
        <p:spPr>
          <a:xfrm>
            <a:off x="8281525" y="2305615"/>
            <a:ext cx="34834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 работать?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Круглые столы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Выезды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Опросы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-Институт помощника</a:t>
            </a:r>
            <a:r>
              <a:rPr lang="ru-RU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0601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7900695" y="338576"/>
            <a:ext cx="4291305" cy="4718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800" b="1" dirty="0">
                <a:latin typeface="Andale Mono" panose="020B0509000000000004" pitchFamily="49" charset="0"/>
              </a:rPr>
              <a:t>Г л а в н о е   п р а в и л о</a:t>
            </a:r>
            <a:endParaRPr sz="1800" b="1" i="0" u="none" strike="noStrike" cap="none" dirty="0">
              <a:solidFill>
                <a:srgbClr val="000000"/>
              </a:solidFill>
              <a:latin typeface="Andale Mono" panose="020B0509000000000004" pitchFamily="49" charset="0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7150" y="-632274"/>
            <a:ext cx="4913236" cy="19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83856" y="-809515"/>
            <a:ext cx="3288233" cy="33470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5B9AE6E-01E5-4148-B65C-5D8A4D2C8F24}"/>
              </a:ext>
            </a:extLst>
          </p:cNvPr>
          <p:cNvSpPr/>
          <p:nvPr/>
        </p:nvSpPr>
        <p:spPr>
          <a:xfrm>
            <a:off x="2957404" y="2537569"/>
            <a:ext cx="662553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«Если о вашей работе никто не читает, 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значит ее нет!»</a:t>
            </a:r>
            <a:r>
              <a:rPr lang="ru-RU" sz="2800" dirty="0"/>
              <a:t> </a:t>
            </a:r>
            <a:br>
              <a:rPr lang="ru-RU" sz="2800" dirty="0"/>
            </a:br>
            <a:br>
              <a:rPr lang="ru-RU" sz="2800" dirty="0"/>
            </a:br>
            <a:r>
              <a:rPr lang="ru-RU" sz="2800" dirty="0"/>
              <a:t>(с.) Кто-то Умный.</a:t>
            </a:r>
          </a:p>
        </p:txBody>
      </p:sp>
    </p:spTree>
    <p:extLst>
      <p:ext uri="{BB962C8B-B14F-4D97-AF65-F5344CB8AC3E}">
        <p14:creationId xmlns:p14="http://schemas.microsoft.com/office/powerpoint/2010/main" val="747577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7900695" y="338576"/>
            <a:ext cx="4291305" cy="4718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ndale Mono" panose="020B0509000000000004" pitchFamily="49" charset="0"/>
                <a:sym typeface="Arial"/>
              </a:rPr>
              <a:t> </a:t>
            </a:r>
            <a:r>
              <a:rPr lang="ru-RU" sz="1800" b="1" i="0" u="none" strike="noStrike" cap="none" dirty="0">
                <a:solidFill>
                  <a:srgbClr val="000000"/>
                </a:solidFill>
                <a:latin typeface="Andale Mono" panose="020B0509000000000004" pitchFamily="49" charset="0"/>
                <a:sym typeface="Arial"/>
              </a:rPr>
              <a:t>Ч</a:t>
            </a:r>
            <a:r>
              <a:rPr lang="ru-RU" sz="1800" b="1" dirty="0">
                <a:latin typeface="Andale Mono" panose="020B0509000000000004" pitchFamily="49" charset="0"/>
              </a:rPr>
              <a:t> е к – л и с т</a:t>
            </a:r>
            <a:endParaRPr sz="1800" b="1" i="0" u="none" strike="noStrike" cap="none" dirty="0">
              <a:solidFill>
                <a:srgbClr val="000000"/>
              </a:solidFill>
              <a:latin typeface="Andale Mono" panose="020B0509000000000004" pitchFamily="49" charset="0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7150" y="-632274"/>
            <a:ext cx="4913236" cy="19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83856" y="-809515"/>
            <a:ext cx="3288233" cy="33470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408553-8329-674A-BA2E-EA3CD2CA12F7}"/>
              </a:ext>
            </a:extLst>
          </p:cNvPr>
          <p:cNvSpPr/>
          <p:nvPr/>
        </p:nvSpPr>
        <p:spPr>
          <a:xfrm>
            <a:off x="1936823" y="1889980"/>
            <a:ext cx="89104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Иметь активные профили во всех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соцсетях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Заполнить аккаунт всей актуальной информацией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Добавить в альбомы фотографии с семьей, со службы или отдыха. Вы человек, прежде всего!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1-3 поста в неделю «за глаза». 1-2 про работу, 1 про свой взгляд, личную жизнь или реакция на региональную или федеральную информационную повестку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Ежемесячная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охватность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10% аудитории</a:t>
            </a:r>
            <a:r>
              <a:rPr lang="ru-RU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4763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7900695" y="338576"/>
            <a:ext cx="4291305" cy="4718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ndale Mono" panose="020B0509000000000004" pitchFamily="49" charset="0"/>
                <a:sym typeface="Arial"/>
              </a:rPr>
              <a:t> </a:t>
            </a:r>
            <a:r>
              <a:rPr lang="ru-RU" sz="1800" b="1" dirty="0">
                <a:latin typeface="Andale Mono" panose="020B0509000000000004" pitchFamily="49" charset="0"/>
              </a:rPr>
              <a:t>В о з м о ж н о с т и</a:t>
            </a:r>
            <a:endParaRPr sz="1800" b="1" i="0" u="none" strike="noStrike" cap="none" dirty="0">
              <a:solidFill>
                <a:srgbClr val="000000"/>
              </a:solidFill>
              <a:latin typeface="Andale Mono" panose="020B0509000000000004" pitchFamily="49" charset="0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7150" y="-632274"/>
            <a:ext cx="4913236" cy="19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83856" y="-809515"/>
            <a:ext cx="3288233" cy="33470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645368-57EE-F741-975A-2A1F1545BC6E}"/>
              </a:ext>
            </a:extLst>
          </p:cNvPr>
          <p:cNvSpPr/>
          <p:nvPr/>
        </p:nvSpPr>
        <p:spPr>
          <a:xfrm>
            <a:off x="8144009" y="1896366"/>
            <a:ext cx="38046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Привлечение внимания к проблеме общества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Настройка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таргетинга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Бюджет: 1 800 рублей</a:t>
            </a:r>
            <a:r>
              <a:rPr lang="ru-RU" sz="2800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6B006A-0906-5D41-8CC0-7A14C863F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15" y="338576"/>
            <a:ext cx="6729926" cy="65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43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7900695" y="338576"/>
            <a:ext cx="4291305" cy="4718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ndale Mono" panose="020B0509000000000004" pitchFamily="49" charset="0"/>
                <a:sym typeface="Arial"/>
              </a:rPr>
              <a:t> </a:t>
            </a:r>
            <a:r>
              <a:rPr lang="ru-RU" sz="1800" b="1" dirty="0">
                <a:latin typeface="Andale Mono" panose="020B0509000000000004" pitchFamily="49" charset="0"/>
              </a:rPr>
              <a:t>В о з м о ж н о с т и</a:t>
            </a:r>
            <a:endParaRPr sz="1800" b="1" i="0" u="none" strike="noStrike" cap="none" dirty="0">
              <a:solidFill>
                <a:srgbClr val="000000"/>
              </a:solidFill>
              <a:latin typeface="Andale Mono" panose="020B0509000000000004" pitchFamily="49" charset="0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7150" y="-632274"/>
            <a:ext cx="4913236" cy="19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83856" y="-809515"/>
            <a:ext cx="3288233" cy="33470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75C4D5-C5BE-6446-9A48-113080FD76A6}"/>
              </a:ext>
            </a:extLst>
          </p:cNvPr>
          <p:cNvSpPr/>
          <p:nvPr/>
        </p:nvSpPr>
        <p:spPr>
          <a:xfrm>
            <a:off x="7900695" y="1659285"/>
            <a:ext cx="27105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Привлечение внимания к мероприятиям СМИ и деловых кругов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Выкуп постов</a:t>
            </a:r>
            <a:r>
              <a:rPr lang="ru-RU" sz="2800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8A2ED2-ED5A-7843-960E-FABCF5140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70" y="338575"/>
            <a:ext cx="5793715" cy="631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59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7900695" y="338576"/>
            <a:ext cx="4291305" cy="4718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ndale Mono" panose="020B0509000000000004" pitchFamily="49" charset="0"/>
                <a:sym typeface="Arial"/>
              </a:rPr>
              <a:t> </a:t>
            </a:r>
            <a:r>
              <a:rPr lang="ru-RU" sz="1800" b="1" dirty="0">
                <a:latin typeface="Andale Mono" panose="020B0509000000000004" pitchFamily="49" charset="0"/>
              </a:rPr>
              <a:t>В о з м о ж н о с т и</a:t>
            </a:r>
            <a:endParaRPr sz="1800" b="1" i="0" u="none" strike="noStrike" cap="none" dirty="0">
              <a:solidFill>
                <a:srgbClr val="000000"/>
              </a:solidFill>
              <a:latin typeface="Andale Mono" panose="020B0509000000000004" pitchFamily="49" charset="0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7150" y="-632274"/>
            <a:ext cx="4913236" cy="19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83856" y="-809515"/>
            <a:ext cx="3288233" cy="3347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FAFD42-023C-6C42-8FC8-585AE0100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5B4C22-D91A-574F-8CD3-85E88B062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81" y="187720"/>
            <a:ext cx="5097174" cy="648256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936A791-AF8F-A045-B9DF-BAF12649949D}"/>
              </a:ext>
            </a:extLst>
          </p:cNvPr>
          <p:cNvSpPr/>
          <p:nvPr/>
        </p:nvSpPr>
        <p:spPr>
          <a:xfrm>
            <a:off x="6542314" y="1148978"/>
            <a:ext cx="4754723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Обучающие семинары по работе в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соцсетях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Бесплатно в 2023 году</a:t>
            </a:r>
            <a:r>
              <a:rPr lang="ru-RU" sz="2800" dirty="0"/>
              <a:t> </a:t>
            </a:r>
            <a:br>
              <a:rPr lang="ru-RU" sz="2800" dirty="0"/>
            </a:br>
            <a:br>
              <a:rPr lang="ru-RU" sz="2800" dirty="0"/>
            </a:br>
            <a:r>
              <a:rPr lang="ru-RU" sz="2800" dirty="0"/>
              <a:t>Февраль – Март</a:t>
            </a:r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r>
              <a:rPr lang="ru-RU" sz="2800" dirty="0"/>
              <a:t>Подписка = Участие</a:t>
            </a:r>
            <a:br>
              <a:rPr lang="ru-RU" sz="2800" dirty="0"/>
            </a:br>
            <a:br>
              <a:rPr lang="ru-RU" sz="2800" dirty="0"/>
            </a:br>
            <a:r>
              <a:rPr lang="ru-RU" sz="2800" dirty="0"/>
              <a:t>      </a:t>
            </a:r>
            <a:r>
              <a:rPr lang="en" sz="3600" b="1" dirty="0">
                <a:hlinkClick r:id="rId7"/>
              </a:rPr>
              <a:t>https://t.me/otkidach</a:t>
            </a:r>
            <a:r>
              <a:rPr lang="ru-RU" sz="36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077519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920</Words>
  <Application>Microsoft Macintosh PowerPoint</Application>
  <PresentationFormat>Широкоэкранный</PresentationFormat>
  <Paragraphs>72</Paragraphs>
  <Slides>34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5" baseType="lpstr">
      <vt:lpstr>Calibri</vt:lpstr>
      <vt:lpstr>Open Sans ExtraBold</vt:lpstr>
      <vt:lpstr>Arial</vt:lpstr>
      <vt:lpstr>Proxima Nova</vt:lpstr>
      <vt:lpstr>Montserrat ExtraBold</vt:lpstr>
      <vt:lpstr>Andale Mono</vt:lpstr>
      <vt:lpstr>Open Sans</vt:lpstr>
      <vt:lpstr>Times New Roman</vt:lpstr>
      <vt:lpstr>Montserrat</vt:lpstr>
      <vt:lpstr>PT Serif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Субботник 2019</vt:lpstr>
      <vt:lpstr>Презентация PowerPoint</vt:lpstr>
      <vt:lpstr>Международный день соседей!</vt:lpstr>
      <vt:lpstr>День пап</vt:lpstr>
      <vt:lpstr> Интернет в маму! Флэш-моб от всех социальных слоев</vt:lpstr>
      <vt:lpstr>Письмо Деду морозу подписали 30% населения!</vt:lpstr>
      <vt:lpstr>Презентация PowerPoint</vt:lpstr>
      <vt:lpstr>Реакция предпринимателя, пожелавшего остаться неизвестным</vt:lpstr>
      <vt:lpstr>2) Школьники захотели стеллу! ….  И собрали 200 000 рублей на нее ☺</vt:lpstr>
      <vt:lpstr>                                                     Турдесант </vt:lpstr>
      <vt:lpstr>                                                     Год спорта </vt:lpstr>
      <vt:lpstr>                                                     Год спорта </vt:lpstr>
      <vt:lpstr>Создание супергероя.  Горностаевая Моль</vt:lpstr>
      <vt:lpstr>Пример. Горностаевая Моль</vt:lpstr>
      <vt:lpstr>Пример. Горностаевая Моль</vt:lpstr>
      <vt:lpstr>Пример. Горностаевая Моль</vt:lpstr>
      <vt:lpstr>Пример. Горностаевая Моль</vt:lpstr>
      <vt:lpstr>Пример. Горностаевая Моль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 Морган</dc:creator>
  <cp:lastModifiedBy>event.irk2@outlook.com</cp:lastModifiedBy>
  <cp:revision>2</cp:revision>
  <dcterms:created xsi:type="dcterms:W3CDTF">2018-12-27T06:31:20Z</dcterms:created>
  <dcterms:modified xsi:type="dcterms:W3CDTF">2022-10-16T10:39:36Z</dcterms:modified>
</cp:coreProperties>
</file>