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drawings/drawing1.xml" ContentType="application/vnd.openxmlformats-officedocument.drawingml.chartshapes+xml"/>
  <Override PartName="/ppt/charts/chart5.xml" ContentType="application/vnd.openxmlformats-officedocument.drawingml.chart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  <Override PartName="/ppt/charts/style2.xml" ContentType="application/vnd.ms-office.chartstyle+xml"/>
  <Override PartName="/ppt/charts/colors2.xml" ContentType="application/vnd.ms-office.chartcolorstyle+xml"/>
  <Override PartName="/ppt/charts/style3.xml" ContentType="application/vnd.ms-office.chartstyle+xml"/>
  <Override PartName="/ppt/charts/colors3.xml" ContentType="application/vnd.ms-office.chartcolorstyle+xml"/>
  <Override PartName="/ppt/charts/colors4.xml" ContentType="application/vnd.ms-office.chartcolorstyle+xml"/>
  <Override PartName="/ppt/charts/style4.xml" ContentType="application/vnd.ms-office.chartstyle+xml"/>
  <Override PartName="/ppt/charts/colors5.xml" ContentType="application/vnd.ms-office.chartcolorstyle+xml"/>
  <Override PartName="/ppt/charts/style5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52" r:id="rId3"/>
    <p:sldId id="350" r:id="rId4"/>
    <p:sldId id="351" r:id="rId5"/>
    <p:sldId id="357" r:id="rId6"/>
    <p:sldId id="359" r:id="rId7"/>
    <p:sldId id="354" r:id="rId8"/>
    <p:sldId id="355" r:id="rId9"/>
    <p:sldId id="358" r:id="rId10"/>
    <p:sldId id="318" r:id="rId11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2" y="-7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ColorStyle" Target="colors4.xml"/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4.xlsx"/><Relationship Id="rId4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ColorStyle" Target="colors5.xml"/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5.xlsx"/><Relationship Id="rId4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Общее количество животных без владельцев на территории Иркутской </a:t>
            </a:r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области в 2021-2022 гг.</a:t>
            </a:r>
            <a:endParaRPr lang="ru-RU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Общее количество животных без владельцев на территории Иркутской области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3.9482154831266998E-2"/>
                  <c:y val="-0.3421563320307932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5.3149054580551615E-2"/>
                  <c:y val="-0.3351015622981995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>
                    <a:latin typeface="Arial" pitchFamily="34" charset="0"/>
                    <a:cs typeface="Arial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2021</c:v>
                </c:pt>
                <c:pt idx="1">
                  <c:v>2022</c:v>
                </c:pt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15549</c:v>
                </c:pt>
                <c:pt idx="1">
                  <c:v>13137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446-40A0-8F63-4DFCB9ADC10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69304320"/>
        <c:axId val="102436800"/>
        <c:axId val="0"/>
      </c:bar3DChart>
      <c:catAx>
        <c:axId val="69304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102436800"/>
        <c:crosses val="autoZero"/>
        <c:auto val="1"/>
        <c:lblAlgn val="ctr"/>
        <c:lblOffset val="100"/>
        <c:noMultiLvlLbl val="0"/>
      </c:catAx>
      <c:valAx>
        <c:axId val="102436800"/>
        <c:scaling>
          <c:orientation val="minMax"/>
          <c:min val="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693043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Направление использования средств грантов, в %</a:t>
            </a:r>
            <a:r>
              <a:rPr lang="ru-RU" sz="1800" baseline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 общему объему использованных средств</a:t>
            </a:r>
            <a:endParaRPr lang="ru-RU" sz="18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layout>
        <c:manualLayout>
          <c:xMode val="edge"/>
          <c:yMode val="edge"/>
          <c:x val="0.11828571428571429"/>
          <c:y val="0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3454961608059862"/>
          <c:y val="0.19075015056806555"/>
          <c:w val="0.58183244485743635"/>
          <c:h val="0.2742784427461276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Средства гранта СОНКО использованы:</c:v>
                </c:pt>
              </c:strCache>
            </c:strRef>
          </c:tx>
          <c:explosion val="8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914-4D98-96BB-BD1A3053B430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hade val="51000"/>
                      <a:satMod val="130000"/>
                    </a:schemeClr>
                  </a:gs>
                  <a:gs pos="80000">
                    <a:schemeClr val="accent3">
                      <a:shade val="93000"/>
                      <a:satMod val="130000"/>
                    </a:schemeClr>
                  </a:gs>
                  <a:gs pos="100000">
                    <a:schemeClr val="accent3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F914-4D98-96BB-BD1A3053B430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hade val="51000"/>
                      <a:satMod val="130000"/>
                    </a:schemeClr>
                  </a:gs>
                  <a:gs pos="80000">
                    <a:schemeClr val="accent4">
                      <a:shade val="93000"/>
                      <a:satMod val="130000"/>
                    </a:schemeClr>
                  </a:gs>
                  <a:gs pos="100000">
                    <a:schemeClr val="accent4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Lbls>
            <c:dLbl>
              <c:idx val="0"/>
              <c:layout>
                <c:manualLayout>
                  <c:x val="0.19025128380691553"/>
                  <c:y val="-5.0794356182646376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F914-4D98-96BB-BD1A3053B430}"/>
                </c:ext>
              </c:extLst>
            </c:dLbl>
            <c:dLbl>
              <c:idx val="2"/>
              <c:layout>
                <c:manualLayout>
                  <c:x val="-6.9923509561304831E-2"/>
                  <c:y val="-1.1014565633058315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F914-4D98-96BB-BD1A3053B43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Лист1!$A$2:$A$5</c:f>
              <c:strCache>
                <c:ptCount val="4"/>
                <c:pt idx="0">
                  <c:v>Приобретение строительных материалов, строительство производственных объектов (ветеринарные блоки, вольеры, ограждения) - 12,6 млн руб   </c:v>
                </c:pt>
                <c:pt idx="1">
                  <c:v>Обеспечение водоснабжением и электроснабжением - 0,7 млн руб</c:v>
                </c:pt>
                <c:pt idx="2">
                  <c:v>Приобретение специализированного оборудования (для отлова и содержания животных, для хранения и утилизации биологических отходов, ветеринарное оборудование) - 0,7 млн руб</c:v>
                </c:pt>
                <c:pt idx="3">
                  <c:v>Приобретение модульных зданий - 0,6 млн руб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12652866</c:v>
                </c:pt>
                <c:pt idx="1">
                  <c:v>703338</c:v>
                </c:pt>
                <c:pt idx="2" formatCode="#,##0">
                  <c:v>700694</c:v>
                </c:pt>
                <c:pt idx="3">
                  <c:v>648375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914-4D98-96BB-BD1A3053B430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4640778598327382E-2"/>
          <c:y val="0.44560668430453254"/>
          <c:w val="0.88078035897686702"/>
          <c:h val="0.5543933714967342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млн руб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p3d/>
          </c:spPr>
          <c:invertIfNegative val="0"/>
          <c:dLbls>
            <c:dLbl>
              <c:idx val="0"/>
              <c:layout>
                <c:manualLayout>
                  <c:x val="3.0991241435924266E-3"/>
                  <c:y val="-0.1501015253624301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9813-4548-990F-2896A0B70BFC}"/>
                </c:ext>
              </c:extLst>
            </c:dLbl>
            <c:dLbl>
              <c:idx val="1"/>
              <c:layout>
                <c:manualLayout>
                  <c:x val="3.718948972310912E-2"/>
                  <c:y val="-0.3752538134060754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9813-4548-990F-2896A0B70BFC}"/>
                </c:ext>
              </c:extLst>
            </c:dLbl>
            <c:dLbl>
              <c:idx val="2"/>
              <c:layout>
                <c:manualLayout>
                  <c:x val="1.0846934502573491E-2"/>
                  <c:y val="-0.4390469616851083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8.4079238015662527E-2"/>
                      <c:h val="0.1261228066857819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9813-4548-990F-2896A0B70BFC}"/>
                </c:ext>
              </c:extLst>
            </c:dLbl>
            <c:dLbl>
              <c:idx val="3"/>
              <c:layout>
                <c:manualLayout>
                  <c:x val="9.2973724307772801E-3"/>
                  <c:y val="-0.4240368091488652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9813-4548-990F-2896A0B70BF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3.8</c:v>
                </c:pt>
                <c:pt idx="1">
                  <c:v>16</c:v>
                </c:pt>
                <c:pt idx="2">
                  <c:v>19</c:v>
                </c:pt>
                <c:pt idx="3">
                  <c:v>19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813-4548-990F-2896A0B70BF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52708352"/>
        <c:axId val="69040896"/>
        <c:axId val="0"/>
      </c:bar3DChart>
      <c:catAx>
        <c:axId val="527083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69040896"/>
        <c:crosses val="autoZero"/>
        <c:auto val="1"/>
        <c:lblAlgn val="ctr"/>
        <c:lblOffset val="100"/>
        <c:noMultiLvlLbl val="0"/>
      </c:catAx>
      <c:valAx>
        <c:axId val="690408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27083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23715187691705547"/>
          <c:w val="0.86968403012802975"/>
          <c:h val="0.66211422205407888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3403</c:v>
                </c:pt>
                <c:pt idx="1">
                  <c:v>3338</c:v>
                </c:pt>
                <c:pt idx="2">
                  <c:v>3132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515-46E0-BF68-14210F067E4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9"/>
        <c:shape val="box"/>
        <c:axId val="52646400"/>
        <c:axId val="102439680"/>
        <c:axId val="0"/>
      </c:bar3DChart>
      <c:catAx>
        <c:axId val="5264640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spc="120" normalizeH="0" baseline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102439680"/>
        <c:crosses val="autoZero"/>
        <c:auto val="1"/>
        <c:lblAlgn val="ctr"/>
        <c:lblOffset val="100"/>
        <c:noMultiLvlLbl val="0"/>
      </c:catAx>
      <c:valAx>
        <c:axId val="102439680"/>
        <c:scaling>
          <c:orientation val="minMax"/>
          <c:min val="0"/>
        </c:scaling>
        <c:delete val="1"/>
        <c:axPos val="l"/>
        <c:numFmt formatCode="General" sourceLinked="1"/>
        <c:majorTickMark val="none"/>
        <c:minorTickMark val="none"/>
        <c:tickLblPos val="nextTo"/>
        <c:crossAx val="526464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8658669795746469E-2"/>
          <c:y val="0"/>
          <c:w val="0.92134133020425357"/>
          <c:h val="0.8560340019920949"/>
        </c:manualLayout>
      </c:layout>
      <c:bar3DChart>
        <c:barDir val="col"/>
        <c:grouping val="stacked"/>
        <c:varyColors val="0"/>
        <c:ser>
          <c:idx val="1"/>
          <c:order val="0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</c:numCache>
            </c:num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7059</c:v>
                </c:pt>
                <c:pt idx="1">
                  <c:v>7266</c:v>
                </c:pt>
                <c:pt idx="2">
                  <c:v>6659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7B8-42B0-B05C-D15AECABBA2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9"/>
        <c:shape val="box"/>
        <c:axId val="52647424"/>
        <c:axId val="52782208"/>
        <c:axId val="0"/>
      </c:bar3DChart>
      <c:catAx>
        <c:axId val="5264742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spc="120" normalizeH="0" baseline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52782208"/>
        <c:crosses val="autoZero"/>
        <c:auto val="1"/>
        <c:lblAlgn val="ctr"/>
        <c:lblOffset val="100"/>
        <c:noMultiLvlLbl val="0"/>
      </c:catAx>
      <c:valAx>
        <c:axId val="52782208"/>
        <c:scaling>
          <c:orientation val="minMax"/>
          <c:min val="0"/>
        </c:scaling>
        <c:delete val="1"/>
        <c:axPos val="l"/>
        <c:numFmt formatCode="General" sourceLinked="1"/>
        <c:majorTickMark val="none"/>
        <c:minorTickMark val="none"/>
        <c:tickLblPos val="nextTo"/>
        <c:crossAx val="526474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4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90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31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064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31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064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0.12737</cdr:x>
      <cdr:y>0.22807</cdr:y>
    </cdr:from>
    <cdr:to>
      <cdr:x>0.76925</cdr:x>
      <cdr:y>0.2807</cdr:y>
    </cdr:to>
    <cdr:cxnSp macro="">
      <cdr:nvCxnSpPr>
        <cdr:cNvPr id="3" name="Прямая со стрелкой 2"/>
        <cdr:cNvCxnSpPr/>
      </cdr:nvCxnSpPr>
      <cdr:spPr>
        <a:xfrm xmlns:a="http://schemas.openxmlformats.org/drawingml/2006/main">
          <a:off x="514400" y="936104"/>
          <a:ext cx="2592288" cy="216024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0.3644</cdr:x>
      <cdr:y>0.17569</cdr:y>
    </cdr:from>
    <cdr:to>
      <cdr:x>0.59082</cdr:x>
      <cdr:y>0.29386</cdr:y>
    </cdr:to>
    <cdr:sp macro="" textlink="">
      <cdr:nvSpPr>
        <cdr:cNvPr id="5" name="TextBox 4"/>
        <cdr:cNvSpPr txBox="1"/>
      </cdr:nvSpPr>
      <cdr:spPr>
        <a:xfrm xmlns:a="http://schemas.openxmlformats.org/drawingml/2006/main" rot="225051">
          <a:off x="1471675" y="721127"/>
          <a:ext cx="914400" cy="48500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100" dirty="0" smtClean="0"/>
            <a:t>Линия тренда</a:t>
          </a:r>
          <a:endParaRPr lang="ru-RU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0.19231</cdr:x>
      <cdr:y>0.05882</cdr:y>
    </cdr:from>
    <cdr:to>
      <cdr:x>0.92308</cdr:x>
      <cdr:y>0.07843</cdr:y>
    </cdr:to>
    <cdr:cxnSp macro="">
      <cdr:nvCxnSpPr>
        <cdr:cNvPr id="3" name="Прямая со стрелкой 2"/>
        <cdr:cNvCxnSpPr/>
      </cdr:nvCxnSpPr>
      <cdr:spPr>
        <a:xfrm xmlns:a="http://schemas.openxmlformats.org/drawingml/2006/main">
          <a:off x="720080" y="216024"/>
          <a:ext cx="2736304" cy="72008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0.46154</cdr:x>
      <cdr:y>0</cdr:y>
    </cdr:from>
    <cdr:to>
      <cdr:x>0.70574</cdr:x>
      <cdr:y>0.09804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1728192" y="0"/>
          <a:ext cx="914400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100" dirty="0" smtClean="0"/>
            <a:t>Линия тренда</a:t>
          </a:r>
          <a:endParaRPr lang="ru-RU" sz="11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9E4EF-6E32-4432-A533-0ACB12A9E9DF}" type="datetimeFigureOut">
              <a:rPr lang="ru-RU" smtClean="0"/>
              <a:t>30.01.2023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ADDB5-0EBE-487B-82CF-F7E0A54972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4225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9E4EF-6E32-4432-A533-0ACB12A9E9DF}" type="datetimeFigureOut">
              <a:rPr lang="ru-RU" smtClean="0"/>
              <a:t>30.01.2023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ADDB5-0EBE-487B-82CF-F7E0A54972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4472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9E4EF-6E32-4432-A533-0ACB12A9E9DF}" type="datetimeFigureOut">
              <a:rPr lang="ru-RU" smtClean="0"/>
              <a:t>30.01.2023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ADDB5-0EBE-487B-82CF-F7E0A54972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6864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9E4EF-6E32-4432-A533-0ACB12A9E9DF}" type="datetimeFigureOut">
              <a:rPr lang="ru-RU" smtClean="0"/>
              <a:t>30.01.2023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ADDB5-0EBE-487B-82CF-F7E0A54972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0474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9E4EF-6E32-4432-A533-0ACB12A9E9DF}" type="datetimeFigureOut">
              <a:rPr lang="ru-RU" smtClean="0"/>
              <a:t>30.01.2023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ADDB5-0EBE-487B-82CF-F7E0A54972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5470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9E4EF-6E32-4432-A533-0ACB12A9E9DF}" type="datetimeFigureOut">
              <a:rPr lang="ru-RU" smtClean="0"/>
              <a:t>30.01.2023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ADDB5-0EBE-487B-82CF-F7E0A54972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1000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9E4EF-6E32-4432-A533-0ACB12A9E9DF}" type="datetimeFigureOut">
              <a:rPr lang="ru-RU" smtClean="0"/>
              <a:t>30.01.2023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ADDB5-0EBE-487B-82CF-F7E0A54972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9915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9E4EF-6E32-4432-A533-0ACB12A9E9DF}" type="datetimeFigureOut">
              <a:rPr lang="ru-RU" smtClean="0"/>
              <a:t>30.01.2023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ADDB5-0EBE-487B-82CF-F7E0A54972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4786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9E4EF-6E32-4432-A533-0ACB12A9E9DF}" type="datetimeFigureOut">
              <a:rPr lang="ru-RU" smtClean="0"/>
              <a:t>30.01.2023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ADDB5-0EBE-487B-82CF-F7E0A54972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8261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9E4EF-6E32-4432-A533-0ACB12A9E9DF}" type="datetimeFigureOut">
              <a:rPr lang="ru-RU" smtClean="0"/>
              <a:t>30.01.2023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ADDB5-0EBE-487B-82CF-F7E0A54972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6863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9E4EF-6E32-4432-A533-0ACB12A9E9DF}" type="datetimeFigureOut">
              <a:rPr lang="ru-RU" smtClean="0"/>
              <a:t>30.01.2023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ADDB5-0EBE-487B-82CF-F7E0A54972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2191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D9E4EF-6E32-4432-A533-0ACB12A9E9DF}" type="datetimeFigureOut">
              <a:rPr lang="ru-RU" smtClean="0"/>
              <a:t>30.01.2023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DADDB5-0EBE-487B-82CF-F7E0A54972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7311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3707904" y="5864802"/>
            <a:ext cx="175231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Иркутск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2023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363064" y="139394"/>
            <a:ext cx="429745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Правительство Иркутской области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611560" y="3140968"/>
            <a:ext cx="80648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ДОКЛАД</a:t>
            </a:r>
            <a:b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на заседание Совета Законодательного Собрания Иркутской области</a:t>
            </a:r>
          </a:p>
          <a:p>
            <a:pPr algn="ctr"/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по взаимодействию с представительными органами </a:t>
            </a:r>
          </a:p>
          <a:p>
            <a:pPr algn="ctr"/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муниципальных образований Иркутской области</a:t>
            </a:r>
            <a:endParaRPr lang="ru-RU" sz="4000" b="1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0820" y="1556791"/>
            <a:ext cx="1419072" cy="949379"/>
          </a:xfrm>
          <a:prstGeom prst="rect">
            <a:avLst/>
          </a:prstGeom>
        </p:spPr>
      </p:pic>
      <p:sp>
        <p:nvSpPr>
          <p:cNvPr id="13" name="Прямоугольник 12"/>
          <p:cNvSpPr/>
          <p:nvPr/>
        </p:nvSpPr>
        <p:spPr>
          <a:xfrm>
            <a:off x="3270939" y="703850"/>
            <a:ext cx="270138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Служба ветеринарии</a:t>
            </a:r>
          </a:p>
        </p:txBody>
      </p:sp>
    </p:spTree>
    <p:extLst>
      <p:ext uri="{BB962C8B-B14F-4D97-AF65-F5344CB8AC3E}">
        <p14:creationId xmlns:p14="http://schemas.microsoft.com/office/powerpoint/2010/main" val="455885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708920"/>
            <a:ext cx="8229600" cy="86409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Благодарю за внимание!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2382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363272" cy="692696"/>
          </a:xfrm>
        </p:spPr>
        <p:txBody>
          <a:bodyPr>
            <a:noAutofit/>
          </a:bodyPr>
          <a:lstStyle/>
          <a:p>
            <a:pPr indent="450215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Проведено мероприятий по обращению с животными без владельцев в 2022 году, голов</a:t>
            </a:r>
            <a:r>
              <a:rPr lang="ru-RU" sz="20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lang="ru-RU" sz="20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Объект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12452791"/>
              </p:ext>
            </p:extLst>
          </p:nvPr>
        </p:nvGraphicFramePr>
        <p:xfrm>
          <a:off x="395536" y="942385"/>
          <a:ext cx="8363271" cy="11590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4036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44016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8002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882551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608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Количество</a:t>
                      </a:r>
                      <a:r>
                        <a:rPr lang="ru-RU" sz="1600" baseline="0" dirty="0" smtClean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муниципальных образований, заключивших контракты по отлову ЖБВ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6853" marR="4685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Отловлено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6853" marR="4685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Стерилизовано, вакцинировано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6853" marR="4685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Пало, в </a:t>
                      </a:r>
                      <a:r>
                        <a:rPr lang="ru-RU" sz="16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т.ч</a:t>
                      </a: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r>
                        <a:rPr lang="ru-RU" sz="16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умервщлено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6853" marR="46853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177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6853" marR="4685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6659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6853" marR="4685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6263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6853" marR="4685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6853" marR="46853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0435471"/>
              </p:ext>
            </p:extLst>
          </p:nvPr>
        </p:nvGraphicFramePr>
        <p:xfrm>
          <a:off x="467544" y="2852934"/>
          <a:ext cx="8363272" cy="36004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00338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80238" y="116632"/>
            <a:ext cx="8229600" cy="1080120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Совершенствование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нормативно-правовой 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базы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457200" y="980729"/>
            <a:ext cx="8229600" cy="5138718"/>
          </a:xfrm>
        </p:spPr>
        <p:txBody>
          <a:bodyPr>
            <a:noAutofit/>
          </a:bodyPr>
          <a:lstStyle/>
          <a:p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Приказ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службы ветеринарии 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Иркутской области от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13 мая 2022 года № 50-спр 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«Об утверждении Порядка определения немотивированной агрессивности у животных без владельцев»;</a:t>
            </a:r>
          </a:p>
          <a:p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Приказ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службы 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ветеринарии Иркутской области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от 24 августа 2020 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года № 53-спр «Об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утверждении Порядка осуществления деятельности по обращению с животными без владельцев на территории Иркутской 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области»;</a:t>
            </a:r>
          </a:p>
          <a:p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Приказ службы ветеринарии Иркутской области от 25 октября 2022 года № 153-спр « Об установлении средней стоимости услуг для расчета субвенций»;</a:t>
            </a:r>
          </a:p>
          <a:p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Проект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закона, предусматривающий административную ответственность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юрлиц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и ИП за нарушение требований в области обращения с животными (внесен Указом Губернатора от 17 января 2022 года № 9-уг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Проект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постановления Иркутской области об установлении дополнительных требований к содержанию домашних животных, в том числе к их 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выгулу.</a:t>
            </a:r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3835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4767" y="588442"/>
            <a:ext cx="8229600" cy="940966"/>
          </a:xfrm>
        </p:spPr>
        <p:txBody>
          <a:bodyPr>
            <a:normAutofit fontScale="90000"/>
          </a:bodyPr>
          <a:lstStyle/>
          <a:p>
            <a:r>
              <a:rPr lang="ru-RU" sz="2200" b="1" dirty="0">
                <a:latin typeface="Arial" panose="020B0604020202020204" pitchFamily="34" charset="0"/>
                <a:cs typeface="Arial" panose="020B0604020202020204" pitchFamily="34" charset="0"/>
              </a:rPr>
              <a:t>Принятый на сессии Законодательного Собрания Иркутской области </a:t>
            </a:r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18 </a:t>
            </a:r>
            <a:r>
              <a:rPr lang="ru-RU" sz="2200" b="1" dirty="0">
                <a:latin typeface="Arial" panose="020B0604020202020204" pitchFamily="34" charset="0"/>
                <a:cs typeface="Arial" panose="020B0604020202020204" pitchFamily="34" charset="0"/>
              </a:rPr>
              <a:t>января 2023 года </a:t>
            </a:r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Закон о внесении </a:t>
            </a:r>
            <a:r>
              <a:rPr lang="ru-RU" sz="2200" b="1" dirty="0">
                <a:latin typeface="Arial" panose="020B0604020202020204" pitchFamily="34" charset="0"/>
                <a:cs typeface="Arial" panose="020B0604020202020204" pitchFamily="34" charset="0"/>
              </a:rPr>
              <a:t>изменений в Закон </a:t>
            </a:r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Иркутской области № 110-ОЗ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7647" y="1529408"/>
            <a:ext cx="8579296" cy="532859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Основные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изменения: </a:t>
            </a:r>
          </a:p>
          <a:p>
            <a:pPr algn="just">
              <a:buFont typeface="+mj-lt"/>
              <a:buAutoNum type="arabicPeriod"/>
            </a:pP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Введение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в способ расчета нормативов для определения общего объема субвенций дополнительную оплату труда муниципальных служащих, осуществляющих  исполнение государственных полномочий. </a:t>
            </a:r>
            <a:endParaRPr lang="ru-RU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+mj-lt"/>
              <a:buAutoNum type="arabicPeriod"/>
            </a:pP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Дополнение нормой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о возможности перераспределения субвенций между бюджетами муниципальных образований Иркутской области на основании отчетов и обращений органов местного самоуправления. </a:t>
            </a:r>
            <a:endParaRPr lang="ru-RU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+mj-lt"/>
              <a:buAutoNum type="arabicPeriod"/>
            </a:pP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Использование в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расчетах по некоторым услугам (в формулах) 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специальных коэффициентов: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по оказанию ветеринарной помощи, стерилизации, кастрации, маркированию животных без владельцев и т. д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>
              <a:buFont typeface="+mj-lt"/>
              <a:buAutoNum type="arabicPeriod"/>
            </a:pP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Введение в способ расчета возможности учитывать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количество животных без владельцев в связи с чрезвычайной 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ситуацией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и иными объективными факторами, оказывающими влияние на численность популяции животных без 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владельцев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81614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>
            <a:noAutofit/>
          </a:bodyPr>
          <a:lstStyle/>
          <a:p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Предложения 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внесении изменений в федеральное законодательство об ответственном 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обращении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с 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животными направленные в федеральные органы власти 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400600"/>
          </a:xfrm>
        </p:spPr>
        <p:txBody>
          <a:bodyPr>
            <a:normAutofit fontScale="55000" lnSpcReduction="20000"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 перечень основных принципов обращения с животными включить принцип приоритета обеспечения безопасности и иных прав и законных интересов граждан;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предусмотреть субсидии из федерального бюджета на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софинансирование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мероприятий по строительству приютов для животных;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утвердить на федеральном уровне единую методику учета численности (мониторинга) животных без владельцев;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создать единую информационную базу для внесения сведений об идентификации животных без владельцев;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ввести административную ответственность за нарушения требований в области обращения с животными,;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рассмотреть вопрос по регулированию численности животных путем их обязательной стерилизации;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определить критерии установления немотивированной агрессии у животных и полномочия должностных лиц по её установлению;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исключить возможность возврата животных без владельцев на прежние места их обитания, при этом в федеральном бюджете предусмотреть финансовые средства на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софинансирование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затрат на их содержание.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61782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9013" y="9248"/>
            <a:ext cx="8229600" cy="611440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Просветительская деятельность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548680"/>
            <a:ext cx="8441747" cy="190013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dirty="0">
                <a:latin typeface="Arial" pitchFamily="34" charset="0"/>
                <a:cs typeface="Arial" pitchFamily="34" charset="0"/>
              </a:rPr>
              <a:t>Изготовлено видеороликов и наглядных материалов – 10;</a:t>
            </a:r>
          </a:p>
          <a:p>
            <a:pPr marL="0" indent="0">
              <a:buNone/>
            </a:pPr>
            <a:r>
              <a:rPr lang="ru-RU" sz="1800" dirty="0">
                <a:latin typeface="Arial" pitchFamily="34" charset="0"/>
                <a:cs typeface="Arial" pitchFamily="34" charset="0"/>
              </a:rPr>
              <a:t>Подготовлено и опубликовано материалов через СМИ, на сайтах, ТВ и радио - 245;</a:t>
            </a:r>
          </a:p>
          <a:p>
            <a:pPr marL="0" indent="0">
              <a:buNone/>
            </a:pPr>
            <a:r>
              <a:rPr lang="ru-RU" sz="1800" dirty="0">
                <a:latin typeface="Arial" pitchFamily="34" charset="0"/>
                <a:cs typeface="Arial" pitchFamily="34" charset="0"/>
              </a:rPr>
              <a:t>Подготовлено и направлено руководств, информационных писем, администрациям, организациям, ИП и гражданам - 748;</a:t>
            </a:r>
          </a:p>
          <a:p>
            <a:pPr marL="0" indent="0">
              <a:buNone/>
            </a:pPr>
            <a:r>
              <a:rPr lang="ru-RU" sz="1800" dirty="0">
                <a:latin typeface="Arial" pitchFamily="34" charset="0"/>
                <a:cs typeface="Arial" pitchFamily="34" charset="0"/>
              </a:rPr>
              <a:t>Проведено бесед, выступлений на собраниях, совещаниях, сходах - 808;</a:t>
            </a:r>
          </a:p>
          <a:p>
            <a:pPr marL="0" indent="0">
              <a:buNone/>
            </a:pPr>
            <a:r>
              <a:rPr lang="ru-RU" sz="1800" dirty="0">
                <a:latin typeface="Arial" pitchFamily="34" charset="0"/>
                <a:cs typeface="Arial" pitchFamily="34" charset="0"/>
              </a:rPr>
              <a:t>Организовано и проведено семинаров, конференций и совещаний - 15;</a:t>
            </a:r>
          </a:p>
          <a:p>
            <a:pPr marL="0" indent="0">
              <a:buNone/>
            </a:pPr>
            <a:r>
              <a:rPr lang="ru-RU" sz="1800" dirty="0">
                <a:latin typeface="Arial" pitchFamily="34" charset="0"/>
                <a:cs typeface="Arial" pitchFamily="34" charset="0"/>
              </a:rPr>
              <a:t>Проведено профилактических визитов в отношении индивидуальных предпринимателей, юридических и физических лиц, осуществляющих деятельность в области обращения с животными – 28;</a:t>
            </a:r>
          </a:p>
          <a:p>
            <a:pPr marL="0" indent="0">
              <a:buNone/>
            </a:pPr>
            <a:r>
              <a:rPr lang="ru-RU" sz="1800" dirty="0">
                <a:latin typeface="Arial" pitchFamily="34" charset="0"/>
                <a:cs typeface="Arial" pitchFamily="34" charset="0"/>
              </a:rPr>
              <a:t>Проведено «уроков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доброты» </a:t>
            </a:r>
            <a:r>
              <a:rPr lang="ru-RU" sz="1800" smtClean="0">
                <a:latin typeface="Arial" pitchFamily="34" charset="0"/>
                <a:cs typeface="Arial" pitchFamily="34" charset="0"/>
              </a:rPr>
              <a:t>– более 3000.</a:t>
            </a:r>
            <a:endParaRPr lang="ru-RU" sz="1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4106150"/>
            <a:ext cx="3792059" cy="25670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90598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40768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Привлечение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государственных инспекторов службы 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рамках муниципальных 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контрактов в 2020-2022 гг.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8330544"/>
              </p:ext>
            </p:extLst>
          </p:nvPr>
        </p:nvGraphicFramePr>
        <p:xfrm>
          <a:off x="457200" y="1124744"/>
          <a:ext cx="8363271" cy="52565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4520">
                  <a:extLst>
                    <a:ext uri="{9D8B030D-6E8A-4147-A177-3AD203B41FA5}">
                      <a16:colId xmlns="" xmlns:a16="http://schemas.microsoft.com/office/drawing/2014/main" val="2883514431"/>
                    </a:ext>
                  </a:extLst>
                </a:gridCol>
                <a:gridCol w="4608512">
                  <a:extLst>
                    <a:ext uri="{9D8B030D-6E8A-4147-A177-3AD203B41FA5}">
                      <a16:colId xmlns="" xmlns:a16="http://schemas.microsoft.com/office/drawing/2014/main" val="565490004"/>
                    </a:ext>
                  </a:extLst>
                </a:gridCol>
                <a:gridCol w="2160239">
                  <a:extLst>
                    <a:ext uri="{9D8B030D-6E8A-4147-A177-3AD203B41FA5}">
                      <a16:colId xmlns="" xmlns:a16="http://schemas.microsoft.com/office/drawing/2014/main" val="304787600"/>
                    </a:ext>
                  </a:extLst>
                </a:gridCol>
              </a:tblGrid>
              <a:tr h="403857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Год</a:t>
                      </a:r>
                      <a:endParaRPr lang="ru-R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</a:t>
                      </a:r>
                      <a:endParaRPr lang="ru-R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Кол-во участий</a:t>
                      </a:r>
                      <a:endParaRPr lang="ru-R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151687810"/>
                  </a:ext>
                </a:extLst>
              </a:tr>
              <a:tr h="681458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ru-R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Слюдянский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район, Ангарск</a:t>
                      </a:r>
                      <a:endParaRPr lang="ru-R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421386587"/>
                  </a:ext>
                </a:extLst>
              </a:tr>
              <a:tr h="1445436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  <a:endParaRPr lang="ru-R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города Усолье-Сибирское, Свирск, Ангарск,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Заларинский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Баяндаевский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Эхирит-Булагатский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районы</a:t>
                      </a:r>
                      <a:endParaRPr lang="ru-R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ru-R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22288665"/>
                  </a:ext>
                </a:extLst>
              </a:tr>
              <a:tr h="2725833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  <a:endParaRPr lang="ru-R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города Усолье-Сибирское, Ангарск, Свирск, Черемхово, Иркутск,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Нижнеудинский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Усольский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Черемховский,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Аларский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Слюдянский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Иркутский,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Ольхонский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и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Эхирит-Булагатский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районы</a:t>
                      </a:r>
                      <a:endParaRPr lang="ru-R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  <a:endParaRPr lang="ru-R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7171098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7907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332656"/>
            <a:ext cx="3636714" cy="1102443"/>
          </a:xfrm>
        </p:spPr>
        <p:txBody>
          <a:bodyPr>
            <a:normAutofit/>
          </a:bodyPr>
          <a:lstStyle/>
          <a:p>
            <a:pPr algn="ctr"/>
            <a:r>
              <a:rPr lang="ru-RU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Грантовая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поддержка НКО в период с 2021 г. по 2024 г., млн руб.</a:t>
            </a:r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2741477"/>
              </p:ext>
            </p:extLst>
          </p:nvPr>
        </p:nvGraphicFramePr>
        <p:xfrm>
          <a:off x="4032250" y="116632"/>
          <a:ext cx="5111750" cy="6840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Текст 6"/>
          <p:cNvSpPr>
            <a:spLocks noGrp="1"/>
          </p:cNvSpPr>
          <p:nvPr>
            <p:ph type="body" sz="half" idx="2"/>
          </p:nvPr>
        </p:nvSpPr>
        <p:spPr>
          <a:xfrm>
            <a:off x="468164" y="5246516"/>
            <a:ext cx="3291680" cy="1057795"/>
          </a:xfrm>
        </p:spPr>
        <p:txBody>
          <a:bodyPr>
            <a:normAutofit/>
          </a:bodyPr>
          <a:lstStyle/>
          <a:p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Всего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в период 2021-2022 годов получателями грантов стали 6 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НКО</a:t>
            </a:r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2686259890"/>
              </p:ext>
            </p:extLst>
          </p:nvPr>
        </p:nvGraphicFramePr>
        <p:xfrm>
          <a:off x="195758" y="1435100"/>
          <a:ext cx="4097932" cy="3384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45067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sz="half" idx="1"/>
          </p:nvPr>
        </p:nvSpPr>
        <p:spPr>
          <a:xfrm>
            <a:off x="457200" y="116632"/>
            <a:ext cx="4038600" cy="600953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Количество зафиксированных укусов в 2020 – 2022 гг. (по данным </a:t>
            </a:r>
            <a:r>
              <a:rPr lang="ru-RU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Роспотребнадзора</a:t>
            </a:r>
            <a: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10" name="Объект 9"/>
          <p:cNvSpPr>
            <a:spLocks noGrp="1"/>
          </p:cNvSpPr>
          <p:nvPr>
            <p:ph sz="half" idx="2"/>
          </p:nvPr>
        </p:nvSpPr>
        <p:spPr>
          <a:xfrm>
            <a:off x="4648200" y="0"/>
            <a:ext cx="4038600" cy="61261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Количество животных без владельцев, в отношении которых проведены мероприятия по системе ОСВВ в 2020-2022 гг.</a:t>
            </a:r>
            <a:endParaRPr lang="ru-RU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2" name="Объект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27234264"/>
              </p:ext>
            </p:extLst>
          </p:nvPr>
        </p:nvGraphicFramePr>
        <p:xfrm>
          <a:off x="457200" y="1268760"/>
          <a:ext cx="4038600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Диаграмма 12"/>
          <p:cNvGraphicFramePr/>
          <p:nvPr>
            <p:extLst>
              <p:ext uri="{D42A27DB-BD31-4B8C-83A1-F6EECF244321}">
                <p14:modId xmlns:p14="http://schemas.microsoft.com/office/powerpoint/2010/main" val="685533119"/>
              </p:ext>
            </p:extLst>
          </p:nvPr>
        </p:nvGraphicFramePr>
        <p:xfrm>
          <a:off x="4788024" y="1916832"/>
          <a:ext cx="3744416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36589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4321</TotalTime>
  <Words>693</Words>
  <Application>Microsoft Office PowerPoint</Application>
  <PresentationFormat>Экран (4:3)</PresentationFormat>
  <Paragraphs>75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PowerPoint</vt:lpstr>
      <vt:lpstr> Проведено мероприятий по обращению с животными без владельцев в 2022 году, голов </vt:lpstr>
      <vt:lpstr>Совершенствование нормативно-правовой базы</vt:lpstr>
      <vt:lpstr>Принятый на сессии Законодательного Собрания Иркутской области 18 января 2023 года Закон о внесении изменений в Закон Иркутской области № 110-ОЗ </vt:lpstr>
      <vt:lpstr>Предложения о внесении изменений в федеральное законодательство об ответственном обращении с животными направленные в федеральные органы власти </vt:lpstr>
      <vt:lpstr>Просветительская деятельность</vt:lpstr>
      <vt:lpstr>Привлечение государственных инспекторов службы в рамках муниципальных контрактов в 2020-2022 гг.</vt:lpstr>
      <vt:lpstr>Грантовая поддержка НКО в период с 2021 г. по 2024 г., млн руб.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Святослав Андреевич Яковлев</dc:creator>
  <cp:lastModifiedBy>Иван Иванович Лобыцин</cp:lastModifiedBy>
  <cp:revision>121</cp:revision>
  <cp:lastPrinted>2017-10-10T08:26:36Z</cp:lastPrinted>
  <dcterms:created xsi:type="dcterms:W3CDTF">2016-02-02T08:52:15Z</dcterms:created>
  <dcterms:modified xsi:type="dcterms:W3CDTF">2023-01-30T01:03:36Z</dcterms:modified>
</cp:coreProperties>
</file>