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heme/theme12.xml" ContentType="application/vnd.openxmlformats-officedocument.theme+xml"/>
  <Override PartName="/ppt/theme/theme13.xml" ContentType="application/vnd.openxmlformats-officedocument.theme+xml"/>
  <Override PartName="/ppt/tags/tag16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12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tags/tag213.xml" ContentType="application/vnd.openxmlformats-officedocument.presentationml.tag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6.xml" ContentType="application/vnd.openxmlformats-officedocument.drawingml.chartshapes+xml"/>
  <Override PartName="/ppt/tags/tag21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9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0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1.xml" ContentType="application/vnd.openxmlformats-officedocument.drawingml.chartshape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.xml" ContentType="application/vnd.openxmlformats-officedocument.themeOverride+xml"/>
  <Override PartName="/ppt/drawings/drawing12.xml" ContentType="application/vnd.openxmlformats-officedocument.drawingml.chartshapes+xml"/>
  <Override PartName="/ppt/tags/tag226.xml" ContentType="application/vnd.openxmlformats-officedocument.presentationml.tag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3.xml" ContentType="application/vnd.openxmlformats-officedocument.themeOverride+xml"/>
  <Override PartName="/ppt/drawings/drawing1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9" r:id="rId1"/>
    <p:sldMasterId id="2147483830" r:id="rId2"/>
    <p:sldMasterId id="2147483845" r:id="rId3"/>
    <p:sldMasterId id="2147483857" r:id="rId4"/>
    <p:sldMasterId id="2147483869" r:id="rId5"/>
    <p:sldMasterId id="2147483893" r:id="rId6"/>
    <p:sldMasterId id="2147483905" r:id="rId7"/>
    <p:sldMasterId id="2147483920" r:id="rId8"/>
    <p:sldMasterId id="2147483932" r:id="rId9"/>
    <p:sldMasterId id="2147483944" r:id="rId10"/>
    <p:sldMasterId id="2147483959" r:id="rId11"/>
  </p:sldMasterIdLst>
  <p:notesMasterIdLst>
    <p:notesMasterId r:id="rId27"/>
  </p:notesMasterIdLst>
  <p:handoutMasterIdLst>
    <p:handoutMasterId r:id="rId28"/>
  </p:handoutMasterIdLst>
  <p:sldIdLst>
    <p:sldId id="2948" r:id="rId12"/>
    <p:sldId id="2960" r:id="rId13"/>
    <p:sldId id="2953" r:id="rId14"/>
    <p:sldId id="2946" r:id="rId15"/>
    <p:sldId id="2947" r:id="rId16"/>
    <p:sldId id="2949" r:id="rId17"/>
    <p:sldId id="2958" r:id="rId18"/>
    <p:sldId id="2959" r:id="rId19"/>
    <p:sldId id="2957" r:id="rId20"/>
    <p:sldId id="2955" r:id="rId21"/>
    <p:sldId id="2954" r:id="rId22"/>
    <p:sldId id="2951" r:id="rId23"/>
    <p:sldId id="2941" r:id="rId24"/>
    <p:sldId id="2956" r:id="rId25"/>
    <p:sldId id="2945" r:id="rId26"/>
  </p:sldIdLst>
  <p:sldSz cx="9144000" cy="6858000" type="screen4x3"/>
  <p:notesSz cx="9874250" cy="6797675"/>
  <p:custDataLst>
    <p:tags r:id="rId29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CCFF99"/>
    <a:srgbClr val="FFFFCC"/>
    <a:srgbClr val="006600"/>
    <a:srgbClr val="3A65BB"/>
    <a:srgbClr val="3163C6"/>
    <a:srgbClr val="008000"/>
    <a:srgbClr val="3366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91579" autoAdjust="0"/>
  </p:normalViewPr>
  <p:slideViewPr>
    <p:cSldViewPr snapToGrid="0">
      <p:cViewPr varScale="1">
        <p:scale>
          <a:sx n="102" d="100"/>
          <a:sy n="102" d="100"/>
        </p:scale>
        <p:origin x="924" y="84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0.xml"/><Relationship Id="rId1" Type="http://schemas.microsoft.com/office/2011/relationships/chartStyle" Target="style20.xml"/><Relationship Id="rId5" Type="http://schemas.openxmlformats.org/officeDocument/2006/relationships/chartUserShapes" Target="../drawings/drawing12.xml"/><Relationship Id="rId4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2.xml"/><Relationship Id="rId1" Type="http://schemas.microsoft.com/office/2011/relationships/chartStyle" Target="style22.xml"/><Relationship Id="rId5" Type="http://schemas.openxmlformats.org/officeDocument/2006/relationships/chartUserShapes" Target="../drawings/drawing14.xml"/><Relationship Id="rId4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435098664702733E-2"/>
          <c:y val="0.17530120107346919"/>
          <c:w val="0.94080564909868447"/>
          <c:h val="0.65829511058618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ННД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Факт</c:v>
                </c:pt>
                <c:pt idx="1">
                  <c:v>2020 Факт </c:v>
                </c:pt>
                <c:pt idx="2">
                  <c:v>2021 Факт</c:v>
                </c:pt>
                <c:pt idx="3">
                  <c:v>План 
на 01.09.2022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32.299999999999997</c:v>
                </c:pt>
                <c:pt idx="1">
                  <c:v>32.700000000000003</c:v>
                </c:pt>
                <c:pt idx="2">
                  <c:v>37.4</c:v>
                </c:pt>
                <c:pt idx="3">
                  <c:v>39.5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DE-481C-AE0D-80033D841D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из бюджетов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Факт</c:v>
                </c:pt>
                <c:pt idx="1">
                  <c:v>2020 Факт </c:v>
                </c:pt>
                <c:pt idx="2">
                  <c:v>2021 Факт</c:v>
                </c:pt>
                <c:pt idx="3">
                  <c:v>План 
на 01.09.2022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71.5</c:v>
                </c:pt>
                <c:pt idx="1">
                  <c:v>76.900000000000006</c:v>
                </c:pt>
                <c:pt idx="2">
                  <c:v>86.4</c:v>
                </c:pt>
                <c:pt idx="3">
                  <c:v>104.1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DE-481C-AE0D-80033D841D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axId val="220946040"/>
        <c:axId val="220944728"/>
      </c:barChart>
      <c:catAx>
        <c:axId val="220946040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20944728"/>
        <c:crosses val="autoZero"/>
        <c:auto val="1"/>
        <c:lblAlgn val="ctr"/>
        <c:lblOffset val="100"/>
        <c:noMultiLvlLbl val="0"/>
      </c:catAx>
      <c:valAx>
        <c:axId val="220944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09460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7.1847768646527657E-2"/>
          <c:y val="0.91993950773980604"/>
          <c:w val="0.76387263931340199"/>
          <c:h val="5.2293289270672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316486330077342E-2"/>
          <c:y val="8.204354318360299E-2"/>
          <c:w val="0.91845373064424951"/>
          <c:h val="0.576626744021978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 МР(ГО)*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Факт 2019 </c:v>
                </c:pt>
                <c:pt idx="1">
                  <c:v>Факт 2020</c:v>
                </c:pt>
                <c:pt idx="2">
                  <c:v>Факт 2021 </c:v>
                </c:pt>
                <c:pt idx="3">
                  <c:v>План
на 01.09.2022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3064.6</c:v>
                </c:pt>
                <c:pt idx="1">
                  <c:v>3081.4</c:v>
                </c:pt>
                <c:pt idx="2">
                  <c:v>3130.47</c:v>
                </c:pt>
                <c:pt idx="3">
                  <c:v>3271.34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45-40B5-841D-8A7CDADB5F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Дотация на сбалансированность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5045-40B5-841D-8A7CDADB5FD5}"/>
              </c:ext>
            </c:extLst>
          </c:dPt>
          <c:cat>
            <c:strRef>
              <c:f>Лист1!$A$2:$A$5</c:f>
              <c:strCache>
                <c:ptCount val="4"/>
                <c:pt idx="0">
                  <c:v>Факт 2019 </c:v>
                </c:pt>
                <c:pt idx="1">
                  <c:v>Факт 2020</c:v>
                </c:pt>
                <c:pt idx="2">
                  <c:v>Факт 2021 </c:v>
                </c:pt>
                <c:pt idx="3">
                  <c:v>План
на 01.09.2022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2302</c:v>
                </c:pt>
                <c:pt idx="1">
                  <c:v>1670</c:v>
                </c:pt>
                <c:pt idx="2">
                  <c:v>3003.6</c:v>
                </c:pt>
                <c:pt idx="3">
                  <c:v>3011.9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45-40B5-841D-8A7CDADB5F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Субсидия на зар. плату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Факт 2019 </c:v>
                </c:pt>
                <c:pt idx="1">
                  <c:v>Факт 2020</c:v>
                </c:pt>
                <c:pt idx="2">
                  <c:v>Факт 2021 </c:v>
                </c:pt>
                <c:pt idx="3">
                  <c:v>План
на 01.09.2022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1990</c:v>
                </c:pt>
                <c:pt idx="1">
                  <c:v>2946.4</c:v>
                </c:pt>
                <c:pt idx="2">
                  <c:v>2946.4</c:v>
                </c:pt>
                <c:pt idx="3">
                  <c:v>3164.17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45-40B5-841D-8A7CDADB5FD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Субвенция (дотация, субсидия) на выравнивание поселений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softEdge rad="0"/>
              </a:effectLst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6-5045-40B5-841D-8A7CDADB5FD5}"/>
              </c:ext>
            </c:extLst>
          </c:dPt>
          <c:cat>
            <c:strRef>
              <c:f>Лист1!$A$2:$A$5</c:f>
              <c:strCache>
                <c:ptCount val="4"/>
                <c:pt idx="0">
                  <c:v>Факт 2019 </c:v>
                </c:pt>
                <c:pt idx="1">
                  <c:v>Факт 2020</c:v>
                </c:pt>
                <c:pt idx="2">
                  <c:v>Факт 2021 </c:v>
                </c:pt>
                <c:pt idx="3">
                  <c:v>План
на 01.09.2022</c:v>
                </c:pt>
              </c:strCache>
            </c:strRef>
          </c:cat>
          <c:val>
            <c:numRef>
              <c:f>Лист1!$E$2:$E$5</c:f>
              <c:numCache>
                <c:formatCode>#,##0.00</c:formatCode>
                <c:ptCount val="4"/>
                <c:pt idx="0">
                  <c:v>3728.88</c:v>
                </c:pt>
                <c:pt idx="1">
                  <c:v>3458.65</c:v>
                </c:pt>
                <c:pt idx="2">
                  <c:v>4083.8815</c:v>
                </c:pt>
                <c:pt idx="3">
                  <c:v>4185.1752999999999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45-40B5-841D-8A7CDADB5FD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за увеличение ННД</c:v>
                </c:pt>
              </c:strCache>
            </c:strRef>
          </c:tx>
          <c:spPr>
            <a:solidFill>
              <a:srgbClr val="3B367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Факт 2019 </c:v>
                </c:pt>
                <c:pt idx="1">
                  <c:v>Факт 2020</c:v>
                </c:pt>
                <c:pt idx="2">
                  <c:v>Факт 2021 </c:v>
                </c:pt>
                <c:pt idx="3">
                  <c:v>План
на 01.09.2022</c:v>
                </c:pt>
              </c:strCache>
            </c:strRef>
          </c:cat>
          <c:val>
            <c:numRef>
              <c:f>Лист1!$F$2:$F$5</c:f>
              <c:numCache>
                <c:formatCode>#,##0.00</c:formatCode>
                <c:ptCount val="4"/>
                <c:pt idx="0">
                  <c:v>432.82</c:v>
                </c:pt>
                <c:pt idx="1">
                  <c:v>0</c:v>
                </c:pt>
                <c:pt idx="2">
                  <c:v>300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45-40B5-841D-8A7CDADB5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28310392"/>
        <c:axId val="228310064"/>
      </c:barChart>
      <c:catAx>
        <c:axId val="22831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28310064"/>
        <c:crosses val="autoZero"/>
        <c:auto val="1"/>
        <c:lblAlgn val="ctr"/>
        <c:lblOffset val="100"/>
        <c:noMultiLvlLbl val="0"/>
      </c:catAx>
      <c:valAx>
        <c:axId val="22831006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28310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363028953229399E-2"/>
          <c:y val="0.75615234078626248"/>
          <c:w val="0.97178916109873803"/>
          <c:h val="0.10093610308727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</a:rPr>
              <a:t>Структура муниципального долга в РФ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74BC401-DEBF-47D9-B0D5-090C731E2C90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CB99D88D-AF95-42E0-88ED-129804632DC8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7E3F-4C2B-9C07-7058784943C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0EED139-B3DC-46A5-9C2D-1652DBCEF355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402A07F2-AC5B-4E08-A8F6-FDC7120FDA72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7E3F-4C2B-9C07-7058784943C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C67760D-E39B-4570-ACCE-D7DB1C2550F5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18AEB8BD-D984-4988-9C96-CEE1793DA711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7E3F-4C2B-9C07-7058784943C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C3D3DA35-ABF0-4A5A-94C3-7C7B78AAE38C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837D1826-B770-4646-8A2F-B520A6BB6955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7E3F-4C2B-9C07-7058784943C0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B79986C4-EDFA-4C1C-8FB1-4777A514577A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368F97B7-8ED7-4A42-BED9-3B652C4B623A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7E3F-4C2B-9C07-7058784943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  <c:pt idx="3">
                  <c:v>на 01.01.2022</c:v>
                </c:pt>
                <c:pt idx="4">
                  <c:v>на 01.09.2022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86468.131623920024</c:v>
                </c:pt>
                <c:pt idx="1">
                  <c:v>92085.658970109973</c:v>
                </c:pt>
                <c:pt idx="2">
                  <c:v>91172.362779279996</c:v>
                </c:pt>
                <c:pt idx="3">
                  <c:v>132450</c:v>
                </c:pt>
                <c:pt idx="4">
                  <c:v>271627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Лист1!$H$2:$H$6</c15:f>
                <c15:dlblRangeCache>
                  <c:ptCount val="5"/>
                  <c:pt idx="0">
                    <c:v>23%</c:v>
                  </c:pt>
                  <c:pt idx="1">
                    <c:v>24%</c:v>
                  </c:pt>
                  <c:pt idx="2">
                    <c:v>24%</c:v>
                  </c:pt>
                  <c:pt idx="3">
                    <c:v>35%</c:v>
                  </c:pt>
                  <c:pt idx="4">
                    <c:v>73%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7E3F-4C2B-9C07-7058784943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банков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9FBAD7CB-B4EC-41F3-974E-6AD958A9CBF7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2182D7B6-A30D-4592-80D0-D5906745D71B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7E3F-4C2B-9C07-7058784943C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ACD9214-4A9F-4472-9951-10CA0FAC9CEB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35690FE1-F535-4831-99E7-39E4B545D94D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7E3F-4C2B-9C07-7058784943C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124FEA1-D0AF-4C8D-BEE1-6F524730882C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C368A73E-B804-486B-A8A4-B35994FDC6B0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7E3F-4C2B-9C07-7058784943C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C265B53B-6A78-46E7-8345-4254EFC35E66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28C8F8BA-7FEA-42B3-BD6C-CE239BE32815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7E3F-4C2B-9C07-7058784943C0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B3B38E90-8DAC-44DC-BC57-A8304C9EF000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19C7AE3D-6BAB-4F9E-BE52-DE1D108CB983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7E3F-4C2B-9C07-7058784943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  <c:pt idx="3">
                  <c:v>на 01.01.2022</c:v>
                </c:pt>
                <c:pt idx="4">
                  <c:v>на 01.09.2022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256538.9758281</c:v>
                </c:pt>
                <c:pt idx="1">
                  <c:v>259464.82689782002</c:v>
                </c:pt>
                <c:pt idx="2">
                  <c:v>264393.83362319006</c:v>
                </c:pt>
                <c:pt idx="3">
                  <c:v>219642</c:v>
                </c:pt>
                <c:pt idx="4">
                  <c:v>78628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Лист1!$I$2:$I$6</c15:f>
                <c15:dlblRangeCache>
                  <c:ptCount val="5"/>
                  <c:pt idx="0">
                    <c:v>69%</c:v>
                  </c:pt>
                  <c:pt idx="1">
                    <c:v>68%</c:v>
                  </c:pt>
                  <c:pt idx="2">
                    <c:v>68%</c:v>
                  </c:pt>
                  <c:pt idx="3">
                    <c:v>58%</c:v>
                  </c:pt>
                  <c:pt idx="4">
                    <c:v>21%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7E3F-4C2B-9C07-7058784943C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ценные бумаги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  <c:pt idx="3">
                  <c:v>на 01.01.2022</c:v>
                </c:pt>
                <c:pt idx="4">
                  <c:v>на 01.09.2022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18123.871059999998</c:v>
                </c:pt>
                <c:pt idx="1">
                  <c:v>21295.369559999999</c:v>
                </c:pt>
                <c:pt idx="2">
                  <c:v>24651.966560000001</c:v>
                </c:pt>
                <c:pt idx="3">
                  <c:v>19850</c:v>
                </c:pt>
                <c:pt idx="4">
                  <c:v>15075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3F-4C2B-9C07-7058784943C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461307425988472E-3"/>
                  <c:y val="-4.10180353394597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E3F-4C2B-9C07-7058784943C0}"/>
                </c:ext>
              </c:extLst>
            </c:dLbl>
            <c:dLbl>
              <c:idx val="1"/>
              <c:layout>
                <c:manualLayout>
                  <c:x val="0"/>
                  <c:y val="-2.87126247376218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E3F-4C2B-9C07-7058784943C0}"/>
                </c:ext>
              </c:extLst>
            </c:dLbl>
            <c:dLbl>
              <c:idx val="2"/>
              <c:layout>
                <c:manualLayout>
                  <c:x val="0"/>
                  <c:y val="-1.64072141357839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E3F-4C2B-9C07-7058784943C0}"/>
                </c:ext>
              </c:extLst>
            </c:dLbl>
            <c:dLbl>
              <c:idx val="3"/>
              <c:layout>
                <c:manualLayout>
                  <c:x val="-7.5023927212481861E-17"/>
                  <c:y val="-3.28144282715678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E3F-4C2B-9C07-7058784943C0}"/>
                </c:ext>
              </c:extLst>
            </c:dLbl>
            <c:dLbl>
              <c:idx val="4"/>
              <c:layout>
                <c:manualLayout>
                  <c:x val="-1.5004785442496372E-16"/>
                  <c:y val="-4.10180353394598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E3F-4C2B-9C07-7058784943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  <c:pt idx="3">
                  <c:v>на 01.01.2022</c:v>
                </c:pt>
                <c:pt idx="4">
                  <c:v>на 01.09.2022</c:v>
                </c:pt>
              </c:strCache>
            </c:strRef>
          </c:cat>
          <c:val>
            <c:numRef>
              <c:f>Лист1!$E$2:$E$6</c:f>
              <c:numCache>
                <c:formatCode>#,##0</c:formatCode>
                <c:ptCount val="5"/>
                <c:pt idx="0">
                  <c:v>10740.256509119848</c:v>
                </c:pt>
                <c:pt idx="1">
                  <c:v>7611.7495906400145</c:v>
                </c:pt>
                <c:pt idx="2">
                  <c:v>7187.5030452899518</c:v>
                </c:pt>
                <c:pt idx="3">
                  <c:v>4700</c:v>
                </c:pt>
                <c:pt idx="4">
                  <c:v>4633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3F-4C2B-9C07-7058784943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24601695"/>
        <c:axId val="424586719"/>
      </c:barChart>
      <c:lineChart>
        <c:grouping val="standard"/>
        <c:varyColors val="0"/>
        <c:ser>
          <c:idx val="4"/>
          <c:order val="4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1644763669482551E-2"/>
                  <c:y val="-0.102052871924575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270-4E20-A4E9-53E3A32A64C3}"/>
                </c:ext>
              </c:extLst>
            </c:dLbl>
            <c:dLbl>
              <c:idx val="1"/>
              <c:layout>
                <c:manualLayout>
                  <c:x val="-6.1644763669482537E-2"/>
                  <c:y val="-8.974746132273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70-4E20-A4E9-53E3A32A64C3}"/>
                </c:ext>
              </c:extLst>
            </c:dLbl>
            <c:dLbl>
              <c:idx val="2"/>
              <c:layout>
                <c:manualLayout>
                  <c:x val="-6.1644763669482537E-2"/>
                  <c:y val="-8.1543854254846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270-4E20-A4E9-53E3A32A64C3}"/>
                </c:ext>
              </c:extLst>
            </c:dLbl>
            <c:dLbl>
              <c:idx val="3"/>
              <c:layout>
                <c:manualLayout>
                  <c:x val="-6.5737025154680162E-2"/>
                  <c:y val="-9.7951068390629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270-4E20-A4E9-53E3A32A64C3}"/>
                </c:ext>
              </c:extLst>
            </c:dLbl>
            <c:dLbl>
              <c:idx val="4"/>
              <c:layout>
                <c:manualLayout>
                  <c:x val="-6.1644763669482537E-2"/>
                  <c:y val="-0.1061546754585218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270-4E20-A4E9-53E3A32A6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  <c:pt idx="3">
                  <c:v>на 01.01.2022</c:v>
                </c:pt>
                <c:pt idx="4">
                  <c:v>на 01.09.2022</c:v>
                </c:pt>
              </c:strCache>
            </c:strRef>
          </c:cat>
          <c:val>
            <c:numRef>
              <c:f>Лист1!$F$2:$F$6</c:f>
              <c:numCache>
                <c:formatCode>#,##0</c:formatCode>
                <c:ptCount val="5"/>
                <c:pt idx="0">
                  <c:v>371871.23502113984</c:v>
                </c:pt>
                <c:pt idx="1">
                  <c:v>380457.60501857003</c:v>
                </c:pt>
                <c:pt idx="2">
                  <c:v>387405.66600776004</c:v>
                </c:pt>
                <c:pt idx="3">
                  <c:v>376642</c:v>
                </c:pt>
                <c:pt idx="4">
                  <c:v>369963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E3F-4C2B-9C07-7058784943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4601695"/>
        <c:axId val="424586719"/>
      </c:lineChart>
      <c:catAx>
        <c:axId val="424601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4586719"/>
        <c:crosses val="autoZero"/>
        <c:auto val="1"/>
        <c:lblAlgn val="ctr"/>
        <c:lblOffset val="100"/>
        <c:noMultiLvlLbl val="0"/>
      </c:catAx>
      <c:valAx>
        <c:axId val="42458671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2460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</a:rPr>
              <a:t>Структура муниципального долга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в Иркутской области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7050D4AE-915D-4E96-8095-870CBDD636A8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D7523BAD-83F2-4D11-88BE-1532EA10CF45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BA98-4C10-92B7-A22BEA4199F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E68D0F1-E80C-414F-9C36-518EA1BFDC3B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0D211CDB-5E68-4CCD-B562-2EF310D1C953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A98-4C10-92B7-A22BEA4199F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FFFDCB3-6753-4004-924C-820312F0F796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2FA4D173-0741-4C9C-A09F-64797D39BA21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BA98-4C10-92B7-A22BEA4199F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09F5EAF3-3816-43A1-9831-2F197E7CCAB7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9B97507E-2DDF-4BF4-85CC-42238852FBA6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A98-4C10-92B7-A22BEA4199F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8AEBBDD-9AFE-45F6-9BC2-44C5BEFA1675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574703AF-3041-43FD-819E-77DD2B7D045C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BA98-4C10-92B7-A22BEA4199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  <c:pt idx="3">
                  <c:v>на 01.01.2022</c:v>
                </c:pt>
                <c:pt idx="4">
                  <c:v>на 01.10.2022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1570.98174262</c:v>
                </c:pt>
                <c:pt idx="1">
                  <c:v>1322.89597624</c:v>
                </c:pt>
                <c:pt idx="2">
                  <c:v>1260.91267616</c:v>
                </c:pt>
                <c:pt idx="3">
                  <c:v>841</c:v>
                </c:pt>
                <c:pt idx="4">
                  <c:v>3842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Лист1!$G$2:$G$6</c15:f>
                <c15:dlblRangeCache>
                  <c:ptCount val="5"/>
                  <c:pt idx="0">
                    <c:v>33%</c:v>
                  </c:pt>
                  <c:pt idx="1">
                    <c:v>24%</c:v>
                  </c:pt>
                  <c:pt idx="2">
                    <c:v>21%</c:v>
                  </c:pt>
                  <c:pt idx="3">
                    <c:v>13%</c:v>
                  </c:pt>
                  <c:pt idx="4">
                    <c:v>55%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BA98-4C10-92B7-A22BEA4199F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банков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77584195-1CAE-4B09-B43A-4D3270DC5D26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9CD03B24-63CD-43AC-AEC6-93C48BEF0D8A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BA98-4C10-92B7-A22BEA4199F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7B06CEF-D335-4BE1-BAC2-3BAA2651B6DB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25027B8E-0C1C-4C22-968A-0A1D2A426D07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BA98-4C10-92B7-A22BEA4199F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C9E23AE-5AE7-42CA-A8C9-D2F79AD9D039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D39010D1-EF81-458E-A2AD-944734E795BB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BA98-4C10-92B7-A22BEA4199F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EC296EF-664C-4C36-A069-488A48323D71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9449AD0B-C83F-4AF9-BAEF-4395B68AAD4D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BA98-4C10-92B7-A22BEA4199F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E5A40BD8-F131-4AA2-A6C0-A12B6DB99FFE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562B9272-BE47-438C-87E3-EA624E58BE56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BA98-4C10-92B7-A22BEA4199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  <c:pt idx="3">
                  <c:v>на 01.01.2022</c:v>
                </c:pt>
                <c:pt idx="4">
                  <c:v>на 01.10.2022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3200.0329505899999</c:v>
                </c:pt>
                <c:pt idx="1">
                  <c:v>4068.1879800000002</c:v>
                </c:pt>
                <c:pt idx="2">
                  <c:v>4654.5978800000003</c:v>
                </c:pt>
                <c:pt idx="3">
                  <c:v>5683</c:v>
                </c:pt>
                <c:pt idx="4">
                  <c:v>3050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Лист1!$H$2:$H$6</c15:f>
                <c15:dlblRangeCache>
                  <c:ptCount val="5"/>
                  <c:pt idx="0">
                    <c:v>67%</c:v>
                  </c:pt>
                  <c:pt idx="1">
                    <c:v>75%</c:v>
                  </c:pt>
                  <c:pt idx="2">
                    <c:v>78%</c:v>
                  </c:pt>
                  <c:pt idx="3">
                    <c:v>86%</c:v>
                  </c:pt>
                  <c:pt idx="4">
                    <c:v>44%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BA98-4C10-92B7-A22BEA4199F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  <c:pt idx="3">
                  <c:v>на 01.01.2022</c:v>
                </c:pt>
                <c:pt idx="4">
                  <c:v>на 01.10.2022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12.338952040000322</c:v>
                </c:pt>
                <c:pt idx="1">
                  <c:v>64.818094040000233</c:v>
                </c:pt>
                <c:pt idx="2">
                  <c:v>46.812371439999879</c:v>
                </c:pt>
                <c:pt idx="3">
                  <c:v>46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A98-4C10-92B7-A22BEA4199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24601695"/>
        <c:axId val="424586719"/>
      </c:barChart>
      <c:lineChart>
        <c:grouping val="standard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935582648617966E-2"/>
                  <c:y val="-0.1840889426034954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798-4AFF-9D93-042F9FE96497}"/>
                </c:ext>
              </c:extLst>
            </c:dLbl>
            <c:dLbl>
              <c:idx val="1"/>
              <c:layout>
                <c:manualLayout>
                  <c:x val="-5.4166236361612205E-2"/>
                  <c:y val="-0.155376317865873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798-4AFF-9D93-042F9FE96497}"/>
                </c:ext>
              </c:extLst>
            </c:dLbl>
            <c:dLbl>
              <c:idx val="2"/>
              <c:layout>
                <c:manualLayout>
                  <c:x val="-4.802784413381566E-2"/>
                  <c:y val="-0.1471727107979816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798-4AFF-9D93-042F9FE96497}"/>
                </c:ext>
              </c:extLst>
            </c:dLbl>
            <c:dLbl>
              <c:idx val="3"/>
              <c:layout>
                <c:manualLayout>
                  <c:x val="-4.8027844133815736E-2"/>
                  <c:y val="-0.130765496662197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798-4AFF-9D93-042F9FE96497}"/>
                </c:ext>
              </c:extLst>
            </c:dLbl>
            <c:dLbl>
              <c:idx val="4"/>
              <c:layout>
                <c:manualLayout>
                  <c:x val="-5.2120105619013507E-2"/>
                  <c:y val="-0.122561889594305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798-4AFF-9D93-042F9FE964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  <c:pt idx="3">
                  <c:v>на 01.01.2022</c:v>
                </c:pt>
              </c:strCache>
            </c:strRef>
          </c:cat>
          <c:val>
            <c:numRef>
              <c:f>Лист1!$E$2:$E$6</c:f>
              <c:numCache>
                <c:formatCode>#,##0</c:formatCode>
                <c:ptCount val="5"/>
                <c:pt idx="0">
                  <c:v>4783.3536452500002</c:v>
                </c:pt>
                <c:pt idx="1">
                  <c:v>5455.9020502799995</c:v>
                </c:pt>
                <c:pt idx="2">
                  <c:v>5962.3229276000002</c:v>
                </c:pt>
                <c:pt idx="3">
                  <c:v>6570</c:v>
                </c:pt>
                <c:pt idx="4">
                  <c:v>6938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BA98-4C10-92B7-A22BEA4199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4601695"/>
        <c:axId val="424586719"/>
      </c:lineChart>
      <c:catAx>
        <c:axId val="424601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4586719"/>
        <c:crosses val="autoZero"/>
        <c:auto val="1"/>
        <c:lblAlgn val="ctr"/>
        <c:lblOffset val="100"/>
        <c:noMultiLvlLbl val="0"/>
      </c:catAx>
      <c:valAx>
        <c:axId val="42458671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2460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Город Братск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банков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01.10.2022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609</c:v>
                </c:pt>
                <c:pt idx="1">
                  <c:v>1074</c:v>
                </c:pt>
                <c:pt idx="2">
                  <c:v>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F-4316-BCC8-FEE249BDDE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01.10.2022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526.69357890000015</c:v>
                </c:pt>
                <c:pt idx="1">
                  <c:v>307.31499300000002</c:v>
                </c:pt>
                <c:pt idx="2">
                  <c:v>522.31499299999996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6F-4316-BCC8-FEE249BDDE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40364504"/>
        <c:axId val="64036647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% к ННД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26F-4316-BCC8-FEE249BDDEDC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26F-4316-BCC8-FEE249BDDEDC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D26F-4316-BCC8-FEE249BDDE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ln>
                      <a:noFill/>
                    </a:ln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01.10.2022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0.23053628265861342</c:v>
                </c:pt>
                <c:pt idx="1">
                  <c:v>0.33667576888438494</c:v>
                </c:pt>
                <c:pt idx="2">
                  <c:v>0.28015886705694659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6F-4316-BCC8-FEE249BDDE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72351264"/>
        <c:axId val="672358480"/>
      </c:lineChart>
      <c:catAx>
        <c:axId val="640364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0366472"/>
        <c:crosses val="autoZero"/>
        <c:auto val="1"/>
        <c:lblAlgn val="ctr"/>
        <c:lblOffset val="100"/>
        <c:noMultiLvlLbl val="0"/>
      </c:catAx>
      <c:valAx>
        <c:axId val="640366472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solidFill>
              <a:srgbClr val="C00000">
                <a:alpha val="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0364504"/>
        <c:crosses val="autoZero"/>
        <c:crossBetween val="between"/>
      </c:valAx>
      <c:valAx>
        <c:axId val="672358480"/>
        <c:scaling>
          <c:orientation val="minMax"/>
          <c:max val="1"/>
          <c:min val="0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2351264"/>
        <c:crosses val="max"/>
        <c:crossBetween val="between"/>
      </c:valAx>
      <c:catAx>
        <c:axId val="672351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23584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Город Иркутск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банков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2B-4CD2-B8F9-32249F5A158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2B-4CD2-B8F9-32249F5A15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01.10.2022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2720.9505800000002</c:v>
                </c:pt>
                <c:pt idx="1">
                  <c:v>3250.9505800000002</c:v>
                </c:pt>
                <c:pt idx="2">
                  <c:v>2092.0675799999999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F-4316-BCC8-FEE249BDDE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2B-4CD2-B8F9-32249F5A158C}"/>
                </c:ext>
              </c:extLst>
            </c:dLbl>
            <c:dLbl>
              <c:idx val="2"/>
              <c:layout>
                <c:manualLayout>
                  <c:x val="-8.3735914069809382E-3"/>
                  <c:y val="8.9586809369311349E-2"/>
                </c:manualLayout>
              </c:layout>
              <c:tx>
                <c:rich>
                  <a:bodyPr/>
                  <a:lstStyle/>
                  <a:p>
                    <a:fld id="{B1D91507-E4F0-4769-8FFB-A9C6833A3B31}" type="VALUE">
                      <a:rPr lang="en-US" sz="1000" b="1" i="0" u="none" strike="noStrike" kern="1200" baseline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A2B-4CD2-B8F9-32249F5A15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01.10.2022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1158.883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6F-4316-BCC8-FEE249BDDE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40364504"/>
        <c:axId val="64036647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% к ННД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26F-4316-BCC8-FEE249BDDEDC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26F-4316-BCC8-FEE249BDDEDC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D26F-4316-BCC8-FEE249BDDE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01.10.2022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0.249</c:v>
                </c:pt>
                <c:pt idx="1">
                  <c:v>0.27200000000000002</c:v>
                </c:pt>
                <c:pt idx="2">
                  <c:v>0.16200000000000001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6F-4316-BCC8-FEE249BDDE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72351264"/>
        <c:axId val="672358480"/>
      </c:lineChart>
      <c:catAx>
        <c:axId val="640364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0366472"/>
        <c:crosses val="autoZero"/>
        <c:auto val="1"/>
        <c:lblAlgn val="ctr"/>
        <c:lblOffset val="100"/>
        <c:noMultiLvlLbl val="0"/>
      </c:catAx>
      <c:valAx>
        <c:axId val="640366472"/>
        <c:scaling>
          <c:orientation val="minMax"/>
          <c:max val="2800"/>
          <c:min val="2000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solidFill>
              <a:srgbClr val="C00000">
                <a:alpha val="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0364504"/>
        <c:crosses val="autoZero"/>
        <c:crossBetween val="between"/>
      </c:valAx>
      <c:valAx>
        <c:axId val="672358480"/>
        <c:scaling>
          <c:orientation val="minMax"/>
          <c:max val="1"/>
          <c:min val="0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2351264"/>
        <c:crosses val="max"/>
        <c:crossBetween val="between"/>
      </c:valAx>
      <c:catAx>
        <c:axId val="672351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23584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Город Ангарск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банков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0D-4BFE-8F38-AC3207BB827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0D-4BFE-8F38-AC3207BB82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01.10.2022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1153.7782999999999</c:v>
                </c:pt>
                <c:pt idx="1">
                  <c:v>1115.2447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F-4316-BCC8-FEE249BDDE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01.10.2022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1276.0066999999999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6F-4316-BCC8-FEE249BDDE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40364504"/>
        <c:axId val="64036647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% к ННД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26F-4316-BCC8-FEE249BDDEDC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26F-4316-BCC8-FEE249BDDEDC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D26F-4316-BCC8-FEE249BDDEDC}"/>
              </c:ext>
            </c:extLst>
          </c:dPt>
          <c:dLbls>
            <c:dLbl>
              <c:idx val="1"/>
              <c:layout>
                <c:manualLayout>
                  <c:x val="-0.16544090255447291"/>
                  <c:y val="-6.45653617009573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20130311543752"/>
                      <c:h val="0.197930518045564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26F-4316-BCC8-FEE249BDDED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6F-4316-BCC8-FEE249BDDE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01.10.2022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0.48</c:v>
                </c:pt>
                <c:pt idx="1">
                  <c:v>0.47099999999999997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6F-4316-BCC8-FEE249BDDE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72351264"/>
        <c:axId val="672358480"/>
      </c:lineChart>
      <c:catAx>
        <c:axId val="640364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0366472"/>
        <c:crosses val="autoZero"/>
        <c:auto val="1"/>
        <c:lblAlgn val="ctr"/>
        <c:lblOffset val="100"/>
        <c:noMultiLvlLbl val="0"/>
      </c:catAx>
      <c:valAx>
        <c:axId val="640366472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solidFill>
              <a:srgbClr val="C00000">
                <a:alpha val="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0364504"/>
        <c:crosses val="autoZero"/>
        <c:crossBetween val="between"/>
      </c:valAx>
      <c:valAx>
        <c:axId val="672358480"/>
        <c:scaling>
          <c:orientation val="minMax"/>
          <c:max val="1.5"/>
          <c:min val="0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2351264"/>
        <c:crosses val="max"/>
        <c:crossBetween val="between"/>
      </c:valAx>
      <c:catAx>
        <c:axId val="672351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23584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Город Саянск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банков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01.10.2022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30</c:v>
                </c:pt>
                <c:pt idx="1">
                  <c:v>49.3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F-4316-BCC8-FEE249BDDE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01.10.2022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84.98823329999999</c:v>
                </c:pt>
                <c:pt idx="1">
                  <c:v>64.191175000000001</c:v>
                </c:pt>
                <c:pt idx="2">
                  <c:v>113.491175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6F-4316-BCC8-FEE249BDDE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40364504"/>
        <c:axId val="64036647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% к ННД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26F-4316-BCC8-FEE249BDDEDC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26F-4316-BCC8-FEE249BDDEDC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D26F-4316-BCC8-FEE249BDDEDC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6F-4316-BCC8-FEE249BDDE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01.10.2022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7.4999999999999997E-2</c:v>
                </c:pt>
                <c:pt idx="1">
                  <c:v>9.6000000000000002E-2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6F-4316-BCC8-FEE249BDDE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72351264"/>
        <c:axId val="672358480"/>
      </c:lineChart>
      <c:catAx>
        <c:axId val="640364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0366472"/>
        <c:crosses val="autoZero"/>
        <c:auto val="1"/>
        <c:lblAlgn val="ctr"/>
        <c:lblOffset val="100"/>
        <c:noMultiLvlLbl val="0"/>
      </c:catAx>
      <c:valAx>
        <c:axId val="640366472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solidFill>
              <a:srgbClr val="C00000">
                <a:alpha val="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0364504"/>
        <c:crosses val="autoZero"/>
        <c:crossBetween val="between"/>
      </c:valAx>
      <c:valAx>
        <c:axId val="672358480"/>
        <c:scaling>
          <c:orientation val="minMax"/>
          <c:max val="0.5"/>
          <c:min val="0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solidFill>
              <a:srgbClr val="C00000">
                <a:alpha val="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2351264"/>
        <c:crosses val="max"/>
        <c:crossBetween val="between"/>
      </c:valAx>
      <c:catAx>
        <c:axId val="672351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23584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Город Усть-Илимск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банков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01.10.2022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117</c:v>
                </c:pt>
                <c:pt idx="1">
                  <c:v>160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F-4316-BCC8-FEE249BDDE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01.10.2022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84.257406800000012</c:v>
                </c:pt>
                <c:pt idx="1">
                  <c:v>40.532305099999995</c:v>
                </c:pt>
                <c:pt idx="2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6F-4316-BCC8-FEE249BDDE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40364504"/>
        <c:axId val="64036647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% к ННД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26F-4316-BCC8-FEE249BDDEDC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26F-4316-BCC8-FEE249BDDEDC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D26F-4316-BCC8-FEE249BDDEDC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6F-4316-BCC8-FEE249BDDE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01.10.2022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0.13800000000000001</c:v>
                </c:pt>
                <c:pt idx="1">
                  <c:v>0.158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6F-4316-BCC8-FEE249BDDE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72351264"/>
        <c:axId val="672358480"/>
      </c:lineChart>
      <c:catAx>
        <c:axId val="640364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0366472"/>
        <c:crosses val="autoZero"/>
        <c:auto val="1"/>
        <c:lblAlgn val="ctr"/>
        <c:lblOffset val="100"/>
        <c:noMultiLvlLbl val="0"/>
      </c:catAx>
      <c:valAx>
        <c:axId val="640366472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solidFill>
              <a:srgbClr val="C00000">
                <a:alpha val="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0364504"/>
        <c:crosses val="autoZero"/>
        <c:crossBetween val="between"/>
      </c:valAx>
      <c:valAx>
        <c:axId val="672358480"/>
        <c:scaling>
          <c:orientation val="minMax"/>
          <c:max val="0.55000000000000004"/>
          <c:min val="0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solidFill>
              <a:srgbClr val="C00000">
                <a:alpha val="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2351264"/>
        <c:crosses val="max"/>
        <c:crossBetween val="between"/>
      </c:valAx>
      <c:catAx>
        <c:axId val="672351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23584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места с 1 по 13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28-499D-9C17-909B994F22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Заларинский район</c:v>
                </c:pt>
                <c:pt idx="1">
                  <c:v>Город  Зима</c:v>
                </c:pt>
                <c:pt idx="2">
                  <c:v>Шелеховский район</c:v>
                </c:pt>
                <c:pt idx="3">
                  <c:v>Город Свирск</c:v>
                </c:pt>
                <c:pt idx="4">
                  <c:v>Слюдянский район</c:v>
                </c:pt>
                <c:pt idx="5">
                  <c:v>Нижнеилимский район</c:v>
                </c:pt>
                <c:pt idx="6">
                  <c:v>Боханский район</c:v>
                </c:pt>
                <c:pt idx="7">
                  <c:v>Усольский район</c:v>
                </c:pt>
                <c:pt idx="8">
                  <c:v>Нукутский район</c:v>
                </c:pt>
                <c:pt idx="9">
                  <c:v>Ольхонский район</c:v>
                </c:pt>
                <c:pt idx="10">
                  <c:v>Черемховский район</c:v>
                </c:pt>
                <c:pt idx="11">
                  <c:v>Балаганский район</c:v>
                </c:pt>
                <c:pt idx="12">
                  <c:v>Тайшетский район</c:v>
                </c:pt>
              </c:strCache>
            </c:strRef>
          </c:cat>
          <c:val>
            <c:numRef>
              <c:f>Лист1!$B$2:$B$15</c:f>
              <c:numCache>
                <c:formatCode>0.0%</c:formatCode>
                <c:ptCount val="14"/>
                <c:pt idx="0">
                  <c:v>4.4771105600439828E-2</c:v>
                </c:pt>
                <c:pt idx="1">
                  <c:v>4.2368746963562756E-2</c:v>
                </c:pt>
                <c:pt idx="2">
                  <c:v>3.3005245293770774E-2</c:v>
                </c:pt>
                <c:pt idx="3">
                  <c:v>2.7575518690255714E-2</c:v>
                </c:pt>
                <c:pt idx="4">
                  <c:v>2.1393828230348907E-2</c:v>
                </c:pt>
                <c:pt idx="5">
                  <c:v>1.8095999153694704E-2</c:v>
                </c:pt>
                <c:pt idx="6">
                  <c:v>1.2147110698248005E-2</c:v>
                </c:pt>
                <c:pt idx="7">
                  <c:v>7.735822263462244E-3</c:v>
                </c:pt>
                <c:pt idx="8">
                  <c:v>4.4915348439318872E-3</c:v>
                </c:pt>
                <c:pt idx="9">
                  <c:v>2.8448748682216372E-3</c:v>
                </c:pt>
                <c:pt idx="10">
                  <c:v>2.2770169147889952E-3</c:v>
                </c:pt>
                <c:pt idx="11">
                  <c:v>1.443487707631677E-3</c:v>
                </c:pt>
                <c:pt idx="12">
                  <c:v>1.3532890153907791E-3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6-42E1-A846-CDEFA0118B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754690399"/>
        <c:axId val="781715375"/>
      </c:barChart>
      <c:catAx>
        <c:axId val="754690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1715375"/>
        <c:crosses val="autoZero"/>
        <c:auto val="1"/>
        <c:lblAlgn val="ctr"/>
        <c:lblOffset val="100"/>
        <c:noMultiLvlLbl val="0"/>
      </c:catAx>
      <c:valAx>
        <c:axId val="78171537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54690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места с 13 по 26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39-4171-ACD9-147E2114909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439-4171-ACD9-147E2114909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39-4171-ACD9-147E2114909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439-4171-ACD9-147E2114909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39-4171-ACD9-147E2114909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439-4171-ACD9-147E2114909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39-4171-ACD9-147E2114909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001-479E-9D15-79D3A670B29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9977-4D5A-A905-0819E30CDAD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977-4D5A-A905-0819E30CDADE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9977-4D5A-A905-0819E30CDADE}"/>
              </c:ext>
            </c:extLst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977-4D5A-A905-0819E30CDADE}"/>
              </c:ext>
            </c:extLst>
          </c:dPt>
          <c:dPt>
            <c:idx val="1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9977-4D5A-A905-0819E30CDADE}"/>
              </c:ext>
            </c:extLst>
          </c:dPt>
          <c:dPt>
            <c:idx val="1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977-4D5A-A905-0819E30CDA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Город Ангарск</c:v>
                </c:pt>
                <c:pt idx="1">
                  <c:v>Город Братск</c:v>
                </c:pt>
                <c:pt idx="2">
                  <c:v>Город Иркутск</c:v>
                </c:pt>
                <c:pt idx="3">
                  <c:v>Город Саянск</c:v>
                </c:pt>
                <c:pt idx="4">
                  <c:v>Город Усть-Илимск</c:v>
                </c:pt>
                <c:pt idx="5">
                  <c:v>Город Черемхово</c:v>
                </c:pt>
                <c:pt idx="6">
                  <c:v>Город Усолье-Сибирское</c:v>
                </c:pt>
                <c:pt idx="7">
                  <c:v>Братский район</c:v>
                </c:pt>
                <c:pt idx="8">
                  <c:v>Иркутский район</c:v>
                </c:pt>
                <c:pt idx="9">
                  <c:v>Усть-Удинский район</c:v>
                </c:pt>
                <c:pt idx="10">
                  <c:v>Казачинско-Ленский район</c:v>
                </c:pt>
                <c:pt idx="11">
                  <c:v>Аларский район</c:v>
                </c:pt>
                <c:pt idx="12">
                  <c:v>Киренский район</c:v>
                </c:pt>
              </c:strCache>
            </c:strRef>
          </c:cat>
          <c:val>
            <c:numRef>
              <c:f>Лист1!$B$2:$B$14</c:f>
              <c:numCache>
                <c:formatCode>0.0%</c:formatCode>
                <c:ptCount val="13"/>
                <c:pt idx="0">
                  <c:v>0.51843607509547751</c:v>
                </c:pt>
                <c:pt idx="1">
                  <c:v>0.43852594139215972</c:v>
                </c:pt>
                <c:pt idx="2">
                  <c:v>0.25187144338802675</c:v>
                </c:pt>
                <c:pt idx="3">
                  <c:v>0.23268117733529606</c:v>
                </c:pt>
                <c:pt idx="4">
                  <c:v>0.20991915281220835</c:v>
                </c:pt>
                <c:pt idx="5">
                  <c:v>0.19884896542332101</c:v>
                </c:pt>
                <c:pt idx="6">
                  <c:v>0.14869099011889356</c:v>
                </c:pt>
                <c:pt idx="7">
                  <c:v>9.8771760421965837E-2</c:v>
                </c:pt>
                <c:pt idx="8">
                  <c:v>7.4645350540806302E-2</c:v>
                </c:pt>
                <c:pt idx="9">
                  <c:v>6.2791279569351877E-2</c:v>
                </c:pt>
                <c:pt idx="10">
                  <c:v>5.4354971767207438E-2</c:v>
                </c:pt>
                <c:pt idx="11">
                  <c:v>5.0842986415728E-2</c:v>
                </c:pt>
                <c:pt idx="12">
                  <c:v>5.0285088240912469E-2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39-4171-ACD9-147E211490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754690399"/>
        <c:axId val="781715375"/>
      </c:barChart>
      <c:catAx>
        <c:axId val="754690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1715375"/>
        <c:crosses val="autoZero"/>
        <c:auto val="1"/>
        <c:lblAlgn val="ctr"/>
        <c:lblOffset val="100"/>
        <c:noMultiLvlLbl val="0"/>
      </c:catAx>
      <c:valAx>
        <c:axId val="78171537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54690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ТОП-15 лидеров по % роста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AD35B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98D-4A37-9D5C-2D0AFDC950A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660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г. Зима</c:v>
                </c:pt>
                <c:pt idx="1">
                  <c:v>Баяндаевский р.</c:v>
                </c:pt>
                <c:pt idx="2">
                  <c:v>Усольский р.</c:v>
                </c:pt>
                <c:pt idx="3">
                  <c:v>Боханский р.</c:v>
                </c:pt>
                <c:pt idx="4">
                  <c:v>г. Свирск</c:v>
                </c:pt>
                <c:pt idx="5">
                  <c:v>Слюдянский р.</c:v>
                </c:pt>
                <c:pt idx="6">
                  <c:v>г. Иркутск</c:v>
                </c:pt>
                <c:pt idx="7">
                  <c:v>Иркутский р.</c:v>
                </c:pt>
                <c:pt idx="8">
                  <c:v>Шелеховский р.</c:v>
                </c:pt>
                <c:pt idx="9">
                  <c:v>Заларинский р.</c:v>
                </c:pt>
                <c:pt idx="10">
                  <c:v>Киренский р.</c:v>
                </c:pt>
                <c:pt idx="11">
                  <c:v>Катангский р.</c:v>
                </c:pt>
                <c:pt idx="12">
                  <c:v>Усть-Кутский р.</c:v>
                </c:pt>
                <c:pt idx="13">
                  <c:v>Казачинско-Ленский р.</c:v>
                </c:pt>
                <c:pt idx="14">
                  <c:v>Жигаловский р.</c:v>
                </c:pt>
              </c:strCache>
            </c:strRef>
          </c:cat>
          <c:val>
            <c:numRef>
              <c:f>Лист1!$B$2:$B$16</c:f>
              <c:numCache>
                <c:formatCode>0.0%</c:formatCode>
                <c:ptCount val="15"/>
                <c:pt idx="0">
                  <c:v>1.141</c:v>
                </c:pt>
                <c:pt idx="1">
                  <c:v>1.147</c:v>
                </c:pt>
                <c:pt idx="2">
                  <c:v>1.149</c:v>
                </c:pt>
                <c:pt idx="3">
                  <c:v>1.157</c:v>
                </c:pt>
                <c:pt idx="4">
                  <c:v>1.17</c:v>
                </c:pt>
                <c:pt idx="5">
                  <c:v>1.181</c:v>
                </c:pt>
                <c:pt idx="6">
                  <c:v>1.1839999999999999</c:v>
                </c:pt>
                <c:pt idx="7">
                  <c:v>1.2110000000000001</c:v>
                </c:pt>
                <c:pt idx="8">
                  <c:v>1.2210000000000001</c:v>
                </c:pt>
                <c:pt idx="9">
                  <c:v>1.2210000000000001</c:v>
                </c:pt>
                <c:pt idx="10">
                  <c:v>1.234</c:v>
                </c:pt>
                <c:pt idx="11">
                  <c:v>1.24</c:v>
                </c:pt>
                <c:pt idx="12">
                  <c:v>1.452</c:v>
                </c:pt>
                <c:pt idx="13">
                  <c:v>1.514</c:v>
                </c:pt>
                <c:pt idx="14">
                  <c:v>2.4510000000000001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6-42E1-A846-CDEFA0118B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754690399"/>
        <c:axId val="781715375"/>
      </c:barChart>
      <c:catAx>
        <c:axId val="754690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1715375"/>
        <c:crosses val="autoZero"/>
        <c:auto val="1"/>
        <c:lblAlgn val="ctr"/>
        <c:lblOffset val="100"/>
        <c:noMultiLvlLbl val="0"/>
      </c:catAx>
      <c:valAx>
        <c:axId val="78171537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54690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702667727733498E-2"/>
          <c:y val="0.21904888639979883"/>
          <c:w val="0.94181746114995468"/>
          <c:h val="0.585124390416872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'на 1.08.2021 без внутр обор (2'!$C$1:$C$2</c:f>
              <c:strCache>
                <c:ptCount val="2"/>
                <c:pt idx="0">
                  <c:v> в т.ч. остатки нецелевые 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elete val="1"/>
          </c:dLbls>
          <c:cat>
            <c:strRef>
              <c:f>'на 1.08.2021 без внутр обор (2'!$B$3:$B$44</c:f>
              <c:strCache>
                <c:ptCount val="42"/>
                <c:pt idx="0">
                  <c:v> Иркутский р.</c:v>
                </c:pt>
                <c:pt idx="1">
                  <c:v> г. Черемхово</c:v>
                </c:pt>
                <c:pt idx="2">
                  <c:v> г. Зима</c:v>
                </c:pt>
                <c:pt idx="3">
                  <c:v> г. Саянск</c:v>
                </c:pt>
                <c:pt idx="4">
                  <c:v> Братский р.</c:v>
                </c:pt>
                <c:pt idx="5">
                  <c:v> Тайшетский р.</c:v>
                </c:pt>
                <c:pt idx="6">
                  <c:v> г. Свирск</c:v>
                </c:pt>
                <c:pt idx="7">
                  <c:v> Слюдянский р.</c:v>
                </c:pt>
                <c:pt idx="8">
                  <c:v> Чунский р.</c:v>
                </c:pt>
                <c:pt idx="9">
                  <c:v> М-Чуйский р.</c:v>
                </c:pt>
                <c:pt idx="10">
                  <c:v> г. Усть-Илимск</c:v>
                </c:pt>
                <c:pt idx="11">
                  <c:v> Э-Булагатский р.</c:v>
                </c:pt>
                <c:pt idx="12">
                  <c:v> Заларинский р.</c:v>
                </c:pt>
                <c:pt idx="13">
                  <c:v> Катангский р.</c:v>
                </c:pt>
                <c:pt idx="14">
                  <c:v> г. Братск</c:v>
                </c:pt>
                <c:pt idx="15">
                  <c:v> Боханский р.</c:v>
                </c:pt>
                <c:pt idx="16">
                  <c:v> Осинский р.</c:v>
                </c:pt>
                <c:pt idx="17">
                  <c:v> Нижнеудинский р.</c:v>
                </c:pt>
                <c:pt idx="18">
                  <c:v> Нукутский р.</c:v>
                </c:pt>
                <c:pt idx="19">
                  <c:v> У-Удинский р.</c:v>
                </c:pt>
                <c:pt idx="20">
                  <c:v> Черемховский р.</c:v>
                </c:pt>
                <c:pt idx="21">
                  <c:v> Аларский р.</c:v>
                </c:pt>
                <c:pt idx="22">
                  <c:v> г. Тулун</c:v>
                </c:pt>
                <c:pt idx="23">
                  <c:v> Нижнеилимский р.</c:v>
                </c:pt>
                <c:pt idx="24">
                  <c:v> Усольский р.</c:v>
                </c:pt>
                <c:pt idx="25">
                  <c:v> г. Иркутск</c:v>
                </c:pt>
                <c:pt idx="26">
                  <c:v> г. У-Сибирское</c:v>
                </c:pt>
                <c:pt idx="27">
                  <c:v>г. Ангарск</c:v>
                </c:pt>
                <c:pt idx="28">
                  <c:v> Балаганский р.</c:v>
                </c:pt>
                <c:pt idx="29">
                  <c:v> Бодайбинский р.</c:v>
                </c:pt>
                <c:pt idx="30">
                  <c:v> Жигаловский р.</c:v>
                </c:pt>
                <c:pt idx="31">
                  <c:v> Зиминский р.</c:v>
                </c:pt>
                <c:pt idx="32">
                  <c:v> К-Ленский р.</c:v>
                </c:pt>
                <c:pt idx="33">
                  <c:v> Качугский р.</c:v>
                </c:pt>
                <c:pt idx="34">
                  <c:v> Киренский р.</c:v>
                </c:pt>
                <c:pt idx="35">
                  <c:v> Куйтунский р.</c:v>
                </c:pt>
                <c:pt idx="36">
                  <c:v> Ольхонский р.</c:v>
                </c:pt>
                <c:pt idx="37">
                  <c:v> Тулунский р.</c:v>
                </c:pt>
                <c:pt idx="38">
                  <c:v>У-Илимский р.</c:v>
                </c:pt>
                <c:pt idx="39">
                  <c:v> У-Кутский р.</c:v>
                </c:pt>
                <c:pt idx="40">
                  <c:v> Шелеховский р.</c:v>
                </c:pt>
                <c:pt idx="41">
                  <c:v> Баяндаевский р.</c:v>
                </c:pt>
              </c:strCache>
            </c:strRef>
          </c:cat>
          <c:val>
            <c:numRef>
              <c:f>'на 1.08.2021 без внутр обор (2'!$C$3:$C$44</c:f>
              <c:numCache>
                <c:formatCode>#,##0_ ;[Red]\-#,##0\ </c:formatCode>
                <c:ptCount val="42"/>
                <c:pt idx="0">
                  <c:v>40.840000000000003</c:v>
                </c:pt>
                <c:pt idx="1">
                  <c:v>37.619999999999997</c:v>
                </c:pt>
                <c:pt idx="2">
                  <c:v>25.73</c:v>
                </c:pt>
                <c:pt idx="3">
                  <c:v>16.489999999999998</c:v>
                </c:pt>
                <c:pt idx="4">
                  <c:v>13.63</c:v>
                </c:pt>
                <c:pt idx="5">
                  <c:v>7.29</c:v>
                </c:pt>
                <c:pt idx="6">
                  <c:v>5.45</c:v>
                </c:pt>
                <c:pt idx="7">
                  <c:v>4.5599999999999996</c:v>
                </c:pt>
                <c:pt idx="8">
                  <c:v>4.38</c:v>
                </c:pt>
                <c:pt idx="9">
                  <c:v>2.61</c:v>
                </c:pt>
                <c:pt idx="10">
                  <c:v>2.56</c:v>
                </c:pt>
                <c:pt idx="11">
                  <c:v>2.34</c:v>
                </c:pt>
                <c:pt idx="12">
                  <c:v>2.08</c:v>
                </c:pt>
                <c:pt idx="13">
                  <c:v>1.3</c:v>
                </c:pt>
                <c:pt idx="14">
                  <c:v>1.23</c:v>
                </c:pt>
                <c:pt idx="15">
                  <c:v>1.1599999999999999</c:v>
                </c:pt>
                <c:pt idx="16">
                  <c:v>1.07</c:v>
                </c:pt>
                <c:pt idx="17">
                  <c:v>0.97</c:v>
                </c:pt>
                <c:pt idx="18">
                  <c:v>0.81</c:v>
                </c:pt>
                <c:pt idx="19">
                  <c:v>0.75</c:v>
                </c:pt>
                <c:pt idx="20">
                  <c:v>0.72</c:v>
                </c:pt>
                <c:pt idx="21">
                  <c:v>0.43</c:v>
                </c:pt>
                <c:pt idx="22">
                  <c:v>0.38</c:v>
                </c:pt>
                <c:pt idx="23">
                  <c:v>0.1</c:v>
                </c:pt>
                <c:pt idx="24">
                  <c:v>0.08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50-4706-8594-8527D2D7B454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74651496"/>
        <c:axId val="374654120"/>
      </c:barChart>
      <c:catAx>
        <c:axId val="37465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74654120"/>
        <c:crosses val="autoZero"/>
        <c:auto val="1"/>
        <c:lblAlgn val="ctr"/>
        <c:lblOffset val="100"/>
        <c:noMultiLvlLbl val="0"/>
      </c:catAx>
      <c:valAx>
        <c:axId val="374654120"/>
        <c:scaling>
          <c:orientation val="minMax"/>
        </c:scaling>
        <c:delete val="1"/>
        <c:axPos val="l"/>
        <c:numFmt formatCode="#,##0_ ;[Red]\-#,##0\ " sourceLinked="1"/>
        <c:majorTickMark val="out"/>
        <c:minorTickMark val="none"/>
        <c:tickLblPos val="nextTo"/>
        <c:crossAx val="374651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316486330077342E-2"/>
          <c:y val="8.204354318360299E-2"/>
          <c:w val="0.91845373064424951"/>
          <c:h val="0.576626744021978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 МР(ГО)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Факт
на 01.10.2019</c:v>
                </c:pt>
                <c:pt idx="1">
                  <c:v>Факт 
на 01.10.2020</c:v>
                </c:pt>
                <c:pt idx="2">
                  <c:v>Факт
на 01.10.2021</c:v>
                </c:pt>
                <c:pt idx="3">
                  <c:v>Факт 
на 01.10.2022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2679.1</c:v>
                </c:pt>
                <c:pt idx="1">
                  <c:v>2565.1</c:v>
                </c:pt>
                <c:pt idx="2">
                  <c:v>2832.6</c:v>
                </c:pt>
                <c:pt idx="3">
                  <c:v>2967.6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45-40B5-841D-8A7CDADB5F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Дотация на сбалансированность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5045-40B5-841D-8A7CDADB5FD5}"/>
              </c:ext>
            </c:extLst>
          </c:dPt>
          <c:cat>
            <c:strRef>
              <c:f>Лист1!$A$2:$A$5</c:f>
              <c:strCache>
                <c:ptCount val="4"/>
                <c:pt idx="0">
                  <c:v>Факт
на 01.10.2019</c:v>
                </c:pt>
                <c:pt idx="1">
                  <c:v>Факт 
на 01.10.2020</c:v>
                </c:pt>
                <c:pt idx="2">
                  <c:v>Факт
на 01.10.2021</c:v>
                </c:pt>
                <c:pt idx="3">
                  <c:v>Факт 
на 01.10.2022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1329.9</c:v>
                </c:pt>
                <c:pt idx="1">
                  <c:v>557.4</c:v>
                </c:pt>
                <c:pt idx="2">
                  <c:v>612</c:v>
                </c:pt>
                <c:pt idx="3">
                  <c:v>1894.1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45-40B5-841D-8A7CDADB5F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Субсидия на зар. плату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Факт
на 01.10.2019</c:v>
                </c:pt>
                <c:pt idx="1">
                  <c:v>Факт 
на 01.10.2020</c:v>
                </c:pt>
                <c:pt idx="2">
                  <c:v>Факт
на 01.10.2021</c:v>
                </c:pt>
                <c:pt idx="3">
                  <c:v>Факт 
на 01.10.2022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614.6</c:v>
                </c:pt>
                <c:pt idx="1">
                  <c:v>2304</c:v>
                </c:pt>
                <c:pt idx="2">
                  <c:v>2220</c:v>
                </c:pt>
                <c:pt idx="3">
                  <c:v>2415.5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45-40B5-841D-8A7CDADB5FD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Субвенция (дотация, субсидия) на выравнивание поселений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softEdge rad="0"/>
              </a:effectLst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6-5045-40B5-841D-8A7CDADB5FD5}"/>
              </c:ext>
            </c:extLst>
          </c:dPt>
          <c:cat>
            <c:strRef>
              <c:f>Лист1!$A$2:$A$5</c:f>
              <c:strCache>
                <c:ptCount val="4"/>
                <c:pt idx="0">
                  <c:v>Факт
на 01.10.2019</c:v>
                </c:pt>
                <c:pt idx="1">
                  <c:v>Факт 
на 01.10.2020</c:v>
                </c:pt>
                <c:pt idx="2">
                  <c:v>Факт
на 01.10.2021</c:v>
                </c:pt>
                <c:pt idx="3">
                  <c:v>Факт 
на 01.10.2022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2339.8000000000002</c:v>
                </c:pt>
                <c:pt idx="1">
                  <c:v>2508.4</c:v>
                </c:pt>
                <c:pt idx="2">
                  <c:v>2724.7999999999997</c:v>
                </c:pt>
                <c:pt idx="3">
                  <c:v>3421.6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45-40B5-841D-8A7CDADB5FD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за увеличение ННД</c:v>
                </c:pt>
              </c:strCache>
            </c:strRef>
          </c:tx>
          <c:spPr>
            <a:solidFill>
              <a:srgbClr val="3B367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Факт
на 01.10.2019</c:v>
                </c:pt>
                <c:pt idx="1">
                  <c:v>Факт 
на 01.10.2020</c:v>
                </c:pt>
                <c:pt idx="2">
                  <c:v>Факт
на 01.10.2021</c:v>
                </c:pt>
                <c:pt idx="3">
                  <c:v>Факт 
на 01.10.2022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 formatCode="#,##0.0">
                  <c:v>432.8</c:v>
                </c:pt>
                <c:pt idx="2" formatCode="#,##0.0">
                  <c:v>300</c:v>
                </c:pt>
                <c:pt idx="3" formatCode="#,##0.0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45-40B5-841D-8A7CDADB5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28310392"/>
        <c:axId val="228310064"/>
      </c:barChart>
      <c:catAx>
        <c:axId val="22831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28310064"/>
        <c:crosses val="autoZero"/>
        <c:auto val="1"/>
        <c:lblAlgn val="ctr"/>
        <c:lblOffset val="100"/>
        <c:noMultiLvlLbl val="0"/>
      </c:catAx>
      <c:valAx>
        <c:axId val="22831006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28310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363080019732857E-2"/>
          <c:y val="0.81048294498801632"/>
          <c:w val="0.97178916109873803"/>
          <c:h val="0.10093610308727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997618129864182E-2"/>
          <c:y val="0.22112252337127652"/>
          <c:w val="0.94352783337195278"/>
          <c:h val="0.585124390416872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'на 1.08.2021 без внутр обор (2'!$C$1:$C$2</c:f>
              <c:strCache>
                <c:ptCount val="2"/>
                <c:pt idx="0">
                  <c:v> в т.ч. остатки нецелевые 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'на 1.08.2021 без внутр обор (2'!$B$3:$B$44</c:f>
              <c:strCache>
                <c:ptCount val="42"/>
                <c:pt idx="0">
                  <c:v> г. Иркутск</c:v>
                </c:pt>
                <c:pt idx="1">
                  <c:v> У-Кутский р</c:v>
                </c:pt>
                <c:pt idx="2">
                  <c:v> Жигаловский р</c:v>
                </c:pt>
                <c:pt idx="3">
                  <c:v> Иркутский р</c:v>
                </c:pt>
                <c:pt idx="4">
                  <c:v> г. Братск</c:v>
                </c:pt>
                <c:pt idx="5">
                  <c:v> Киренский р</c:v>
                </c:pt>
                <c:pt idx="6">
                  <c:v> К-Ленский р</c:v>
                </c:pt>
                <c:pt idx="7">
                  <c:v>г. Ангарск</c:v>
                </c:pt>
                <c:pt idx="8">
                  <c:v> Шелеховский р</c:v>
                </c:pt>
                <c:pt idx="9">
                  <c:v> Нижнеилимский р</c:v>
                </c:pt>
                <c:pt idx="10">
                  <c:v> Бодайбинский р</c:v>
                </c:pt>
                <c:pt idx="11">
                  <c:v> Нижнеудинский р</c:v>
                </c:pt>
                <c:pt idx="12">
                  <c:v> Усольский р</c:v>
                </c:pt>
                <c:pt idx="13">
                  <c:v> Тайшетский р</c:v>
                </c:pt>
                <c:pt idx="14">
                  <c:v> Черемховский р</c:v>
                </c:pt>
                <c:pt idx="15">
                  <c:v> Братский р</c:v>
                </c:pt>
                <c:pt idx="16">
                  <c:v> г. Тулун</c:v>
                </c:pt>
                <c:pt idx="17">
                  <c:v> Катангский р</c:v>
                </c:pt>
                <c:pt idx="18">
                  <c:v> Куйтунский м.р</c:v>
                </c:pt>
                <c:pt idx="19">
                  <c:v> Качугский р</c:v>
                </c:pt>
                <c:pt idx="20">
                  <c:v> Осинский р</c:v>
                </c:pt>
                <c:pt idx="21">
                  <c:v> Зиминский р</c:v>
                </c:pt>
                <c:pt idx="22">
                  <c:v> Аларский р</c:v>
                </c:pt>
                <c:pt idx="23">
                  <c:v> Заларинский р</c:v>
                </c:pt>
                <c:pt idx="24">
                  <c:v> У-Удинский р</c:v>
                </c:pt>
                <c:pt idx="25">
                  <c:v> Э-Булагатский р</c:v>
                </c:pt>
                <c:pt idx="26">
                  <c:v> Боханский р</c:v>
                </c:pt>
                <c:pt idx="27">
                  <c:v> Тулунский р</c:v>
                </c:pt>
                <c:pt idx="28">
                  <c:v> Баяндаевский р</c:v>
                </c:pt>
                <c:pt idx="29">
                  <c:v> У-Илимский р</c:v>
                </c:pt>
                <c:pt idx="30">
                  <c:v> Ольхонский р</c:v>
                </c:pt>
                <c:pt idx="31">
                  <c:v> г. У-Сибирское</c:v>
                </c:pt>
                <c:pt idx="32">
                  <c:v> Чунский р</c:v>
                </c:pt>
                <c:pt idx="33">
                  <c:v> г. У-Илимск</c:v>
                </c:pt>
                <c:pt idx="34">
                  <c:v> Слюдянский р</c:v>
                </c:pt>
                <c:pt idx="35">
                  <c:v> Балаганский р</c:v>
                </c:pt>
                <c:pt idx="36">
                  <c:v> Нукутский р</c:v>
                </c:pt>
                <c:pt idx="37">
                  <c:v> г. Черемхово</c:v>
                </c:pt>
                <c:pt idx="38">
                  <c:v> г. Свирск</c:v>
                </c:pt>
                <c:pt idx="39">
                  <c:v> г. Саянск</c:v>
                </c:pt>
                <c:pt idx="40">
                  <c:v> М-Чуйский р</c:v>
                </c:pt>
                <c:pt idx="41">
                  <c:v> г. Зима</c:v>
                </c:pt>
              </c:strCache>
            </c:strRef>
          </c:cat>
          <c:val>
            <c:numRef>
              <c:f>'на 1.08.2021 без внутр обор (2'!$C$3:$C$44</c:f>
              <c:numCache>
                <c:formatCode>#,##0.000_ ;[Red]\-#,##0.000\ </c:formatCode>
                <c:ptCount val="42"/>
                <c:pt idx="0">
                  <c:v>1980.3479060899999</c:v>
                </c:pt>
                <c:pt idx="1">
                  <c:v>1059.7431984499999</c:v>
                </c:pt>
                <c:pt idx="2">
                  <c:v>470.97499877000001</c:v>
                </c:pt>
                <c:pt idx="3">
                  <c:v>375.04779408999997</c:v>
                </c:pt>
                <c:pt idx="4">
                  <c:v>317.29143835000002</c:v>
                </c:pt>
                <c:pt idx="5">
                  <c:v>308.00540809</c:v>
                </c:pt>
                <c:pt idx="6">
                  <c:v>307.05064011999997</c:v>
                </c:pt>
                <c:pt idx="7">
                  <c:v>231.82083381000001</c:v>
                </c:pt>
                <c:pt idx="8">
                  <c:v>227.0588764</c:v>
                </c:pt>
                <c:pt idx="9">
                  <c:v>194.23196414</c:v>
                </c:pt>
                <c:pt idx="10">
                  <c:v>202.32312423000002</c:v>
                </c:pt>
                <c:pt idx="11">
                  <c:v>145.03539633</c:v>
                </c:pt>
                <c:pt idx="12">
                  <c:v>116.41671295</c:v>
                </c:pt>
                <c:pt idx="13">
                  <c:v>81.677242480000004</c:v>
                </c:pt>
                <c:pt idx="14">
                  <c:v>96.649551849999995</c:v>
                </c:pt>
                <c:pt idx="15">
                  <c:v>86.601325459999998</c:v>
                </c:pt>
                <c:pt idx="16">
                  <c:v>27.742040960000004</c:v>
                </c:pt>
                <c:pt idx="17">
                  <c:v>85.028097529999982</c:v>
                </c:pt>
                <c:pt idx="18">
                  <c:v>70.663202189999993</c:v>
                </c:pt>
                <c:pt idx="19">
                  <c:v>75.204204460000014</c:v>
                </c:pt>
                <c:pt idx="20">
                  <c:v>64.377695979999999</c:v>
                </c:pt>
                <c:pt idx="21">
                  <c:v>51.169808070000002</c:v>
                </c:pt>
                <c:pt idx="22">
                  <c:v>52.144611520000005</c:v>
                </c:pt>
                <c:pt idx="23">
                  <c:v>43.192739189999998</c:v>
                </c:pt>
                <c:pt idx="24">
                  <c:v>31.874191340000003</c:v>
                </c:pt>
                <c:pt idx="25">
                  <c:v>45.139475490000002</c:v>
                </c:pt>
                <c:pt idx="26">
                  <c:v>55.011141139999992</c:v>
                </c:pt>
                <c:pt idx="27">
                  <c:v>55.775823649999992</c:v>
                </c:pt>
                <c:pt idx="28">
                  <c:v>46.825867730000006</c:v>
                </c:pt>
                <c:pt idx="29">
                  <c:v>44.585813160000001</c:v>
                </c:pt>
                <c:pt idx="30">
                  <c:v>48.701778920000002</c:v>
                </c:pt>
                <c:pt idx="31">
                  <c:v>40.955661560000003</c:v>
                </c:pt>
                <c:pt idx="32">
                  <c:v>49.533115680000002</c:v>
                </c:pt>
                <c:pt idx="33">
                  <c:v>37.610837700000005</c:v>
                </c:pt>
                <c:pt idx="34">
                  <c:v>34.082155730000004</c:v>
                </c:pt>
                <c:pt idx="35">
                  <c:v>33.432562220000001</c:v>
                </c:pt>
                <c:pt idx="36">
                  <c:v>32.244754100000002</c:v>
                </c:pt>
                <c:pt idx="37">
                  <c:v>22.981316899999996</c:v>
                </c:pt>
                <c:pt idx="38">
                  <c:v>23.88262477</c:v>
                </c:pt>
                <c:pt idx="39">
                  <c:v>16.951125139999995</c:v>
                </c:pt>
                <c:pt idx="40">
                  <c:v>8.171316019999999</c:v>
                </c:pt>
                <c:pt idx="41">
                  <c:v>0.50020685999999981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50-4706-8594-8527D2D7B454}"/>
            </c:ext>
          </c:extLst>
        </c:ser>
        <c:ser>
          <c:idx val="1"/>
          <c:order val="1"/>
          <c:tx>
            <c:strRef>
              <c:f>'на 1.08.2021 без внутр обор (2'!$D$1:$D$2</c:f>
              <c:strCache>
                <c:ptCount val="2"/>
                <c:pt idx="0">
                  <c:v>Остатки целевые</c:v>
                </c:pt>
                <c:pt idx="1">
                  <c:v>Остатки средств бюджетов всего</c:v>
                </c:pt>
              </c:strCache>
            </c:strRef>
          </c:tx>
          <c:spPr>
            <a:solidFill>
              <a:srgbClr val="3A65BB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'на 1.08.2021 без внутр обор (2'!$B$3:$B$44</c:f>
              <c:strCache>
                <c:ptCount val="42"/>
                <c:pt idx="0">
                  <c:v> г. Иркутск</c:v>
                </c:pt>
                <c:pt idx="1">
                  <c:v> У-Кутский р</c:v>
                </c:pt>
                <c:pt idx="2">
                  <c:v> Жигаловский р</c:v>
                </c:pt>
                <c:pt idx="3">
                  <c:v> Иркутский р</c:v>
                </c:pt>
                <c:pt idx="4">
                  <c:v> г. Братск</c:v>
                </c:pt>
                <c:pt idx="5">
                  <c:v> Киренский р</c:v>
                </c:pt>
                <c:pt idx="6">
                  <c:v> К-Ленский р</c:v>
                </c:pt>
                <c:pt idx="7">
                  <c:v>г. Ангарск</c:v>
                </c:pt>
                <c:pt idx="8">
                  <c:v> Шелеховский р</c:v>
                </c:pt>
                <c:pt idx="9">
                  <c:v> Нижнеилимский р</c:v>
                </c:pt>
                <c:pt idx="10">
                  <c:v> Бодайбинский р</c:v>
                </c:pt>
                <c:pt idx="11">
                  <c:v> Нижнеудинский р</c:v>
                </c:pt>
                <c:pt idx="12">
                  <c:v> Усольский р</c:v>
                </c:pt>
                <c:pt idx="13">
                  <c:v> Тайшетский р</c:v>
                </c:pt>
                <c:pt idx="14">
                  <c:v> Черемховский р</c:v>
                </c:pt>
                <c:pt idx="15">
                  <c:v> Братский р</c:v>
                </c:pt>
                <c:pt idx="16">
                  <c:v> г. Тулун</c:v>
                </c:pt>
                <c:pt idx="17">
                  <c:v> Катангский р</c:v>
                </c:pt>
                <c:pt idx="18">
                  <c:v> Куйтунский м.р</c:v>
                </c:pt>
                <c:pt idx="19">
                  <c:v> Качугский р</c:v>
                </c:pt>
                <c:pt idx="20">
                  <c:v> Осинский р</c:v>
                </c:pt>
                <c:pt idx="21">
                  <c:v> Зиминский р</c:v>
                </c:pt>
                <c:pt idx="22">
                  <c:v> Аларский р</c:v>
                </c:pt>
                <c:pt idx="23">
                  <c:v> Заларинский р</c:v>
                </c:pt>
                <c:pt idx="24">
                  <c:v> У-Удинский р</c:v>
                </c:pt>
                <c:pt idx="25">
                  <c:v> Э-Булагатский р</c:v>
                </c:pt>
                <c:pt idx="26">
                  <c:v> Боханский р</c:v>
                </c:pt>
                <c:pt idx="27">
                  <c:v> Тулунский р</c:v>
                </c:pt>
                <c:pt idx="28">
                  <c:v> Баяндаевский р</c:v>
                </c:pt>
                <c:pt idx="29">
                  <c:v> У-Илимский р</c:v>
                </c:pt>
                <c:pt idx="30">
                  <c:v> Ольхонский р</c:v>
                </c:pt>
                <c:pt idx="31">
                  <c:v> г. У-Сибирское</c:v>
                </c:pt>
                <c:pt idx="32">
                  <c:v> Чунский р</c:v>
                </c:pt>
                <c:pt idx="33">
                  <c:v> г. У-Илимск</c:v>
                </c:pt>
                <c:pt idx="34">
                  <c:v> Слюдянский р</c:v>
                </c:pt>
                <c:pt idx="35">
                  <c:v> Балаганский р</c:v>
                </c:pt>
                <c:pt idx="36">
                  <c:v> Нукутский р</c:v>
                </c:pt>
                <c:pt idx="37">
                  <c:v> г. Черемхово</c:v>
                </c:pt>
                <c:pt idx="38">
                  <c:v> г. Свирск</c:v>
                </c:pt>
                <c:pt idx="39">
                  <c:v> г. Саянск</c:v>
                </c:pt>
                <c:pt idx="40">
                  <c:v> М-Чуйский р</c:v>
                </c:pt>
                <c:pt idx="41">
                  <c:v> г. Зима</c:v>
                </c:pt>
              </c:strCache>
            </c:strRef>
          </c:cat>
          <c:val>
            <c:numRef>
              <c:f>'на 1.08.2021 без внутр обор (2'!$D$3:$D$44</c:f>
              <c:numCache>
                <c:formatCode>#,##0.000_ ;[Red]\-#,##0.000\ </c:formatCode>
                <c:ptCount val="42"/>
                <c:pt idx="0">
                  <c:v>0.19441985000000001</c:v>
                </c:pt>
                <c:pt idx="1">
                  <c:v>5.8118536799999996</c:v>
                </c:pt>
                <c:pt idx="2">
                  <c:v>8.7229020000000004E-2</c:v>
                </c:pt>
                <c:pt idx="3">
                  <c:v>51.264977180000002</c:v>
                </c:pt>
                <c:pt idx="4">
                  <c:v>34.323686739999999</c:v>
                </c:pt>
                <c:pt idx="5">
                  <c:v>17.055046899999997</c:v>
                </c:pt>
                <c:pt idx="6">
                  <c:v>6.0407999700000001</c:v>
                </c:pt>
                <c:pt idx="7">
                  <c:v>19.195866590000001</c:v>
                </c:pt>
                <c:pt idx="8">
                  <c:v>19.06129563</c:v>
                </c:pt>
                <c:pt idx="9">
                  <c:v>28.261459989999999</c:v>
                </c:pt>
                <c:pt idx="10">
                  <c:v>1.34000673</c:v>
                </c:pt>
                <c:pt idx="11">
                  <c:v>3.9705700799999999</c:v>
                </c:pt>
                <c:pt idx="12">
                  <c:v>4.2064378899999992</c:v>
                </c:pt>
                <c:pt idx="13">
                  <c:v>28.695474000000001</c:v>
                </c:pt>
                <c:pt idx="14">
                  <c:v>6.6862434999999998</c:v>
                </c:pt>
                <c:pt idx="15">
                  <c:v>11.999671449999999</c:v>
                </c:pt>
                <c:pt idx="16">
                  <c:v>61.103200510000001</c:v>
                </c:pt>
                <c:pt idx="17">
                  <c:v>3.6686854599999998</c:v>
                </c:pt>
                <c:pt idx="18">
                  <c:v>7.8194498399999999</c:v>
                </c:pt>
                <c:pt idx="19">
                  <c:v>2.6239897700000001</c:v>
                </c:pt>
                <c:pt idx="20">
                  <c:v>4.82430176</c:v>
                </c:pt>
                <c:pt idx="21">
                  <c:v>16.64978691</c:v>
                </c:pt>
                <c:pt idx="22">
                  <c:v>12.00192981</c:v>
                </c:pt>
                <c:pt idx="23">
                  <c:v>20.818269449999999</c:v>
                </c:pt>
                <c:pt idx="24">
                  <c:v>31.716535559999997</c:v>
                </c:pt>
                <c:pt idx="25">
                  <c:v>17.034056339999999</c:v>
                </c:pt>
                <c:pt idx="26">
                  <c:v>5.6272506600000005</c:v>
                </c:pt>
                <c:pt idx="27">
                  <c:v>0.44499667999999998</c:v>
                </c:pt>
                <c:pt idx="28">
                  <c:v>7.4399556100000002</c:v>
                </c:pt>
                <c:pt idx="29">
                  <c:v>9.2853785099999993</c:v>
                </c:pt>
                <c:pt idx="30">
                  <c:v>3.7423062300000001</c:v>
                </c:pt>
                <c:pt idx="31">
                  <c:v>10.260797980000001</c:v>
                </c:pt>
                <c:pt idx="32">
                  <c:v>1.6289389399999998</c:v>
                </c:pt>
                <c:pt idx="33">
                  <c:v>3.6630889999999999E-2</c:v>
                </c:pt>
                <c:pt idx="34">
                  <c:v>3.3583212900000001</c:v>
                </c:pt>
                <c:pt idx="35">
                  <c:v>3.8960910899999996</c:v>
                </c:pt>
                <c:pt idx="36">
                  <c:v>4.0214320099999998</c:v>
                </c:pt>
                <c:pt idx="37">
                  <c:v>9.9255524800000003</c:v>
                </c:pt>
                <c:pt idx="38">
                  <c:v>3.6656769700000003</c:v>
                </c:pt>
                <c:pt idx="39">
                  <c:v>10.172925130000001</c:v>
                </c:pt>
                <c:pt idx="40">
                  <c:v>6.42379824</c:v>
                </c:pt>
                <c:pt idx="41">
                  <c:v>1.0593913400000001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50-4706-8594-8527D2D7B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4651496"/>
        <c:axId val="374654120"/>
      </c:barChart>
      <c:catAx>
        <c:axId val="37465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74654120"/>
        <c:crosses val="autoZero"/>
        <c:auto val="1"/>
        <c:lblAlgn val="ctr"/>
        <c:lblOffset val="100"/>
        <c:noMultiLvlLbl val="0"/>
      </c:catAx>
      <c:valAx>
        <c:axId val="374654120"/>
        <c:scaling>
          <c:orientation val="minMax"/>
          <c:max val="1980"/>
          <c:min val="0"/>
        </c:scaling>
        <c:delete val="1"/>
        <c:axPos val="l"/>
        <c:numFmt formatCode="#,##0.000_ ;[Red]\-#,##0.000\ " sourceLinked="1"/>
        <c:majorTickMark val="out"/>
        <c:minorTickMark val="none"/>
        <c:tickLblPos val="nextTo"/>
        <c:crossAx val="374651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16-30 места по % роста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AD35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439-4171-ACD9-147E2114909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439-4171-ACD9-147E2114909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439-4171-ACD9-147E2114909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439-4171-ACD9-147E2114909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439-4171-ACD9-147E2114909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439-4171-ACD9-147E2114909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439-4171-ACD9-147E2114909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9977-4D5A-A905-0819E30CDAD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9977-4D5A-A905-0819E30CDAD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9977-4D5A-A905-0819E30CDAD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9977-4D5A-A905-0819E30CDADE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9977-4D5A-A905-0819E30CDADE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9977-4D5A-A905-0819E30CDADE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9977-4D5A-A905-0819E30CDADE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C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F11DC04-2872-45BD-8A09-5D94FB29596A}" type="VALUE">
                      <a:rPr lang="en-US" dirty="0">
                        <a:solidFill>
                          <a:srgbClr val="006600"/>
                        </a:solidFill>
                      </a:rPr>
                      <a:pPr>
                        <a:defRPr b="1">
                          <a:solidFill>
                            <a:srgbClr val="C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C00000"/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439-4171-ACD9-147E21149095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C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9A5CCD28-0AD0-4B68-B731-1C77ACAE4FDF}" type="VALUE">
                      <a:rPr lang="en-US">
                        <a:solidFill>
                          <a:srgbClr val="006600"/>
                        </a:solidFill>
                      </a:rPr>
                      <a:pPr>
                        <a:defRPr b="1">
                          <a:solidFill>
                            <a:srgbClr val="C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C00000"/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439-4171-ACD9-147E21149095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C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A91BEF3-DE71-4410-BB29-AEC75D5E58A7}" type="VALUE">
                      <a:rPr lang="en-US" dirty="0">
                        <a:solidFill>
                          <a:srgbClr val="006600"/>
                        </a:solidFill>
                      </a:rPr>
                      <a:pPr>
                        <a:defRPr b="1">
                          <a:solidFill>
                            <a:srgbClr val="C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C00000"/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439-4171-ACD9-147E2114909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6600"/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439-4171-ACD9-147E2114909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6600"/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439-4171-ACD9-147E2114909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6600"/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439-4171-ACD9-147E2114909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6600"/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439-4171-ACD9-147E2114909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6600"/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1C1-4CA1-BCE9-E741030EB1A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6600"/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9977-4D5A-A905-0819E30CDADE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6600"/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9977-4D5A-A905-0819E30CDADE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6600"/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9977-4D5A-A905-0819E30CDADE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6600"/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9977-4D5A-A905-0819E30CDADE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6600"/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9977-4D5A-A905-0819E30CDADE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6600"/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9977-4D5A-A905-0819E30CDADE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6600"/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977-4D5A-A905-0819E30CDA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3B89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Чунский р.</c:v>
                </c:pt>
                <c:pt idx="1">
                  <c:v>г. Усть-Илимск</c:v>
                </c:pt>
                <c:pt idx="2">
                  <c:v>Эхирит-Булагатский р.</c:v>
                </c:pt>
                <c:pt idx="3">
                  <c:v>Усть-Илимский р.</c:v>
                </c:pt>
                <c:pt idx="4">
                  <c:v>г. Ангарск</c:v>
                </c:pt>
                <c:pt idx="5">
                  <c:v>Ольхонский р.</c:v>
                </c:pt>
                <c:pt idx="6">
                  <c:v>Нижнеудинский р.</c:v>
                </c:pt>
                <c:pt idx="7">
                  <c:v>Черемховский р.</c:v>
                </c:pt>
                <c:pt idx="8">
                  <c:v>г. Тулун</c:v>
                </c:pt>
                <c:pt idx="9">
                  <c:v>Аларский р.</c:v>
                </c:pt>
                <c:pt idx="10">
                  <c:v>Тулунский р.</c:v>
                </c:pt>
                <c:pt idx="11">
                  <c:v>Тайшетский р.</c:v>
                </c:pt>
                <c:pt idx="12">
                  <c:v>Куйтунский р.</c:v>
                </c:pt>
                <c:pt idx="13">
                  <c:v>г. Черемхово</c:v>
                </c:pt>
                <c:pt idx="14">
                  <c:v>Зиминский р.</c:v>
                </c:pt>
              </c:strCache>
            </c:strRef>
          </c:cat>
          <c:val>
            <c:numRef>
              <c:f>Лист1!$B$2:$B$16</c:f>
              <c:numCache>
                <c:formatCode>0.0%</c:formatCode>
                <c:ptCount val="15"/>
                <c:pt idx="0">
                  <c:v>1.054</c:v>
                </c:pt>
                <c:pt idx="1">
                  <c:v>1.0609999999999999</c:v>
                </c:pt>
                <c:pt idx="2">
                  <c:v>1.0629999999999999</c:v>
                </c:pt>
                <c:pt idx="3">
                  <c:v>1.0640000000000001</c:v>
                </c:pt>
                <c:pt idx="4">
                  <c:v>1.073</c:v>
                </c:pt>
                <c:pt idx="5">
                  <c:v>1.085</c:v>
                </c:pt>
                <c:pt idx="6">
                  <c:v>1.0920000000000001</c:v>
                </c:pt>
                <c:pt idx="7">
                  <c:v>1.095</c:v>
                </c:pt>
                <c:pt idx="8">
                  <c:v>1.099</c:v>
                </c:pt>
                <c:pt idx="9">
                  <c:v>1.1060000000000001</c:v>
                </c:pt>
                <c:pt idx="10">
                  <c:v>1.121</c:v>
                </c:pt>
                <c:pt idx="11">
                  <c:v>1.129</c:v>
                </c:pt>
                <c:pt idx="12">
                  <c:v>1.133</c:v>
                </c:pt>
                <c:pt idx="13">
                  <c:v>1.135</c:v>
                </c:pt>
                <c:pt idx="14">
                  <c:v>1.1399999999999999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39-4171-ACD9-147E211490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754690399"/>
        <c:axId val="781715375"/>
      </c:barChart>
      <c:catAx>
        <c:axId val="754690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1715375"/>
        <c:crosses val="autoZero"/>
        <c:auto val="1"/>
        <c:lblAlgn val="ctr"/>
        <c:lblOffset val="100"/>
        <c:noMultiLvlLbl val="0"/>
      </c:catAx>
      <c:valAx>
        <c:axId val="78171537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54690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 dirty="0">
                <a:effectLst/>
              </a:rPr>
              <a:t>31-42 места по % роста</a:t>
            </a:r>
            <a:endParaRPr lang="ru-RU" sz="11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67D-4D34-B30D-F40FB63238B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67D-4D34-B30D-F40FB63238B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67D-4D34-B30D-F40FB63238BC}"/>
              </c:ext>
            </c:extLst>
          </c:dPt>
          <c:dPt>
            <c:idx val="5"/>
            <c:invertIfNegative val="0"/>
            <c:bubble3D val="0"/>
            <c:spPr>
              <a:solidFill>
                <a:srgbClr val="9AD3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BF2-43D3-8E70-989BB17B7BC0}"/>
              </c:ext>
            </c:extLst>
          </c:dPt>
          <c:dPt>
            <c:idx val="6"/>
            <c:invertIfNegative val="0"/>
            <c:bubble3D val="0"/>
            <c:spPr>
              <a:solidFill>
                <a:srgbClr val="9AD3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BF2-43D3-8E70-989BB17B7BC0}"/>
              </c:ext>
            </c:extLst>
          </c:dPt>
          <c:dPt>
            <c:idx val="7"/>
            <c:invertIfNegative val="0"/>
            <c:bubble3D val="0"/>
            <c:spPr>
              <a:solidFill>
                <a:srgbClr val="9AD3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BF2-43D3-8E70-989BB17B7BC0}"/>
              </c:ext>
            </c:extLst>
          </c:dPt>
          <c:dPt>
            <c:idx val="8"/>
            <c:invertIfNegative val="0"/>
            <c:bubble3D val="0"/>
            <c:spPr>
              <a:solidFill>
                <a:srgbClr val="9AD3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C1-4E5D-9925-5EB0EBA2CBF8}"/>
              </c:ext>
            </c:extLst>
          </c:dPt>
          <c:dPt>
            <c:idx val="9"/>
            <c:invertIfNegative val="0"/>
            <c:bubble3D val="0"/>
            <c:spPr>
              <a:solidFill>
                <a:srgbClr val="9AD3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68A-460D-A2E1-C9FCC880029D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8A-460D-A2E1-C9FCC880029D}"/>
              </c:ext>
            </c:extLst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68A-460D-A2E1-C9FCC880029D}"/>
              </c:ext>
            </c:extLst>
          </c:dPt>
          <c:dLbls>
            <c:dLbl>
              <c:idx val="5"/>
              <c:layout/>
              <c:tx>
                <c:rich>
                  <a:bodyPr/>
                  <a:lstStyle/>
                  <a:p>
                    <a:fld id="{90B0701F-4EAD-461D-9B22-9A459C68734F}" type="VALUE">
                      <a:rPr lang="en-US">
                        <a:solidFill>
                          <a:srgbClr val="0066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BF2-43D3-8E70-989BB17B7BC0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D0F35AE8-A935-49F3-9DC4-08BEE534A908}" type="VALUE">
                      <a:rPr lang="en-US">
                        <a:solidFill>
                          <a:srgbClr val="0066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BBF2-43D3-8E70-989BB17B7BC0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2A70C0BF-2D07-4DF8-B154-2426449C0AB4}" type="VALUE">
                      <a:rPr lang="en-US">
                        <a:solidFill>
                          <a:srgbClr val="0066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BF2-43D3-8E70-989BB17B7BC0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15D97B28-FAAD-460C-B2FF-3AFB0EFC66A0}" type="VALUE">
                      <a:rPr lang="en-US">
                        <a:solidFill>
                          <a:srgbClr val="0066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1C1-4E5D-9925-5EB0EBA2CBF8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CEFB2234-D368-4162-B9C0-9B2E5F7AFCFA}" type="VALUE">
                      <a:rPr lang="en-US">
                        <a:solidFill>
                          <a:srgbClr val="0066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68A-460D-A2E1-C9FCC880029D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D9F72D66-FA73-4999-9585-D2B122EAB548}" type="VALUE">
                      <a:rPr lang="en-US">
                        <a:solidFill>
                          <a:srgbClr val="0066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68A-460D-A2E1-C9FCC880029D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55C5945F-326F-40C8-893D-A92F917F6357}" type="VALUE">
                      <a:rPr lang="en-US">
                        <a:solidFill>
                          <a:srgbClr val="0066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68A-460D-A2E1-C9FCC88002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г. Саянск</c:v>
                </c:pt>
                <c:pt idx="1">
                  <c:v>Нижнеилимский р.</c:v>
                </c:pt>
                <c:pt idx="2">
                  <c:v>Бодайбинский р.</c:v>
                </c:pt>
                <c:pt idx="3">
                  <c:v>Мамско-Чуйский р.</c:v>
                </c:pt>
                <c:pt idx="4">
                  <c:v>Осинский р.</c:v>
                </c:pt>
                <c:pt idx="5">
                  <c:v>г. Усолье-Сибирское</c:v>
                </c:pt>
                <c:pt idx="6">
                  <c:v>Качугский р.</c:v>
                </c:pt>
                <c:pt idx="7">
                  <c:v>Усть-Удинский р.</c:v>
                </c:pt>
                <c:pt idx="8">
                  <c:v>г. Братск</c:v>
                </c:pt>
                <c:pt idx="9">
                  <c:v>Братский р.</c:v>
                </c:pt>
                <c:pt idx="10">
                  <c:v>Нукутский р.</c:v>
                </c:pt>
                <c:pt idx="11">
                  <c:v>Балаганский р.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0.76300000000000001</c:v>
                </c:pt>
                <c:pt idx="1">
                  <c:v>0.92600000000000005</c:v>
                </c:pt>
                <c:pt idx="2">
                  <c:v>0.92700000000000005</c:v>
                </c:pt>
                <c:pt idx="3">
                  <c:v>0.94799999999999995</c:v>
                </c:pt>
                <c:pt idx="4">
                  <c:v>0.997</c:v>
                </c:pt>
                <c:pt idx="5">
                  <c:v>1</c:v>
                </c:pt>
                <c:pt idx="6">
                  <c:v>1.016</c:v>
                </c:pt>
                <c:pt idx="7">
                  <c:v>1.0209999999999999</c:v>
                </c:pt>
                <c:pt idx="8">
                  <c:v>1.024</c:v>
                </c:pt>
                <c:pt idx="9">
                  <c:v>1.0309999999999999</c:v>
                </c:pt>
                <c:pt idx="10">
                  <c:v>1.034</c:v>
                </c:pt>
                <c:pt idx="11">
                  <c:v>1.052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5-4CEF-BA8B-15AE906300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754690399"/>
        <c:axId val="781715375"/>
      </c:barChart>
      <c:catAx>
        <c:axId val="754690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1715375"/>
        <c:crosses val="autoZero"/>
        <c:auto val="1"/>
        <c:lblAlgn val="ctr"/>
        <c:lblOffset val="100"/>
        <c:noMultiLvlLbl val="0"/>
      </c:catAx>
      <c:valAx>
        <c:axId val="78171537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5469039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41635086831827"/>
          <c:y val="0.27103572105015544"/>
          <c:w val="0.58347978527165922"/>
          <c:h val="0.6131179317044559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6A-4F6C-AC2E-A5101C2930E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6A-4F6C-AC2E-A5101C2930E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6A-4F6C-AC2E-A5101C2930EA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6A-4F6C-AC2E-A5101C2930EA}"/>
              </c:ext>
            </c:extLst>
          </c:dPt>
          <c:dLbls>
            <c:dLbl>
              <c:idx val="0"/>
              <c:layout>
                <c:manualLayout>
                  <c:x val="0.18357296213763138"/>
                  <c:y val="-0.12368677102235584"/>
                </c:manualLayout>
              </c:layout>
              <c:tx>
                <c:rich>
                  <a:bodyPr/>
                  <a:lstStyle/>
                  <a:p>
                    <a:fld id="{3FB2524F-5ADA-413F-AA06-595553E3F702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6A-4F6C-AC2E-A5101C2930EA}"/>
                </c:ext>
              </c:extLst>
            </c:dLbl>
            <c:dLbl>
              <c:idx val="1"/>
              <c:layout>
                <c:manualLayout>
                  <c:x val="0.11561998956302812"/>
                  <c:y val="1.2817061360900831E-2"/>
                </c:manualLayout>
              </c:layout>
              <c:tx>
                <c:rich>
                  <a:bodyPr/>
                  <a:lstStyle/>
                  <a:p>
                    <a:fld id="{3072B0EC-96F3-4DA4-B132-AEB2776A2CE2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5688076995199"/>
                      <c:h val="0.227691909379181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6A-4F6C-AC2E-A5101C2930EA}"/>
                </c:ext>
              </c:extLst>
            </c:dLbl>
            <c:dLbl>
              <c:idx val="2"/>
              <c:layout>
                <c:manualLayout>
                  <c:x val="0.1192415994860495"/>
                  <c:y val="-0.278307295932804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6A-4F6C-AC2E-A5101C2930EA}"/>
                </c:ext>
              </c:extLst>
            </c:dLbl>
            <c:dLbl>
              <c:idx val="3"/>
              <c:layout>
                <c:manualLayout>
                  <c:x val="-0.14570209446048282"/>
                  <c:y val="-0.104127125241734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6A-4F6C-AC2E-A5101C2930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2"/>
                <c:pt idx="0">
                  <c:v>Целевые средства</c:v>
                </c:pt>
                <c:pt idx="1">
                  <c:v>Нецелевые средства</c:v>
                </c:pt>
              </c:strCache>
            </c:strRef>
          </c:cat>
          <c:val>
            <c:numRef>
              <c:f>Лист1!$B$3:$B$5</c:f>
              <c:numCache>
                <c:formatCode>#,##0</c:formatCode>
                <c:ptCount val="3"/>
                <c:pt idx="0">
                  <c:v>385.3</c:v>
                </c:pt>
                <c:pt idx="1">
                  <c:v>2071.3000000000002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6A-4F6C-AC2E-A5101C293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60114425885933"/>
          <c:y val="0.17193937784018851"/>
          <c:w val="0.58753928906895869"/>
          <c:h val="0.7703188804135693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76-4F25-8968-FCDDD1BDB0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76-4F25-8968-FCDDD1BDB029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76-4F25-8968-FCDDD1BDB0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76-4F25-8968-FCDDD1BDB029}"/>
              </c:ext>
            </c:extLst>
          </c:dPt>
          <c:dLbls>
            <c:dLbl>
              <c:idx val="3"/>
              <c:layout>
                <c:manualLayout>
                  <c:x val="-0.22133126302299688"/>
                  <c:y val="-6.3204007731293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76-4F25-8968-FCDDD1BDB0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Лист1!$D$3:$D$6</c:f>
              <c:numCache>
                <c:formatCode>General</c:formatCode>
                <c:ptCount val="4"/>
              </c:numCache>
            </c:numRef>
          </c:cat>
          <c:val>
            <c:numRef>
              <c:f>Лист1!$E$3:$E$6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0D76-4F25-8968-FCDDD1BDB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4232714186887E-2"/>
          <c:y val="0.24219722651320469"/>
          <c:w val="0.60779059230846677"/>
          <c:h val="0.6615112427666998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FE-4F76-90C5-86570D8B5C7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FE-4F76-90C5-86570D8B5C79}"/>
              </c:ext>
            </c:extLst>
          </c:dPt>
          <c:dLbls>
            <c:dLbl>
              <c:idx val="0"/>
              <c:layout>
                <c:manualLayout>
                  <c:x val="0.14301862471615964"/>
                  <c:y val="-0.13954572550937747"/>
                </c:manualLayout>
              </c:layout>
              <c:tx>
                <c:rich>
                  <a:bodyPr/>
                  <a:lstStyle/>
                  <a:p>
                    <a:fld id="{E0885C2D-E752-45BE-9842-EBBEC53307E9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1FE-4F76-90C5-86570D8B5C79}"/>
                </c:ext>
              </c:extLst>
            </c:dLbl>
            <c:dLbl>
              <c:idx val="1"/>
              <c:layout>
                <c:manualLayout>
                  <c:x val="3.5869472678827737E-2"/>
                  <c:y val="-1.2283377170343527E-2"/>
                </c:manualLayout>
              </c:layout>
              <c:tx>
                <c:rich>
                  <a:bodyPr/>
                  <a:lstStyle/>
                  <a:p>
                    <a:fld id="{0895D580-786F-453F-A860-F30BE54CDB22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73161052487733"/>
                      <c:h val="0.224662562494183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1FE-4F76-90C5-86570D8B5C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Лист1!$A$4:$A$5</c:f>
              <c:strCache>
                <c:ptCount val="2"/>
                <c:pt idx="0">
                  <c:v>Целевые средства</c:v>
                </c:pt>
                <c:pt idx="1">
                  <c:v>Нецелевые средства</c:v>
                </c:pt>
              </c:strCache>
            </c:strRef>
          </c:cat>
          <c:val>
            <c:numRef>
              <c:f>Лист1!$B$4:$B$5</c:f>
              <c:numCache>
                <c:formatCode>#,##0</c:formatCode>
                <c:ptCount val="2"/>
                <c:pt idx="0">
                  <c:v>120</c:v>
                </c:pt>
                <c:pt idx="1">
                  <c:v>2582.3000000000002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FE-4F76-90C5-86570D8B5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38725082407869E-2"/>
          <c:y val="0.16223599899005753"/>
          <c:w val="0.77012606853794174"/>
          <c:h val="0.731859931897122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2A-4E6D-B599-0517B92D752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2A-4E6D-B599-0517B92D752C}"/>
              </c:ext>
            </c:extLst>
          </c:dPt>
          <c:dLbls>
            <c:dLbl>
              <c:idx val="0"/>
              <c:layout>
                <c:manualLayout>
                  <c:x val="0.14474609766928684"/>
                  <c:y val="-0.17425001027269088"/>
                </c:manualLayout>
              </c:layout>
              <c:tx>
                <c:rich>
                  <a:bodyPr/>
                  <a:lstStyle/>
                  <a:p>
                    <a:fld id="{3962BD6B-77E6-4C36-924C-072A32D208EA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2A-4E6D-B599-0517B92D752C}"/>
                </c:ext>
              </c:extLst>
            </c:dLbl>
            <c:dLbl>
              <c:idx val="1"/>
              <c:layout>
                <c:manualLayout>
                  <c:x val="2.8264595662249765E-2"/>
                  <c:y val="-2.27987104163606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3 800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53615323157022"/>
                      <c:h val="0.197773975158555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C2A-4E6D-B599-0517B92D75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Лист1!$A$4:$A$5</c:f>
              <c:strCache>
                <c:ptCount val="2"/>
                <c:pt idx="0">
                  <c:v>Целевые средства</c:v>
                </c:pt>
                <c:pt idx="1">
                  <c:v>Нецелевые средства</c:v>
                </c:pt>
              </c:strCache>
            </c:strRef>
          </c:cat>
          <c:val>
            <c:numRef>
              <c:f>Лист1!$B$4:$B$5</c:f>
              <c:numCache>
                <c:formatCode>#,##0</c:formatCode>
                <c:ptCount val="2"/>
                <c:pt idx="0">
                  <c:v>155.69999999999999</c:v>
                </c:pt>
                <c:pt idx="1">
                  <c:v>3800.5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2A-4E6D-B599-0517B92D7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62709336916331"/>
          <c:y val="0.14734788125844875"/>
          <c:w val="0.83954548087640313"/>
          <c:h val="0.7681187090808896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CE-4634-B299-FDB341D9E78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CE-4634-B299-FDB341D9E786}"/>
              </c:ext>
            </c:extLst>
          </c:dPt>
          <c:dLbls>
            <c:dLbl>
              <c:idx val="0"/>
              <c:layout>
                <c:manualLayout>
                  <c:x val="0.15163423391786063"/>
                  <c:y val="-0.17942427026285634"/>
                </c:manualLayout>
              </c:layout>
              <c:tx>
                <c:rich>
                  <a:bodyPr/>
                  <a:lstStyle/>
                  <a:p>
                    <a:fld id="{4C8B1175-D0A4-4EF8-88B5-3A4F129511AB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CE-4634-B299-FDB341D9E786}"/>
                </c:ext>
              </c:extLst>
            </c:dLbl>
            <c:dLbl>
              <c:idx val="1"/>
              <c:layout>
                <c:manualLayout>
                  <c:x val="4.369832581361794E-2"/>
                  <c:y val="-1.3333802034014488E-2"/>
                </c:manualLayout>
              </c:layout>
              <c:tx>
                <c:rich>
                  <a:bodyPr/>
                  <a:lstStyle/>
                  <a:p>
                    <a:fld id="{1B212FA9-514E-475B-802F-38AE8D737E56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9CE-4634-B299-FDB341D9E7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Лист1!$A$4:$A$5</c:f>
              <c:strCache>
                <c:ptCount val="2"/>
                <c:pt idx="0">
                  <c:v>Целевые средства</c:v>
                </c:pt>
                <c:pt idx="1">
                  <c:v>Нецелевые средства</c:v>
                </c:pt>
              </c:strCache>
            </c:strRef>
          </c:cat>
          <c:val>
            <c:numRef>
              <c:f>Лист1!$B$4:$B$5</c:f>
              <c:numCache>
                <c:formatCode>#,##0</c:formatCode>
                <c:ptCount val="2"/>
                <c:pt idx="0">
                  <c:v>497.4</c:v>
                </c:pt>
                <c:pt idx="1">
                  <c:v>7298.1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CE-4634-B299-FDB341D9E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9D6648-4C63-43D7-AA5C-F6A8F07F4EA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A3555C-CB73-4511-9E2D-E6FBD70B03FE}">
      <dgm:prSet phldrT="[Текст]" custT="1"/>
      <dgm:spPr/>
      <dgm:t>
        <a:bodyPr/>
        <a:lstStyle/>
        <a:p>
          <a:r>
            <a:rPr lang="ru-RU" sz="1800" b="1" dirty="0" smtClean="0"/>
            <a:t>104,5</a:t>
          </a:r>
          <a:endParaRPr lang="ru-RU" sz="1060" b="1" dirty="0"/>
        </a:p>
      </dgm:t>
    </dgm:pt>
    <dgm:pt modelId="{ACB858DC-5B60-4D0B-9750-C8A30B305347}" type="parTrans" cxnId="{029FB150-A9A4-4B09-9E64-B770836C2D49}">
      <dgm:prSet/>
      <dgm:spPr/>
      <dgm:t>
        <a:bodyPr/>
        <a:lstStyle/>
        <a:p>
          <a:endParaRPr lang="ru-RU"/>
        </a:p>
      </dgm:t>
    </dgm:pt>
    <dgm:pt modelId="{22FE97BB-ACD9-4661-90ED-78C7059D087D}" type="sibTrans" cxnId="{029FB150-A9A4-4B09-9E64-B770836C2D49}">
      <dgm:prSet/>
      <dgm:spPr/>
      <dgm:t>
        <a:bodyPr/>
        <a:lstStyle/>
        <a:p>
          <a:endParaRPr lang="ru-RU"/>
        </a:p>
      </dgm:t>
    </dgm:pt>
    <dgm:pt modelId="{1FCA57A0-2C60-4B85-9D54-3E29923D8DD2}">
      <dgm:prSet phldrT="[Текст]" custT="1"/>
      <dgm:spPr/>
      <dgm:t>
        <a:bodyPr/>
        <a:lstStyle/>
        <a:p>
          <a:r>
            <a:rPr lang="ru-RU" sz="1800" b="1" dirty="0" smtClean="0"/>
            <a:t>109,8</a:t>
          </a:r>
          <a:endParaRPr lang="ru-RU" sz="1800" b="1" dirty="0"/>
        </a:p>
      </dgm:t>
    </dgm:pt>
    <dgm:pt modelId="{82D17564-D1EB-4978-81FE-120DE4DA5D24}" type="parTrans" cxnId="{08748ED9-FC11-4DF0-A952-476012831AAB}">
      <dgm:prSet/>
      <dgm:spPr/>
      <dgm:t>
        <a:bodyPr/>
        <a:lstStyle/>
        <a:p>
          <a:endParaRPr lang="ru-RU"/>
        </a:p>
      </dgm:t>
    </dgm:pt>
    <dgm:pt modelId="{A7F473C1-72C5-490B-901A-7A3AF400CB77}" type="sibTrans" cxnId="{08748ED9-FC11-4DF0-A952-476012831AAB}">
      <dgm:prSet/>
      <dgm:spPr/>
      <dgm:t>
        <a:bodyPr/>
        <a:lstStyle/>
        <a:p>
          <a:endParaRPr lang="ru-RU"/>
        </a:p>
      </dgm:t>
    </dgm:pt>
    <dgm:pt modelId="{89E5C032-EE8D-4D4E-BDC5-C11ABFC67110}">
      <dgm:prSet phldrT="[Текст]" custT="1"/>
      <dgm:spPr/>
      <dgm:t>
        <a:bodyPr/>
        <a:lstStyle/>
        <a:p>
          <a:endParaRPr lang="ru-RU" sz="1600" dirty="0"/>
        </a:p>
      </dgm:t>
    </dgm:pt>
    <dgm:pt modelId="{4461D2E1-7DFB-4776-8999-F1A37A21652C}" type="sibTrans" cxnId="{3C1D0F2B-EB48-427F-9682-37EA6AF0A95A}">
      <dgm:prSet/>
      <dgm:spPr/>
      <dgm:t>
        <a:bodyPr/>
        <a:lstStyle/>
        <a:p>
          <a:endParaRPr lang="ru-RU"/>
        </a:p>
      </dgm:t>
    </dgm:pt>
    <dgm:pt modelId="{64FB7C65-C556-48C4-B714-E3E4C2AD9D09}" type="parTrans" cxnId="{3C1D0F2B-EB48-427F-9682-37EA6AF0A95A}">
      <dgm:prSet/>
      <dgm:spPr/>
      <dgm:t>
        <a:bodyPr/>
        <a:lstStyle/>
        <a:p>
          <a:endParaRPr lang="ru-RU"/>
        </a:p>
      </dgm:t>
    </dgm:pt>
    <dgm:pt modelId="{D8D7FB4A-ECC3-4391-B618-A1D37096B10B}" type="pres">
      <dgm:prSet presAssocID="{3D9D6648-4C63-43D7-AA5C-F6A8F07F4EA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49D65F3-0E2F-461F-90AA-A3170F614A75}" type="pres">
      <dgm:prSet presAssocID="{F0A3555C-CB73-4511-9E2D-E6FBD70B03FE}" presName="composite" presStyleCnt="0"/>
      <dgm:spPr/>
    </dgm:pt>
    <dgm:pt modelId="{179EB98E-1998-4D92-894E-3D5221D529FE}" type="pres">
      <dgm:prSet presAssocID="{F0A3555C-CB73-4511-9E2D-E6FBD70B03FE}" presName="LShape" presStyleLbl="alignNode1" presStyleIdx="0" presStyleCnt="5"/>
      <dgm:spPr/>
    </dgm:pt>
    <dgm:pt modelId="{BFE61129-1C32-43DB-8F53-DF2C1EAD7D24}" type="pres">
      <dgm:prSet presAssocID="{F0A3555C-CB73-4511-9E2D-E6FBD70B03FE}" presName="ParentText" presStyleLbl="revTx" presStyleIdx="0" presStyleCnt="3" custScaleX="102393" custScaleY="75183" custLinFactNeighborX="6536" custLinFactNeighborY="-623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7061D-E49A-4079-B26C-3E4F80DA5C8E}" type="pres">
      <dgm:prSet presAssocID="{F0A3555C-CB73-4511-9E2D-E6FBD70B03FE}" presName="Triangle" presStyleLbl="alignNode1" presStyleIdx="1" presStyleCnt="5"/>
      <dgm:spPr/>
    </dgm:pt>
    <dgm:pt modelId="{C355E1DD-7EEA-48C5-B1B2-588E70D1DDAA}" type="pres">
      <dgm:prSet presAssocID="{22FE97BB-ACD9-4661-90ED-78C7059D087D}" presName="sibTrans" presStyleCnt="0"/>
      <dgm:spPr/>
    </dgm:pt>
    <dgm:pt modelId="{34D5D3A6-FA08-450F-BF1C-8A674E143B9B}" type="pres">
      <dgm:prSet presAssocID="{22FE97BB-ACD9-4661-90ED-78C7059D087D}" presName="space" presStyleCnt="0"/>
      <dgm:spPr/>
    </dgm:pt>
    <dgm:pt modelId="{B4C569B2-54A7-492B-A44F-75391102DB3A}" type="pres">
      <dgm:prSet presAssocID="{1FCA57A0-2C60-4B85-9D54-3E29923D8DD2}" presName="composite" presStyleCnt="0"/>
      <dgm:spPr/>
    </dgm:pt>
    <dgm:pt modelId="{D00DA5A3-E049-4814-8103-152F73D2BC38}" type="pres">
      <dgm:prSet presAssocID="{1FCA57A0-2C60-4B85-9D54-3E29923D8DD2}" presName="LShape" presStyleLbl="alignNode1" presStyleIdx="2" presStyleCnt="5"/>
      <dgm:spPr/>
    </dgm:pt>
    <dgm:pt modelId="{68FF1987-840D-4B12-956F-9CC8DFF7D7B2}" type="pres">
      <dgm:prSet presAssocID="{1FCA57A0-2C60-4B85-9D54-3E29923D8DD2}" presName="ParentText" presStyleLbl="revTx" presStyleIdx="1" presStyleCnt="3" custLinFactNeighborX="5446" custLinFactNeighborY="-487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CBBC7-B09A-4B2E-A25E-871C805F2653}" type="pres">
      <dgm:prSet presAssocID="{1FCA57A0-2C60-4B85-9D54-3E29923D8DD2}" presName="Triangle" presStyleLbl="alignNode1" presStyleIdx="3" presStyleCnt="5" custLinFactNeighborX="-19187" custLinFactNeighborY="8938"/>
      <dgm:spPr/>
      <dgm:t>
        <a:bodyPr/>
        <a:lstStyle/>
        <a:p>
          <a:endParaRPr lang="ru-RU"/>
        </a:p>
      </dgm:t>
    </dgm:pt>
    <dgm:pt modelId="{76CDC7FC-926C-4F96-82D5-ABE781F2CAC5}" type="pres">
      <dgm:prSet presAssocID="{A7F473C1-72C5-490B-901A-7A3AF400CB77}" presName="sibTrans" presStyleCnt="0"/>
      <dgm:spPr/>
    </dgm:pt>
    <dgm:pt modelId="{4922FA16-3F45-4E5D-A67A-390BC07DF6B9}" type="pres">
      <dgm:prSet presAssocID="{A7F473C1-72C5-490B-901A-7A3AF400CB77}" presName="space" presStyleCnt="0"/>
      <dgm:spPr/>
    </dgm:pt>
    <dgm:pt modelId="{A0F80C88-B633-43C2-8CA9-B4E1A535AFBE}" type="pres">
      <dgm:prSet presAssocID="{89E5C032-EE8D-4D4E-BDC5-C11ABFC67110}" presName="composite" presStyleCnt="0"/>
      <dgm:spPr/>
    </dgm:pt>
    <dgm:pt modelId="{1454DDA3-563B-4495-9594-745BFD3347DA}" type="pres">
      <dgm:prSet presAssocID="{89E5C032-EE8D-4D4E-BDC5-C11ABFC67110}" presName="LShape" presStyleLbl="alignNode1" presStyleIdx="4" presStyleCnt="5"/>
      <dgm:spPr/>
      <dgm:t>
        <a:bodyPr/>
        <a:lstStyle/>
        <a:p>
          <a:endParaRPr lang="ru-RU"/>
        </a:p>
      </dgm:t>
    </dgm:pt>
    <dgm:pt modelId="{477D9FB2-3A4B-46DB-B362-DBD65A18DBE6}" type="pres">
      <dgm:prSet presAssocID="{89E5C032-EE8D-4D4E-BDC5-C11ABFC67110}" presName="ParentText" presStyleLbl="revTx" presStyleIdx="2" presStyleCnt="3" custLinFactNeighborX="7235" custLinFactNeighborY="-499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9FB150-A9A4-4B09-9E64-B770836C2D49}" srcId="{3D9D6648-4C63-43D7-AA5C-F6A8F07F4EA2}" destId="{F0A3555C-CB73-4511-9E2D-E6FBD70B03FE}" srcOrd="0" destOrd="0" parTransId="{ACB858DC-5B60-4D0B-9750-C8A30B305347}" sibTransId="{22FE97BB-ACD9-4661-90ED-78C7059D087D}"/>
    <dgm:cxn modelId="{22BC32C2-6445-422E-BD5A-15D12A304614}" type="presOf" srcId="{3D9D6648-4C63-43D7-AA5C-F6A8F07F4EA2}" destId="{D8D7FB4A-ECC3-4391-B618-A1D37096B10B}" srcOrd="0" destOrd="0" presId="urn:microsoft.com/office/officeart/2009/3/layout/StepUpProcess"/>
    <dgm:cxn modelId="{88D33DE1-7905-4E62-895D-97006796565A}" type="presOf" srcId="{1FCA57A0-2C60-4B85-9D54-3E29923D8DD2}" destId="{68FF1987-840D-4B12-956F-9CC8DFF7D7B2}" srcOrd="0" destOrd="0" presId="urn:microsoft.com/office/officeart/2009/3/layout/StepUpProcess"/>
    <dgm:cxn modelId="{08748ED9-FC11-4DF0-A952-476012831AAB}" srcId="{3D9D6648-4C63-43D7-AA5C-F6A8F07F4EA2}" destId="{1FCA57A0-2C60-4B85-9D54-3E29923D8DD2}" srcOrd="1" destOrd="0" parTransId="{82D17564-D1EB-4978-81FE-120DE4DA5D24}" sibTransId="{A7F473C1-72C5-490B-901A-7A3AF400CB77}"/>
    <dgm:cxn modelId="{81B116E4-54A0-4A4A-8E12-6474B21F5008}" type="presOf" srcId="{89E5C032-EE8D-4D4E-BDC5-C11ABFC67110}" destId="{477D9FB2-3A4B-46DB-B362-DBD65A18DBE6}" srcOrd="0" destOrd="0" presId="urn:microsoft.com/office/officeart/2009/3/layout/StepUpProcess"/>
    <dgm:cxn modelId="{C83E8FA7-DDD6-49A0-9737-4C554690491A}" type="presOf" srcId="{F0A3555C-CB73-4511-9E2D-E6FBD70B03FE}" destId="{BFE61129-1C32-43DB-8F53-DF2C1EAD7D24}" srcOrd="0" destOrd="0" presId="urn:microsoft.com/office/officeart/2009/3/layout/StepUpProcess"/>
    <dgm:cxn modelId="{3C1D0F2B-EB48-427F-9682-37EA6AF0A95A}" srcId="{3D9D6648-4C63-43D7-AA5C-F6A8F07F4EA2}" destId="{89E5C032-EE8D-4D4E-BDC5-C11ABFC67110}" srcOrd="2" destOrd="0" parTransId="{64FB7C65-C556-48C4-B714-E3E4C2AD9D09}" sibTransId="{4461D2E1-7DFB-4776-8999-F1A37A21652C}"/>
    <dgm:cxn modelId="{5E025A1F-321A-4708-A39F-059C3E081DAC}" type="presParOf" srcId="{D8D7FB4A-ECC3-4391-B618-A1D37096B10B}" destId="{C49D65F3-0E2F-461F-90AA-A3170F614A75}" srcOrd="0" destOrd="0" presId="urn:microsoft.com/office/officeart/2009/3/layout/StepUpProcess"/>
    <dgm:cxn modelId="{BC895975-C970-4F99-9C84-A32BC0E92241}" type="presParOf" srcId="{C49D65F3-0E2F-461F-90AA-A3170F614A75}" destId="{179EB98E-1998-4D92-894E-3D5221D529FE}" srcOrd="0" destOrd="0" presId="urn:microsoft.com/office/officeart/2009/3/layout/StepUpProcess"/>
    <dgm:cxn modelId="{0FDDD422-61CE-442B-917C-8B3CC26F42E6}" type="presParOf" srcId="{C49D65F3-0E2F-461F-90AA-A3170F614A75}" destId="{BFE61129-1C32-43DB-8F53-DF2C1EAD7D24}" srcOrd="1" destOrd="0" presId="urn:microsoft.com/office/officeart/2009/3/layout/StepUpProcess"/>
    <dgm:cxn modelId="{53A2F64D-39CE-482E-86B0-6C1CEA92FCEF}" type="presParOf" srcId="{C49D65F3-0E2F-461F-90AA-A3170F614A75}" destId="{B097061D-E49A-4079-B26C-3E4F80DA5C8E}" srcOrd="2" destOrd="0" presId="urn:microsoft.com/office/officeart/2009/3/layout/StepUpProcess"/>
    <dgm:cxn modelId="{18886177-24A6-4764-AB6E-82A1320D18FD}" type="presParOf" srcId="{D8D7FB4A-ECC3-4391-B618-A1D37096B10B}" destId="{C355E1DD-7EEA-48C5-B1B2-588E70D1DDAA}" srcOrd="1" destOrd="0" presId="urn:microsoft.com/office/officeart/2009/3/layout/StepUpProcess"/>
    <dgm:cxn modelId="{F1F2EE8A-546C-403A-B614-0AD1F05B19C8}" type="presParOf" srcId="{C355E1DD-7EEA-48C5-B1B2-588E70D1DDAA}" destId="{34D5D3A6-FA08-450F-BF1C-8A674E143B9B}" srcOrd="0" destOrd="0" presId="urn:microsoft.com/office/officeart/2009/3/layout/StepUpProcess"/>
    <dgm:cxn modelId="{73BC901F-76DD-4262-BBA5-A05199B59FE1}" type="presParOf" srcId="{D8D7FB4A-ECC3-4391-B618-A1D37096B10B}" destId="{B4C569B2-54A7-492B-A44F-75391102DB3A}" srcOrd="2" destOrd="0" presId="urn:microsoft.com/office/officeart/2009/3/layout/StepUpProcess"/>
    <dgm:cxn modelId="{3A26F719-82E4-4246-92A8-AD756B6458C4}" type="presParOf" srcId="{B4C569B2-54A7-492B-A44F-75391102DB3A}" destId="{D00DA5A3-E049-4814-8103-152F73D2BC38}" srcOrd="0" destOrd="0" presId="urn:microsoft.com/office/officeart/2009/3/layout/StepUpProcess"/>
    <dgm:cxn modelId="{686E32B9-7204-48A9-928C-F13E6AB0B226}" type="presParOf" srcId="{B4C569B2-54A7-492B-A44F-75391102DB3A}" destId="{68FF1987-840D-4B12-956F-9CC8DFF7D7B2}" srcOrd="1" destOrd="0" presId="urn:microsoft.com/office/officeart/2009/3/layout/StepUpProcess"/>
    <dgm:cxn modelId="{FDE6F5EC-5537-4884-A5FF-F540FDAC85DD}" type="presParOf" srcId="{B4C569B2-54A7-492B-A44F-75391102DB3A}" destId="{B67CBBC7-B09A-4B2E-A25E-871C805F2653}" srcOrd="2" destOrd="0" presId="urn:microsoft.com/office/officeart/2009/3/layout/StepUpProcess"/>
    <dgm:cxn modelId="{C50B5CAC-17BB-4A0B-A572-274121F9C650}" type="presParOf" srcId="{D8D7FB4A-ECC3-4391-B618-A1D37096B10B}" destId="{76CDC7FC-926C-4F96-82D5-ABE781F2CAC5}" srcOrd="3" destOrd="0" presId="urn:microsoft.com/office/officeart/2009/3/layout/StepUpProcess"/>
    <dgm:cxn modelId="{4F6B0048-94C6-4900-8417-5DC3533F84F4}" type="presParOf" srcId="{76CDC7FC-926C-4F96-82D5-ABE781F2CAC5}" destId="{4922FA16-3F45-4E5D-A67A-390BC07DF6B9}" srcOrd="0" destOrd="0" presId="urn:microsoft.com/office/officeart/2009/3/layout/StepUpProcess"/>
    <dgm:cxn modelId="{96E447E6-287B-4C82-8B16-3150BB25FE47}" type="presParOf" srcId="{D8D7FB4A-ECC3-4391-B618-A1D37096B10B}" destId="{A0F80C88-B633-43C2-8CA9-B4E1A535AFBE}" srcOrd="4" destOrd="0" presId="urn:microsoft.com/office/officeart/2009/3/layout/StepUpProcess"/>
    <dgm:cxn modelId="{CFF99368-230E-4A45-9510-145EAE05B323}" type="presParOf" srcId="{A0F80C88-B633-43C2-8CA9-B4E1A535AFBE}" destId="{1454DDA3-563B-4495-9594-745BFD3347DA}" srcOrd="0" destOrd="0" presId="urn:microsoft.com/office/officeart/2009/3/layout/StepUpProcess"/>
    <dgm:cxn modelId="{05645D25-A791-4E2E-9FF9-759B3F7A200B}" type="presParOf" srcId="{A0F80C88-B633-43C2-8CA9-B4E1A535AFBE}" destId="{477D9FB2-3A4B-46DB-B362-DBD65A18DBE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F54C8E-A2DA-4E10-949A-35CC554F11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803E94-D4CA-436B-90CC-CE6D2196A78B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kumimoji="0" lang="ru-RU" sz="16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8 городских</a:t>
          </a:r>
          <a:r>
            <a:rPr kumimoji="0" lang="ru-RU" sz="1600" b="0" i="0" u="none" strike="noStrike" cap="none" spc="0" normalizeH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 округов</a:t>
          </a:r>
          <a:endParaRPr lang="ru-RU" sz="1600" dirty="0"/>
        </a:p>
      </dgm:t>
    </dgm:pt>
    <dgm:pt modelId="{6868489E-E6AE-425B-A46F-14E4C5B06E50}" type="parTrans" cxnId="{D195E538-85DB-4E2B-A089-96A5040E1237}">
      <dgm:prSet/>
      <dgm:spPr/>
      <dgm:t>
        <a:bodyPr/>
        <a:lstStyle/>
        <a:p>
          <a:endParaRPr lang="ru-RU" sz="1600"/>
        </a:p>
      </dgm:t>
    </dgm:pt>
    <dgm:pt modelId="{F34FE76B-FDFB-4A1D-A8C9-3C25EB458C41}" type="sibTrans" cxnId="{D195E538-85DB-4E2B-A089-96A5040E1237}">
      <dgm:prSet/>
      <dgm:spPr/>
      <dgm:t>
        <a:bodyPr/>
        <a:lstStyle/>
        <a:p>
          <a:endParaRPr lang="ru-RU" sz="1600"/>
        </a:p>
      </dgm:t>
    </dgm:pt>
    <dgm:pt modelId="{3B1C1DD8-3C20-4867-966D-0D5BB29129EF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kumimoji="0" lang="ru-RU" sz="16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24 муниципальных района</a:t>
          </a:r>
          <a:endParaRPr lang="ru-RU" sz="1600" dirty="0"/>
        </a:p>
      </dgm:t>
    </dgm:pt>
    <dgm:pt modelId="{D26FF353-B203-474E-AE0F-475FE780A113}" type="parTrans" cxnId="{18D64518-A91D-45DC-A135-5004A10319F6}">
      <dgm:prSet/>
      <dgm:spPr/>
      <dgm:t>
        <a:bodyPr/>
        <a:lstStyle/>
        <a:p>
          <a:endParaRPr lang="ru-RU" sz="1600"/>
        </a:p>
      </dgm:t>
    </dgm:pt>
    <dgm:pt modelId="{AD89E93A-30B5-4372-A183-A8C5E61D8C88}" type="sibTrans" cxnId="{18D64518-A91D-45DC-A135-5004A10319F6}">
      <dgm:prSet/>
      <dgm:spPr/>
      <dgm:t>
        <a:bodyPr/>
        <a:lstStyle/>
        <a:p>
          <a:endParaRPr lang="ru-RU" sz="1600"/>
        </a:p>
      </dgm:t>
    </dgm:pt>
    <dgm:pt modelId="{4B75657A-F9F8-4604-AFAB-281A0059D0B4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kumimoji="0" lang="ru-RU" sz="16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156 городских</a:t>
          </a:r>
          <a:r>
            <a:rPr kumimoji="0" lang="ru-RU" sz="1600" b="0" i="0" u="none" strike="noStrike" cap="none" spc="0" normalizeH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 и сельских поселений</a:t>
          </a:r>
          <a:endParaRPr lang="ru-RU" sz="1600" dirty="0"/>
        </a:p>
      </dgm:t>
    </dgm:pt>
    <dgm:pt modelId="{39D6D8F6-073F-4338-955D-E2B35419D06F}" type="parTrans" cxnId="{C61B9F42-6FDA-439A-9BC7-850E6E12CE3C}">
      <dgm:prSet/>
      <dgm:spPr/>
      <dgm:t>
        <a:bodyPr/>
        <a:lstStyle/>
        <a:p>
          <a:endParaRPr lang="ru-RU" sz="1600"/>
        </a:p>
      </dgm:t>
    </dgm:pt>
    <dgm:pt modelId="{02C6FB46-DA2D-4360-9272-FAFE49B95D35}" type="sibTrans" cxnId="{C61B9F42-6FDA-439A-9BC7-850E6E12CE3C}">
      <dgm:prSet/>
      <dgm:spPr/>
      <dgm:t>
        <a:bodyPr/>
        <a:lstStyle/>
        <a:p>
          <a:endParaRPr lang="ru-RU" sz="1600"/>
        </a:p>
      </dgm:t>
    </dgm:pt>
    <dgm:pt modelId="{D8E2A743-EAF2-40BC-86EF-EC8C1B995285}" type="pres">
      <dgm:prSet presAssocID="{16F54C8E-A2DA-4E10-949A-35CC554F1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D369B7-EA38-4F97-B245-FACB72DB3213}" type="pres">
      <dgm:prSet presAssocID="{6A803E94-D4CA-436B-90CC-CE6D2196A78B}" presName="parentLin" presStyleCnt="0"/>
      <dgm:spPr/>
    </dgm:pt>
    <dgm:pt modelId="{465566FD-9265-4D3F-9284-A272F6311B38}" type="pres">
      <dgm:prSet presAssocID="{6A803E94-D4CA-436B-90CC-CE6D2196A78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012E057-C5C8-4BF7-9F41-68C6E8186EF8}" type="pres">
      <dgm:prSet presAssocID="{6A803E94-D4CA-436B-90CC-CE6D2196A78B}" presName="parentText" presStyleLbl="node1" presStyleIdx="0" presStyleCnt="3" custScaleX="134363" custScaleY="188764" custLinFactNeighborY="472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3EBFF-8AD0-407A-A4B2-56EDD3B9D3E7}" type="pres">
      <dgm:prSet presAssocID="{6A803E94-D4CA-436B-90CC-CE6D2196A78B}" presName="negativeSpace" presStyleCnt="0"/>
      <dgm:spPr/>
    </dgm:pt>
    <dgm:pt modelId="{DE80B5DB-4F41-46EA-B274-01538004862F}" type="pres">
      <dgm:prSet presAssocID="{6A803E94-D4CA-436B-90CC-CE6D2196A78B}" presName="childText" presStyleLbl="conFgAcc1" presStyleIdx="0" presStyleCnt="3" custScaleX="96106" custScaleY="188764">
        <dgm:presLayoutVars>
          <dgm:bulletEnabled val="1"/>
        </dgm:presLayoutVars>
      </dgm:prSet>
      <dgm:spPr/>
    </dgm:pt>
    <dgm:pt modelId="{AD4FFB18-8327-4E1E-9FDE-26E7216B4D8D}" type="pres">
      <dgm:prSet presAssocID="{F34FE76B-FDFB-4A1D-A8C9-3C25EB458C41}" presName="spaceBetweenRectangles" presStyleCnt="0"/>
      <dgm:spPr/>
    </dgm:pt>
    <dgm:pt modelId="{7A91CB0F-DFEC-4A7F-99C7-9659350955EB}" type="pres">
      <dgm:prSet presAssocID="{3B1C1DD8-3C20-4867-966D-0D5BB29129EF}" presName="parentLin" presStyleCnt="0"/>
      <dgm:spPr/>
    </dgm:pt>
    <dgm:pt modelId="{A090F20F-9E72-49DE-9BBC-1038F57E301A}" type="pres">
      <dgm:prSet presAssocID="{3B1C1DD8-3C20-4867-966D-0D5BB29129E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3E590B9-16CD-41FE-911C-4E6BB6DD72E2}" type="pres">
      <dgm:prSet presAssocID="{3B1C1DD8-3C20-4867-966D-0D5BB29129EF}" presName="parentText" presStyleLbl="node1" presStyleIdx="1" presStyleCnt="3" custScaleX="142225" custScaleY="217633" custLinFactNeighborY="472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279BA-52A1-4E5B-9C2D-CFF4238E9DA4}" type="pres">
      <dgm:prSet presAssocID="{3B1C1DD8-3C20-4867-966D-0D5BB29129EF}" presName="negativeSpace" presStyleCnt="0"/>
      <dgm:spPr/>
    </dgm:pt>
    <dgm:pt modelId="{5C766168-8927-4AD6-BFB3-A05DAA4A51F9}" type="pres">
      <dgm:prSet presAssocID="{3B1C1DD8-3C20-4867-966D-0D5BB29129EF}" presName="childText" presStyleLbl="conFgAcc1" presStyleIdx="1" presStyleCnt="3" custScaleX="96106" custScaleY="188764">
        <dgm:presLayoutVars>
          <dgm:bulletEnabled val="1"/>
        </dgm:presLayoutVars>
      </dgm:prSet>
      <dgm:spPr/>
    </dgm:pt>
    <dgm:pt modelId="{67461717-0824-4876-B354-B7AB19D292E5}" type="pres">
      <dgm:prSet presAssocID="{AD89E93A-30B5-4372-A183-A8C5E61D8C88}" presName="spaceBetweenRectangles" presStyleCnt="0"/>
      <dgm:spPr/>
    </dgm:pt>
    <dgm:pt modelId="{81643282-A834-4FF9-9769-347D25A6278C}" type="pres">
      <dgm:prSet presAssocID="{4B75657A-F9F8-4604-AFAB-281A0059D0B4}" presName="parentLin" presStyleCnt="0"/>
      <dgm:spPr/>
    </dgm:pt>
    <dgm:pt modelId="{6D1A2F26-DF98-4071-A480-4F63A98E1921}" type="pres">
      <dgm:prSet presAssocID="{4B75657A-F9F8-4604-AFAB-281A0059D0B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7D8FA31-656B-4F5C-8155-CB0BFA08AD71}" type="pres">
      <dgm:prSet presAssocID="{4B75657A-F9F8-4604-AFAB-281A0059D0B4}" presName="parentText" presStyleLbl="node1" presStyleIdx="2" presStyleCnt="3" custScaleX="142997" custScaleY="230645" custLinFactNeighborY="472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1C572-D0F8-4112-895F-9555370A5A96}" type="pres">
      <dgm:prSet presAssocID="{4B75657A-F9F8-4604-AFAB-281A0059D0B4}" presName="negativeSpace" presStyleCnt="0"/>
      <dgm:spPr/>
    </dgm:pt>
    <dgm:pt modelId="{4C7701D7-C9C2-4D6B-B8D6-266695359F22}" type="pres">
      <dgm:prSet presAssocID="{4B75657A-F9F8-4604-AFAB-281A0059D0B4}" presName="childText" presStyleLbl="conFgAcc1" presStyleIdx="2" presStyleCnt="3" custScaleX="96106" custScaleY="188764">
        <dgm:presLayoutVars>
          <dgm:bulletEnabled val="1"/>
        </dgm:presLayoutVars>
      </dgm:prSet>
      <dgm:spPr/>
    </dgm:pt>
  </dgm:ptLst>
  <dgm:cxnLst>
    <dgm:cxn modelId="{23271220-7AAB-4B28-91EE-4CE74636B252}" type="presOf" srcId="{3B1C1DD8-3C20-4867-966D-0D5BB29129EF}" destId="{93E590B9-16CD-41FE-911C-4E6BB6DD72E2}" srcOrd="1" destOrd="0" presId="urn:microsoft.com/office/officeart/2005/8/layout/list1"/>
    <dgm:cxn modelId="{D2F6E3A3-E2C5-48D6-9117-94436C17630A}" type="presOf" srcId="{4B75657A-F9F8-4604-AFAB-281A0059D0B4}" destId="{F7D8FA31-656B-4F5C-8155-CB0BFA08AD71}" srcOrd="1" destOrd="0" presId="urn:microsoft.com/office/officeart/2005/8/layout/list1"/>
    <dgm:cxn modelId="{8CA6D0BE-B91F-44A8-99FF-C1CCCB3360D9}" type="presOf" srcId="{3B1C1DD8-3C20-4867-966D-0D5BB29129EF}" destId="{A090F20F-9E72-49DE-9BBC-1038F57E301A}" srcOrd="0" destOrd="0" presId="urn:microsoft.com/office/officeart/2005/8/layout/list1"/>
    <dgm:cxn modelId="{2ADD88FE-67C6-4F68-8B4A-69E16AF8B924}" type="presOf" srcId="{6A803E94-D4CA-436B-90CC-CE6D2196A78B}" destId="{6012E057-C5C8-4BF7-9F41-68C6E8186EF8}" srcOrd="1" destOrd="0" presId="urn:microsoft.com/office/officeart/2005/8/layout/list1"/>
    <dgm:cxn modelId="{0E63DD58-F5A9-4F07-BBE5-B941D7D67009}" type="presOf" srcId="{16F54C8E-A2DA-4E10-949A-35CC554F1114}" destId="{D8E2A743-EAF2-40BC-86EF-EC8C1B995285}" srcOrd="0" destOrd="0" presId="urn:microsoft.com/office/officeart/2005/8/layout/list1"/>
    <dgm:cxn modelId="{852F7767-9334-4C99-BF01-D74544C3F015}" type="presOf" srcId="{6A803E94-D4CA-436B-90CC-CE6D2196A78B}" destId="{465566FD-9265-4D3F-9284-A272F6311B38}" srcOrd="0" destOrd="0" presId="urn:microsoft.com/office/officeart/2005/8/layout/list1"/>
    <dgm:cxn modelId="{D195E538-85DB-4E2B-A089-96A5040E1237}" srcId="{16F54C8E-A2DA-4E10-949A-35CC554F1114}" destId="{6A803E94-D4CA-436B-90CC-CE6D2196A78B}" srcOrd="0" destOrd="0" parTransId="{6868489E-E6AE-425B-A46F-14E4C5B06E50}" sibTransId="{F34FE76B-FDFB-4A1D-A8C9-3C25EB458C41}"/>
    <dgm:cxn modelId="{18D64518-A91D-45DC-A135-5004A10319F6}" srcId="{16F54C8E-A2DA-4E10-949A-35CC554F1114}" destId="{3B1C1DD8-3C20-4867-966D-0D5BB29129EF}" srcOrd="1" destOrd="0" parTransId="{D26FF353-B203-474E-AE0F-475FE780A113}" sibTransId="{AD89E93A-30B5-4372-A183-A8C5E61D8C88}"/>
    <dgm:cxn modelId="{C61B9F42-6FDA-439A-9BC7-850E6E12CE3C}" srcId="{16F54C8E-A2DA-4E10-949A-35CC554F1114}" destId="{4B75657A-F9F8-4604-AFAB-281A0059D0B4}" srcOrd="2" destOrd="0" parTransId="{39D6D8F6-073F-4338-955D-E2B35419D06F}" sibTransId="{02C6FB46-DA2D-4360-9272-FAFE49B95D35}"/>
    <dgm:cxn modelId="{AF767D66-E04F-4045-9699-23430E30B8DA}" type="presOf" srcId="{4B75657A-F9F8-4604-AFAB-281A0059D0B4}" destId="{6D1A2F26-DF98-4071-A480-4F63A98E1921}" srcOrd="0" destOrd="0" presId="urn:microsoft.com/office/officeart/2005/8/layout/list1"/>
    <dgm:cxn modelId="{1A9EF80F-3E87-4047-8A84-068834143E93}" type="presParOf" srcId="{D8E2A743-EAF2-40BC-86EF-EC8C1B995285}" destId="{11D369B7-EA38-4F97-B245-FACB72DB3213}" srcOrd="0" destOrd="0" presId="urn:microsoft.com/office/officeart/2005/8/layout/list1"/>
    <dgm:cxn modelId="{40E3C08F-9C87-457F-B0AC-CDEA187A1C87}" type="presParOf" srcId="{11D369B7-EA38-4F97-B245-FACB72DB3213}" destId="{465566FD-9265-4D3F-9284-A272F6311B38}" srcOrd="0" destOrd="0" presId="urn:microsoft.com/office/officeart/2005/8/layout/list1"/>
    <dgm:cxn modelId="{F9ADAAB2-3D6A-41AB-817A-343E1D9E24A0}" type="presParOf" srcId="{11D369B7-EA38-4F97-B245-FACB72DB3213}" destId="{6012E057-C5C8-4BF7-9F41-68C6E8186EF8}" srcOrd="1" destOrd="0" presId="urn:microsoft.com/office/officeart/2005/8/layout/list1"/>
    <dgm:cxn modelId="{54F0A739-E750-4DDA-BF0E-9966DB493B03}" type="presParOf" srcId="{D8E2A743-EAF2-40BC-86EF-EC8C1B995285}" destId="{9683EBFF-8AD0-407A-A4B2-56EDD3B9D3E7}" srcOrd="1" destOrd="0" presId="urn:microsoft.com/office/officeart/2005/8/layout/list1"/>
    <dgm:cxn modelId="{489A43AE-2E35-4F7F-825A-863D1D77BDCA}" type="presParOf" srcId="{D8E2A743-EAF2-40BC-86EF-EC8C1B995285}" destId="{DE80B5DB-4F41-46EA-B274-01538004862F}" srcOrd="2" destOrd="0" presId="urn:microsoft.com/office/officeart/2005/8/layout/list1"/>
    <dgm:cxn modelId="{3633A36C-4005-4333-A861-C7143E4A0298}" type="presParOf" srcId="{D8E2A743-EAF2-40BC-86EF-EC8C1B995285}" destId="{AD4FFB18-8327-4E1E-9FDE-26E7216B4D8D}" srcOrd="3" destOrd="0" presId="urn:microsoft.com/office/officeart/2005/8/layout/list1"/>
    <dgm:cxn modelId="{EA24BAD6-AE31-409A-80AE-90AEFC143ECA}" type="presParOf" srcId="{D8E2A743-EAF2-40BC-86EF-EC8C1B995285}" destId="{7A91CB0F-DFEC-4A7F-99C7-9659350955EB}" srcOrd="4" destOrd="0" presId="urn:microsoft.com/office/officeart/2005/8/layout/list1"/>
    <dgm:cxn modelId="{3E52F2CD-1D12-47FB-8129-5CC848D3BCE0}" type="presParOf" srcId="{7A91CB0F-DFEC-4A7F-99C7-9659350955EB}" destId="{A090F20F-9E72-49DE-9BBC-1038F57E301A}" srcOrd="0" destOrd="0" presId="urn:microsoft.com/office/officeart/2005/8/layout/list1"/>
    <dgm:cxn modelId="{AD77175D-3469-4C6E-AEC1-ADBF08D8A637}" type="presParOf" srcId="{7A91CB0F-DFEC-4A7F-99C7-9659350955EB}" destId="{93E590B9-16CD-41FE-911C-4E6BB6DD72E2}" srcOrd="1" destOrd="0" presId="urn:microsoft.com/office/officeart/2005/8/layout/list1"/>
    <dgm:cxn modelId="{58C3DD30-3441-455E-8772-A8CE66066998}" type="presParOf" srcId="{D8E2A743-EAF2-40BC-86EF-EC8C1B995285}" destId="{A88279BA-52A1-4E5B-9C2D-CFF4238E9DA4}" srcOrd="5" destOrd="0" presId="urn:microsoft.com/office/officeart/2005/8/layout/list1"/>
    <dgm:cxn modelId="{FAD62EC8-186C-427C-8F7F-4A0CC12EBFE7}" type="presParOf" srcId="{D8E2A743-EAF2-40BC-86EF-EC8C1B995285}" destId="{5C766168-8927-4AD6-BFB3-A05DAA4A51F9}" srcOrd="6" destOrd="0" presId="urn:microsoft.com/office/officeart/2005/8/layout/list1"/>
    <dgm:cxn modelId="{73D7C2C9-1948-4422-B7EA-910C23CFEABD}" type="presParOf" srcId="{D8E2A743-EAF2-40BC-86EF-EC8C1B995285}" destId="{67461717-0824-4876-B354-B7AB19D292E5}" srcOrd="7" destOrd="0" presId="urn:microsoft.com/office/officeart/2005/8/layout/list1"/>
    <dgm:cxn modelId="{F0DB8B46-F832-48FE-B5C0-EEF5737E78A1}" type="presParOf" srcId="{D8E2A743-EAF2-40BC-86EF-EC8C1B995285}" destId="{81643282-A834-4FF9-9769-347D25A6278C}" srcOrd="8" destOrd="0" presId="urn:microsoft.com/office/officeart/2005/8/layout/list1"/>
    <dgm:cxn modelId="{B2E9CDCD-5807-46C6-B61B-2DAE039AB1B7}" type="presParOf" srcId="{81643282-A834-4FF9-9769-347D25A6278C}" destId="{6D1A2F26-DF98-4071-A480-4F63A98E1921}" srcOrd="0" destOrd="0" presId="urn:microsoft.com/office/officeart/2005/8/layout/list1"/>
    <dgm:cxn modelId="{8CF612F7-FE98-4A8F-BDFD-1FF76A23FF95}" type="presParOf" srcId="{81643282-A834-4FF9-9769-347D25A6278C}" destId="{F7D8FA31-656B-4F5C-8155-CB0BFA08AD71}" srcOrd="1" destOrd="0" presId="urn:microsoft.com/office/officeart/2005/8/layout/list1"/>
    <dgm:cxn modelId="{234731CF-A8BE-43F2-9937-AE889E3787DE}" type="presParOf" srcId="{D8E2A743-EAF2-40BC-86EF-EC8C1B995285}" destId="{E6E1C572-D0F8-4112-895F-9555370A5A96}" srcOrd="9" destOrd="0" presId="urn:microsoft.com/office/officeart/2005/8/layout/list1"/>
    <dgm:cxn modelId="{69BCC836-DAE4-4762-BE84-47B64EF049D6}" type="presParOf" srcId="{D8E2A743-EAF2-40BC-86EF-EC8C1B995285}" destId="{4C7701D7-C9C2-4D6B-B8D6-266695359F2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7AC27F-0A9A-45F1-833F-F51CA2E66511}" type="doc">
      <dgm:prSet loTypeId="urn:microsoft.com/office/officeart/2009/3/layout/StepUp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7E8FB6-4D94-4660-995B-1709FB30692E}">
      <dgm:prSet phldrT="[Текст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3600" b="1" dirty="0" smtClean="0"/>
            <a:t>371,5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8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01.01.2021 </a:t>
          </a:r>
        </a:p>
      </dgm:t>
    </dgm:pt>
    <dgm:pt modelId="{6B290EF6-CA28-456F-BBE4-558E39E438DE}" type="parTrans" cxnId="{74DF6071-3E4D-427E-B0C3-5FF816307537}">
      <dgm:prSet/>
      <dgm:spPr/>
      <dgm:t>
        <a:bodyPr/>
        <a:lstStyle/>
        <a:p>
          <a:endParaRPr lang="ru-RU"/>
        </a:p>
      </dgm:t>
    </dgm:pt>
    <dgm:pt modelId="{86C993CC-405B-421B-99C1-68583D5D3000}" type="sibTrans" cxnId="{74DF6071-3E4D-427E-B0C3-5FF816307537}">
      <dgm:prSet/>
      <dgm:spPr/>
      <dgm:t>
        <a:bodyPr/>
        <a:lstStyle/>
        <a:p>
          <a:endParaRPr lang="ru-RU"/>
        </a:p>
      </dgm:t>
    </dgm:pt>
    <dgm:pt modelId="{69D49955-3C3E-4410-86AE-03EA915ABC98}">
      <dgm:prSet phldrT="[Текст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3600" b="1" dirty="0" smtClean="0"/>
            <a:t>155,2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8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01.01.2022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000" b="1" dirty="0"/>
        </a:p>
      </dgm:t>
    </dgm:pt>
    <dgm:pt modelId="{F0BDFEA3-C78C-4CBC-A78D-FCE4EE0879D5}" type="parTrans" cxnId="{1AFB724C-23CE-4E97-9806-F89AADD0837A}">
      <dgm:prSet/>
      <dgm:spPr/>
      <dgm:t>
        <a:bodyPr/>
        <a:lstStyle/>
        <a:p>
          <a:endParaRPr lang="ru-RU"/>
        </a:p>
      </dgm:t>
    </dgm:pt>
    <dgm:pt modelId="{D0F3FE99-897E-4211-8A10-2F933A6339AB}" type="sibTrans" cxnId="{1AFB724C-23CE-4E97-9806-F89AADD0837A}">
      <dgm:prSet/>
      <dgm:spPr/>
      <dgm:t>
        <a:bodyPr/>
        <a:lstStyle/>
        <a:p>
          <a:endParaRPr lang="ru-RU"/>
        </a:p>
      </dgm:t>
    </dgm:pt>
    <dgm:pt modelId="{2D8558D1-C421-466D-A03E-60F132946B50}">
      <dgm:prSet phldrT="[Текст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3600" b="1" dirty="0" smtClean="0"/>
            <a:t>276,0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8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01.01.2020</a:t>
          </a:r>
        </a:p>
      </dgm:t>
    </dgm:pt>
    <dgm:pt modelId="{72680BFC-F642-464A-A8D1-D1AEAE1BCD00}" type="parTrans" cxnId="{194E0DA1-5955-4A9B-A38A-EE29B6F17B17}">
      <dgm:prSet/>
      <dgm:spPr/>
      <dgm:t>
        <a:bodyPr/>
        <a:lstStyle/>
        <a:p>
          <a:endParaRPr lang="ru-RU"/>
        </a:p>
      </dgm:t>
    </dgm:pt>
    <dgm:pt modelId="{60E8A7C6-6B8E-435A-A939-1E7861A92CF4}" type="sibTrans" cxnId="{194E0DA1-5955-4A9B-A38A-EE29B6F17B17}">
      <dgm:prSet/>
      <dgm:spPr/>
      <dgm:t>
        <a:bodyPr/>
        <a:lstStyle/>
        <a:p>
          <a:endParaRPr lang="ru-RU"/>
        </a:p>
      </dgm:t>
    </dgm:pt>
    <dgm:pt modelId="{29316A1C-1D66-42CE-BBB9-D343F0FD9F71}">
      <dgm:prSet/>
      <dgm:spPr/>
      <dgm:t>
        <a:bodyPr/>
        <a:lstStyle/>
        <a:p>
          <a:endParaRPr lang="ru-RU"/>
        </a:p>
      </dgm:t>
    </dgm:pt>
    <dgm:pt modelId="{486436B4-A867-401B-B41B-31EEFB887859}" type="parTrans" cxnId="{954C719C-43F7-44CE-BA4C-31977547CD1F}">
      <dgm:prSet/>
      <dgm:spPr/>
      <dgm:t>
        <a:bodyPr/>
        <a:lstStyle/>
        <a:p>
          <a:endParaRPr lang="ru-RU"/>
        </a:p>
      </dgm:t>
    </dgm:pt>
    <dgm:pt modelId="{ACED8083-DBD9-4D47-966A-8562D41CA5CD}" type="sibTrans" cxnId="{954C719C-43F7-44CE-BA4C-31977547CD1F}">
      <dgm:prSet/>
      <dgm:spPr/>
      <dgm:t>
        <a:bodyPr/>
        <a:lstStyle/>
        <a:p>
          <a:endParaRPr lang="ru-RU"/>
        </a:p>
      </dgm:t>
    </dgm:pt>
    <dgm:pt modelId="{B0094DBF-FD76-403B-B11B-3D022EDC70AA}" type="pres">
      <dgm:prSet presAssocID="{297AC27F-0A9A-45F1-833F-F51CA2E6651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4AD00DD-63A9-4E37-AD39-7A958948532A}" type="pres">
      <dgm:prSet presAssocID="{2D8558D1-C421-466D-A03E-60F132946B50}" presName="composite" presStyleCnt="0"/>
      <dgm:spPr/>
      <dgm:t>
        <a:bodyPr/>
        <a:lstStyle/>
        <a:p>
          <a:endParaRPr lang="ru-RU"/>
        </a:p>
      </dgm:t>
    </dgm:pt>
    <dgm:pt modelId="{10CA5737-A1F8-45A7-B020-BFB79DFDC9A2}" type="pres">
      <dgm:prSet presAssocID="{2D8558D1-C421-466D-A03E-60F132946B50}" presName="LShape" presStyleLbl="alignNode1" presStyleIdx="0" presStyleCnt="7" custLinFactNeighborX="2473" custLinFactNeighborY="-2157"/>
      <dgm:spPr/>
      <dgm:t>
        <a:bodyPr/>
        <a:lstStyle/>
        <a:p>
          <a:endParaRPr lang="ru-RU"/>
        </a:p>
      </dgm:t>
    </dgm:pt>
    <dgm:pt modelId="{55C267A3-15F4-46C2-8A20-D0BAC8B58BC9}" type="pres">
      <dgm:prSet presAssocID="{2D8558D1-C421-466D-A03E-60F132946B50}" presName="ParentText" presStyleLbl="revTx" presStyleIdx="0" presStyleCnt="4" custLinFactNeighborX="1749" custLinFactNeighborY="-542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0954C-B5AC-4311-AE2B-214A3458D5D8}" type="pres">
      <dgm:prSet presAssocID="{2D8558D1-C421-466D-A03E-60F132946B50}" presName="Triangle" presStyleLbl="alignNode1" presStyleIdx="1" presStyleCnt="7" custAng="5400000" custLinFactX="357738" custLinFactY="219096" custLinFactNeighborX="400000" custLinFactNeighborY="300000"/>
      <dgm:spPr/>
      <dgm:t>
        <a:bodyPr/>
        <a:lstStyle/>
        <a:p>
          <a:endParaRPr lang="ru-RU"/>
        </a:p>
      </dgm:t>
    </dgm:pt>
    <dgm:pt modelId="{6DA7867C-1B50-4C4E-B31C-042344D5B5E2}" type="pres">
      <dgm:prSet presAssocID="{60E8A7C6-6B8E-435A-A939-1E7861A92CF4}" presName="sibTrans" presStyleCnt="0"/>
      <dgm:spPr/>
      <dgm:t>
        <a:bodyPr/>
        <a:lstStyle/>
        <a:p>
          <a:endParaRPr lang="ru-RU"/>
        </a:p>
      </dgm:t>
    </dgm:pt>
    <dgm:pt modelId="{39DCCF1B-719B-4BD3-8BC8-C7C64016989B}" type="pres">
      <dgm:prSet presAssocID="{60E8A7C6-6B8E-435A-A939-1E7861A92CF4}" presName="space" presStyleCnt="0"/>
      <dgm:spPr/>
      <dgm:t>
        <a:bodyPr/>
        <a:lstStyle/>
        <a:p>
          <a:endParaRPr lang="ru-RU"/>
        </a:p>
      </dgm:t>
    </dgm:pt>
    <dgm:pt modelId="{07BE71E0-80E1-43CA-9FEC-E620761F8368}" type="pres">
      <dgm:prSet presAssocID="{317E8FB6-4D94-4660-995B-1709FB30692E}" presName="composite" presStyleCnt="0"/>
      <dgm:spPr/>
      <dgm:t>
        <a:bodyPr/>
        <a:lstStyle/>
        <a:p>
          <a:endParaRPr lang="ru-RU"/>
        </a:p>
      </dgm:t>
    </dgm:pt>
    <dgm:pt modelId="{7AC0E30E-6BF8-4E26-88AD-552C186BED06}" type="pres">
      <dgm:prSet presAssocID="{317E8FB6-4D94-4660-995B-1709FB30692E}" presName="LShape" presStyleLbl="alignNode1" presStyleIdx="2" presStyleCnt="7" custLinFactNeighborX="-3461" custLinFactNeighborY="-51714"/>
      <dgm:spPr/>
      <dgm:t>
        <a:bodyPr/>
        <a:lstStyle/>
        <a:p>
          <a:endParaRPr lang="ru-RU"/>
        </a:p>
      </dgm:t>
    </dgm:pt>
    <dgm:pt modelId="{33EE12F8-0220-43EB-97F0-CAFC71AAF879}" type="pres">
      <dgm:prSet presAssocID="{317E8FB6-4D94-4660-995B-1709FB30692E}" presName="ParentText" presStyleLbl="revTx" presStyleIdx="1" presStyleCnt="4" custScaleX="114207" custLinFactNeighborX="-6699" custLinFactNeighborY="-92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7FF7-9A73-43AE-B333-D0FB5800901F}" type="pres">
      <dgm:prSet presAssocID="{317E8FB6-4D94-4660-995B-1709FB30692E}" presName="Triangle" presStyleLbl="alignNode1" presStyleIdx="3" presStyleCnt="7" custLinFactX="-300000" custLinFactY="89562" custLinFactNeighborX="-327165" custLinFactNeighborY="100000"/>
      <dgm:spPr/>
      <dgm:t>
        <a:bodyPr/>
        <a:lstStyle/>
        <a:p>
          <a:endParaRPr lang="ru-RU"/>
        </a:p>
      </dgm:t>
    </dgm:pt>
    <dgm:pt modelId="{72F6AA86-ADB6-4BBF-96FD-00FA7E2943C0}" type="pres">
      <dgm:prSet presAssocID="{86C993CC-405B-421B-99C1-68583D5D3000}" presName="sibTrans" presStyleCnt="0"/>
      <dgm:spPr/>
      <dgm:t>
        <a:bodyPr/>
        <a:lstStyle/>
        <a:p>
          <a:endParaRPr lang="ru-RU"/>
        </a:p>
      </dgm:t>
    </dgm:pt>
    <dgm:pt modelId="{AFF116A5-9E25-4A55-9373-44A3C973AAB0}" type="pres">
      <dgm:prSet presAssocID="{86C993CC-405B-421B-99C1-68583D5D3000}" presName="space" presStyleCnt="0"/>
      <dgm:spPr/>
      <dgm:t>
        <a:bodyPr/>
        <a:lstStyle/>
        <a:p>
          <a:endParaRPr lang="ru-RU"/>
        </a:p>
      </dgm:t>
    </dgm:pt>
    <dgm:pt modelId="{FC775C6B-446A-44B1-A5B8-E95C59CBD1EA}" type="pres">
      <dgm:prSet presAssocID="{69D49955-3C3E-4410-86AE-03EA915ABC98}" presName="composite" presStyleCnt="0"/>
      <dgm:spPr/>
      <dgm:t>
        <a:bodyPr/>
        <a:lstStyle/>
        <a:p>
          <a:endParaRPr lang="ru-RU"/>
        </a:p>
      </dgm:t>
    </dgm:pt>
    <dgm:pt modelId="{4107B510-F420-4CE4-B59E-E17AF51D5DEB}" type="pres">
      <dgm:prSet presAssocID="{69D49955-3C3E-4410-86AE-03EA915ABC98}" presName="LShape" presStyleLbl="alignNode1" presStyleIdx="4" presStyleCnt="7" custLinFactY="100000" custLinFactNeighborX="-8865" custLinFactNeighborY="130921"/>
      <dgm:spPr/>
      <dgm:t>
        <a:bodyPr/>
        <a:lstStyle/>
        <a:p>
          <a:endParaRPr lang="ru-RU"/>
        </a:p>
      </dgm:t>
    </dgm:pt>
    <dgm:pt modelId="{2E9CFFF6-81F3-4981-9DAD-CD1D44ACF87E}" type="pres">
      <dgm:prSet presAssocID="{69D49955-3C3E-4410-86AE-03EA915ABC98}" presName="ParentText" presStyleLbl="revTx" presStyleIdx="2" presStyleCnt="4" custLinFactY="19104" custLinFactNeighborX="-1260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D99B0-175A-45A3-9C0A-956CF50189E9}" type="pres">
      <dgm:prSet presAssocID="{69D49955-3C3E-4410-86AE-03EA915ABC98}" presName="Triangle" presStyleLbl="alignNode1" presStyleIdx="5" presStyleCnt="7" custLinFactY="400000" custLinFactNeighborX="-61651" custLinFactNeighborY="454823"/>
      <dgm:spPr/>
      <dgm:t>
        <a:bodyPr/>
        <a:lstStyle/>
        <a:p>
          <a:endParaRPr lang="ru-RU"/>
        </a:p>
      </dgm:t>
    </dgm:pt>
    <dgm:pt modelId="{FB6CBFB1-1D3B-40CF-A871-8586C22FEC79}" type="pres">
      <dgm:prSet presAssocID="{D0F3FE99-897E-4211-8A10-2F933A6339AB}" presName="sibTrans" presStyleCnt="0"/>
      <dgm:spPr/>
      <dgm:t>
        <a:bodyPr/>
        <a:lstStyle/>
        <a:p>
          <a:endParaRPr lang="ru-RU"/>
        </a:p>
      </dgm:t>
    </dgm:pt>
    <dgm:pt modelId="{1A5EF8D6-9BDD-4F37-957D-AF6C0D1F155D}" type="pres">
      <dgm:prSet presAssocID="{D0F3FE99-897E-4211-8A10-2F933A6339AB}" presName="space" presStyleCnt="0"/>
      <dgm:spPr/>
      <dgm:t>
        <a:bodyPr/>
        <a:lstStyle/>
        <a:p>
          <a:endParaRPr lang="ru-RU"/>
        </a:p>
      </dgm:t>
    </dgm:pt>
    <dgm:pt modelId="{8078CFC7-C067-4C59-BA0E-E7B902B5CAF8}" type="pres">
      <dgm:prSet presAssocID="{29316A1C-1D66-42CE-BBB9-D343F0FD9F71}" presName="composite" presStyleCnt="0"/>
      <dgm:spPr/>
      <dgm:t>
        <a:bodyPr/>
        <a:lstStyle/>
        <a:p>
          <a:endParaRPr lang="ru-RU"/>
        </a:p>
      </dgm:t>
    </dgm:pt>
    <dgm:pt modelId="{C7D2AB54-0765-4F22-BBB1-A802DC6E0B63}" type="pres">
      <dgm:prSet presAssocID="{29316A1C-1D66-42CE-BBB9-D343F0FD9F71}" presName="LShape" presStyleLbl="alignNode1" presStyleIdx="6" presStyleCnt="7" custLinFactY="95001" custLinFactNeighborX="-15073" custLinFactNeighborY="100000"/>
      <dgm:spPr/>
      <dgm:t>
        <a:bodyPr/>
        <a:lstStyle/>
        <a:p>
          <a:endParaRPr lang="ru-RU"/>
        </a:p>
      </dgm:t>
    </dgm:pt>
    <dgm:pt modelId="{9F86A7D7-2054-406D-BB4A-2243B1729E2D}" type="pres">
      <dgm:prSet presAssocID="{29316A1C-1D66-42CE-BBB9-D343F0FD9F71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180B5D-E37C-4A95-A224-332796209CC9}" type="presOf" srcId="{317E8FB6-4D94-4660-995B-1709FB30692E}" destId="{33EE12F8-0220-43EB-97F0-CAFC71AAF879}" srcOrd="0" destOrd="0" presId="urn:microsoft.com/office/officeart/2009/3/layout/StepUpProcess"/>
    <dgm:cxn modelId="{8CEF1A86-E212-4C4A-9A71-6790A2610229}" type="presOf" srcId="{29316A1C-1D66-42CE-BBB9-D343F0FD9F71}" destId="{9F86A7D7-2054-406D-BB4A-2243B1729E2D}" srcOrd="0" destOrd="0" presId="urn:microsoft.com/office/officeart/2009/3/layout/StepUpProcess"/>
    <dgm:cxn modelId="{6DC8017B-5E06-4ACA-8381-7423583CA076}" type="presOf" srcId="{69D49955-3C3E-4410-86AE-03EA915ABC98}" destId="{2E9CFFF6-81F3-4981-9DAD-CD1D44ACF87E}" srcOrd="0" destOrd="0" presId="urn:microsoft.com/office/officeart/2009/3/layout/StepUpProcess"/>
    <dgm:cxn modelId="{74DF6071-3E4D-427E-B0C3-5FF816307537}" srcId="{297AC27F-0A9A-45F1-833F-F51CA2E66511}" destId="{317E8FB6-4D94-4660-995B-1709FB30692E}" srcOrd="1" destOrd="0" parTransId="{6B290EF6-CA28-456F-BBE4-558E39E438DE}" sibTransId="{86C993CC-405B-421B-99C1-68583D5D3000}"/>
    <dgm:cxn modelId="{954C719C-43F7-44CE-BA4C-31977547CD1F}" srcId="{297AC27F-0A9A-45F1-833F-F51CA2E66511}" destId="{29316A1C-1D66-42CE-BBB9-D343F0FD9F71}" srcOrd="3" destOrd="0" parTransId="{486436B4-A867-401B-B41B-31EEFB887859}" sibTransId="{ACED8083-DBD9-4D47-966A-8562D41CA5CD}"/>
    <dgm:cxn modelId="{0BC9A7D1-E4C6-4028-B4CE-A14E3D2F2ADD}" type="presOf" srcId="{297AC27F-0A9A-45F1-833F-F51CA2E66511}" destId="{B0094DBF-FD76-403B-B11B-3D022EDC70AA}" srcOrd="0" destOrd="0" presId="urn:microsoft.com/office/officeart/2009/3/layout/StepUpProcess"/>
    <dgm:cxn modelId="{194E0DA1-5955-4A9B-A38A-EE29B6F17B17}" srcId="{297AC27F-0A9A-45F1-833F-F51CA2E66511}" destId="{2D8558D1-C421-466D-A03E-60F132946B50}" srcOrd="0" destOrd="0" parTransId="{72680BFC-F642-464A-A8D1-D1AEAE1BCD00}" sibTransId="{60E8A7C6-6B8E-435A-A939-1E7861A92CF4}"/>
    <dgm:cxn modelId="{4F193BD8-299C-4742-AB62-26A8B2F7FD9F}" type="presOf" srcId="{2D8558D1-C421-466D-A03E-60F132946B50}" destId="{55C267A3-15F4-46C2-8A20-D0BAC8B58BC9}" srcOrd="0" destOrd="0" presId="urn:microsoft.com/office/officeart/2009/3/layout/StepUpProcess"/>
    <dgm:cxn modelId="{1AFB724C-23CE-4E97-9806-F89AADD0837A}" srcId="{297AC27F-0A9A-45F1-833F-F51CA2E66511}" destId="{69D49955-3C3E-4410-86AE-03EA915ABC98}" srcOrd="2" destOrd="0" parTransId="{F0BDFEA3-C78C-4CBC-A78D-FCE4EE0879D5}" sibTransId="{D0F3FE99-897E-4211-8A10-2F933A6339AB}"/>
    <dgm:cxn modelId="{149BE437-92A8-4A7C-94CB-FD95FAC2E148}" type="presParOf" srcId="{B0094DBF-FD76-403B-B11B-3D022EDC70AA}" destId="{24AD00DD-63A9-4E37-AD39-7A958948532A}" srcOrd="0" destOrd="0" presId="urn:microsoft.com/office/officeart/2009/3/layout/StepUpProcess"/>
    <dgm:cxn modelId="{8E4C5D8C-2212-4450-B2FB-066F49E3F793}" type="presParOf" srcId="{24AD00DD-63A9-4E37-AD39-7A958948532A}" destId="{10CA5737-A1F8-45A7-B020-BFB79DFDC9A2}" srcOrd="0" destOrd="0" presId="urn:microsoft.com/office/officeart/2009/3/layout/StepUpProcess"/>
    <dgm:cxn modelId="{EDE799DE-F351-4E82-A5D1-28BBD8BA404E}" type="presParOf" srcId="{24AD00DD-63A9-4E37-AD39-7A958948532A}" destId="{55C267A3-15F4-46C2-8A20-D0BAC8B58BC9}" srcOrd="1" destOrd="0" presId="urn:microsoft.com/office/officeart/2009/3/layout/StepUpProcess"/>
    <dgm:cxn modelId="{FD590704-35D1-44D7-A6DA-63681DF6E3BD}" type="presParOf" srcId="{24AD00DD-63A9-4E37-AD39-7A958948532A}" destId="{E7F0954C-B5AC-4311-AE2B-214A3458D5D8}" srcOrd="2" destOrd="0" presId="urn:microsoft.com/office/officeart/2009/3/layout/StepUpProcess"/>
    <dgm:cxn modelId="{51315CA2-E5AF-4064-ADC0-6869DC6C6BFC}" type="presParOf" srcId="{B0094DBF-FD76-403B-B11B-3D022EDC70AA}" destId="{6DA7867C-1B50-4C4E-B31C-042344D5B5E2}" srcOrd="1" destOrd="0" presId="urn:microsoft.com/office/officeart/2009/3/layout/StepUpProcess"/>
    <dgm:cxn modelId="{8A68AF90-D0F6-4145-94AA-6748D08901EB}" type="presParOf" srcId="{6DA7867C-1B50-4C4E-B31C-042344D5B5E2}" destId="{39DCCF1B-719B-4BD3-8BC8-C7C64016989B}" srcOrd="0" destOrd="0" presId="urn:microsoft.com/office/officeart/2009/3/layout/StepUpProcess"/>
    <dgm:cxn modelId="{79FCE829-4414-40B0-9CC5-B7D129DE1EA7}" type="presParOf" srcId="{B0094DBF-FD76-403B-B11B-3D022EDC70AA}" destId="{07BE71E0-80E1-43CA-9FEC-E620761F8368}" srcOrd="2" destOrd="0" presId="urn:microsoft.com/office/officeart/2009/3/layout/StepUpProcess"/>
    <dgm:cxn modelId="{8AEB1B74-C965-4DFA-BB2D-088BD59D5FA8}" type="presParOf" srcId="{07BE71E0-80E1-43CA-9FEC-E620761F8368}" destId="{7AC0E30E-6BF8-4E26-88AD-552C186BED06}" srcOrd="0" destOrd="0" presId="urn:microsoft.com/office/officeart/2009/3/layout/StepUpProcess"/>
    <dgm:cxn modelId="{CED94F9C-C707-4905-85AA-D9008CD0B7AF}" type="presParOf" srcId="{07BE71E0-80E1-43CA-9FEC-E620761F8368}" destId="{33EE12F8-0220-43EB-97F0-CAFC71AAF879}" srcOrd="1" destOrd="0" presId="urn:microsoft.com/office/officeart/2009/3/layout/StepUpProcess"/>
    <dgm:cxn modelId="{96313B22-C270-4CFE-93BC-A1AD573F9F4E}" type="presParOf" srcId="{07BE71E0-80E1-43CA-9FEC-E620761F8368}" destId="{9EB97FF7-9A73-43AE-B333-D0FB5800901F}" srcOrd="2" destOrd="0" presId="urn:microsoft.com/office/officeart/2009/3/layout/StepUpProcess"/>
    <dgm:cxn modelId="{27464B53-838B-4702-9D8D-774E6C503090}" type="presParOf" srcId="{B0094DBF-FD76-403B-B11B-3D022EDC70AA}" destId="{72F6AA86-ADB6-4BBF-96FD-00FA7E2943C0}" srcOrd="3" destOrd="0" presId="urn:microsoft.com/office/officeart/2009/3/layout/StepUpProcess"/>
    <dgm:cxn modelId="{EECBAFD6-D937-4D7E-BDA4-BF058469BE0C}" type="presParOf" srcId="{72F6AA86-ADB6-4BBF-96FD-00FA7E2943C0}" destId="{AFF116A5-9E25-4A55-9373-44A3C973AAB0}" srcOrd="0" destOrd="0" presId="urn:microsoft.com/office/officeart/2009/3/layout/StepUpProcess"/>
    <dgm:cxn modelId="{9627848B-950B-4FDC-B814-2A79D2639020}" type="presParOf" srcId="{B0094DBF-FD76-403B-B11B-3D022EDC70AA}" destId="{FC775C6B-446A-44B1-A5B8-E95C59CBD1EA}" srcOrd="4" destOrd="0" presId="urn:microsoft.com/office/officeart/2009/3/layout/StepUpProcess"/>
    <dgm:cxn modelId="{B37A0574-D0C5-4CAA-BAA1-96A36D76D2D9}" type="presParOf" srcId="{FC775C6B-446A-44B1-A5B8-E95C59CBD1EA}" destId="{4107B510-F420-4CE4-B59E-E17AF51D5DEB}" srcOrd="0" destOrd="0" presId="urn:microsoft.com/office/officeart/2009/3/layout/StepUpProcess"/>
    <dgm:cxn modelId="{17481F74-B3D2-4FCF-A977-7BAFDD42182A}" type="presParOf" srcId="{FC775C6B-446A-44B1-A5B8-E95C59CBD1EA}" destId="{2E9CFFF6-81F3-4981-9DAD-CD1D44ACF87E}" srcOrd="1" destOrd="0" presId="urn:microsoft.com/office/officeart/2009/3/layout/StepUpProcess"/>
    <dgm:cxn modelId="{373AC075-9189-4CEC-B032-A10C4A948827}" type="presParOf" srcId="{FC775C6B-446A-44B1-A5B8-E95C59CBD1EA}" destId="{905D99B0-175A-45A3-9C0A-956CF50189E9}" srcOrd="2" destOrd="0" presId="urn:microsoft.com/office/officeart/2009/3/layout/StepUpProcess"/>
    <dgm:cxn modelId="{64F5A2E9-5126-48AF-9363-AB1F09EF6A00}" type="presParOf" srcId="{B0094DBF-FD76-403B-B11B-3D022EDC70AA}" destId="{FB6CBFB1-1D3B-40CF-A871-8586C22FEC79}" srcOrd="5" destOrd="0" presId="urn:microsoft.com/office/officeart/2009/3/layout/StepUpProcess"/>
    <dgm:cxn modelId="{AC28BA5A-7E33-4826-9F73-39537765DA85}" type="presParOf" srcId="{FB6CBFB1-1D3B-40CF-A871-8586C22FEC79}" destId="{1A5EF8D6-9BDD-4F37-957D-AF6C0D1F155D}" srcOrd="0" destOrd="0" presId="urn:microsoft.com/office/officeart/2009/3/layout/StepUpProcess"/>
    <dgm:cxn modelId="{C93E949F-0EB5-4993-B471-75D40FEA7DF9}" type="presParOf" srcId="{B0094DBF-FD76-403B-B11B-3D022EDC70AA}" destId="{8078CFC7-C067-4C59-BA0E-E7B902B5CAF8}" srcOrd="6" destOrd="0" presId="urn:microsoft.com/office/officeart/2009/3/layout/StepUpProcess"/>
    <dgm:cxn modelId="{5C71B264-BA6B-4E69-9E68-07EB004FFDC3}" type="presParOf" srcId="{8078CFC7-C067-4C59-BA0E-E7B902B5CAF8}" destId="{C7D2AB54-0765-4F22-BBB1-A802DC6E0B63}" srcOrd="0" destOrd="0" presId="urn:microsoft.com/office/officeart/2009/3/layout/StepUpProcess"/>
    <dgm:cxn modelId="{2E342705-4A82-4F05-B792-9674EC454FA8}" type="presParOf" srcId="{8078CFC7-C067-4C59-BA0E-E7B902B5CAF8}" destId="{9F86A7D7-2054-406D-BB4A-2243B1729E2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EB98E-1998-4D92-894E-3D5221D529FE}">
      <dsp:nvSpPr>
        <dsp:cNvPr id="0" name=""/>
        <dsp:cNvSpPr/>
      </dsp:nvSpPr>
      <dsp:spPr>
        <a:xfrm rot="5400000">
          <a:off x="1096272" y="406471"/>
          <a:ext cx="701947" cy="11680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61129-1C32-43DB-8F53-DF2C1EAD7D24}">
      <dsp:nvSpPr>
        <dsp:cNvPr id="0" name=""/>
        <dsp:cNvSpPr/>
      </dsp:nvSpPr>
      <dsp:spPr>
        <a:xfrm>
          <a:off x="1035404" y="294241"/>
          <a:ext cx="1079734" cy="694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104,5</a:t>
          </a:r>
          <a:endParaRPr lang="ru-RU" sz="1060" b="1" kern="1200" dirty="0"/>
        </a:p>
      </dsp:txBody>
      <dsp:txXfrm>
        <a:off x="1035404" y="294241"/>
        <a:ext cx="1079734" cy="694939"/>
      </dsp:txXfrm>
    </dsp:sp>
    <dsp:sp modelId="{B097061D-E49A-4079-B26C-3E4F80DA5C8E}">
      <dsp:nvSpPr>
        <dsp:cNvPr id="0" name=""/>
        <dsp:cNvSpPr/>
      </dsp:nvSpPr>
      <dsp:spPr>
        <a:xfrm>
          <a:off x="1834637" y="320480"/>
          <a:ext cx="198962" cy="19896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DA5A3-E049-4814-8103-152F73D2BC38}">
      <dsp:nvSpPr>
        <dsp:cNvPr id="0" name=""/>
        <dsp:cNvSpPr/>
      </dsp:nvSpPr>
      <dsp:spPr>
        <a:xfrm rot="5400000">
          <a:off x="2399803" y="87033"/>
          <a:ext cx="701947" cy="11680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F1987-840D-4B12-956F-9CC8DFF7D7B2}">
      <dsp:nvSpPr>
        <dsp:cNvPr id="0" name=""/>
        <dsp:cNvSpPr/>
      </dsp:nvSpPr>
      <dsp:spPr>
        <a:xfrm>
          <a:off x="2340059" y="0"/>
          <a:ext cx="1054500" cy="924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109,8</a:t>
          </a:r>
          <a:endParaRPr lang="ru-RU" sz="1800" b="1" kern="1200" dirty="0"/>
        </a:p>
      </dsp:txBody>
      <dsp:txXfrm>
        <a:off x="2340059" y="0"/>
        <a:ext cx="1054500" cy="924331"/>
      </dsp:txXfrm>
    </dsp:sp>
    <dsp:sp modelId="{B67CBBC7-B09A-4B2E-A25E-871C805F2653}">
      <dsp:nvSpPr>
        <dsp:cNvPr id="0" name=""/>
        <dsp:cNvSpPr/>
      </dsp:nvSpPr>
      <dsp:spPr>
        <a:xfrm>
          <a:off x="3099994" y="18825"/>
          <a:ext cx="198962" cy="19896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4DDA3-563B-4495-9594-745BFD3347DA}">
      <dsp:nvSpPr>
        <dsp:cNvPr id="0" name=""/>
        <dsp:cNvSpPr/>
      </dsp:nvSpPr>
      <dsp:spPr>
        <a:xfrm rot="5400000">
          <a:off x="3703334" y="-232404"/>
          <a:ext cx="701947" cy="11680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D9FB2-3A4B-46DB-B362-DBD65A18DBE6}">
      <dsp:nvSpPr>
        <dsp:cNvPr id="0" name=""/>
        <dsp:cNvSpPr/>
      </dsp:nvSpPr>
      <dsp:spPr>
        <a:xfrm>
          <a:off x="3662455" y="0"/>
          <a:ext cx="1054500" cy="924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662455" y="0"/>
        <a:ext cx="1054500" cy="924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0B5DB-4F41-46EA-B274-01538004862F}">
      <dsp:nvSpPr>
        <dsp:cNvPr id="0" name=""/>
        <dsp:cNvSpPr/>
      </dsp:nvSpPr>
      <dsp:spPr>
        <a:xfrm>
          <a:off x="0" y="380721"/>
          <a:ext cx="3531319" cy="3805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2E057-C5C8-4BF7-9F41-68C6E8186EF8}">
      <dsp:nvSpPr>
        <dsp:cNvPr id="0" name=""/>
        <dsp:cNvSpPr/>
      </dsp:nvSpPr>
      <dsp:spPr>
        <a:xfrm>
          <a:off x="183540" y="164569"/>
          <a:ext cx="3452549" cy="445785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219" tIns="0" rIns="97219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8 городских</a:t>
          </a:r>
          <a:r>
            <a:rPr kumimoji="0" lang="ru-RU" sz="16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 округов</a:t>
          </a:r>
          <a:endParaRPr lang="ru-RU" sz="1600" kern="1200" dirty="0"/>
        </a:p>
      </dsp:txBody>
      <dsp:txXfrm>
        <a:off x="205301" y="186330"/>
        <a:ext cx="3409027" cy="402263"/>
      </dsp:txXfrm>
    </dsp:sp>
    <dsp:sp modelId="{5C766168-8927-4AD6-BFB3-A05DAA4A51F9}">
      <dsp:nvSpPr>
        <dsp:cNvPr id="0" name=""/>
        <dsp:cNvSpPr/>
      </dsp:nvSpPr>
      <dsp:spPr>
        <a:xfrm>
          <a:off x="0" y="1200351"/>
          <a:ext cx="3531319" cy="3805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590B9-16CD-41FE-911C-4E6BB6DD72E2}">
      <dsp:nvSpPr>
        <dsp:cNvPr id="0" name=""/>
        <dsp:cNvSpPr/>
      </dsp:nvSpPr>
      <dsp:spPr>
        <a:xfrm>
          <a:off x="175646" y="916022"/>
          <a:ext cx="3497383" cy="513962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219" tIns="0" rIns="97219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24 муниципальных района</a:t>
          </a:r>
          <a:endParaRPr lang="ru-RU" sz="1600" kern="1200" dirty="0"/>
        </a:p>
      </dsp:txBody>
      <dsp:txXfrm>
        <a:off x="200736" y="941112"/>
        <a:ext cx="3447203" cy="463782"/>
      </dsp:txXfrm>
    </dsp:sp>
    <dsp:sp modelId="{4C7701D7-C9C2-4D6B-B8D6-266695359F22}">
      <dsp:nvSpPr>
        <dsp:cNvPr id="0" name=""/>
        <dsp:cNvSpPr/>
      </dsp:nvSpPr>
      <dsp:spPr>
        <a:xfrm>
          <a:off x="0" y="2050711"/>
          <a:ext cx="3531319" cy="3805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8FA31-656B-4F5C-8155-CB0BFA08AD71}">
      <dsp:nvSpPr>
        <dsp:cNvPr id="0" name=""/>
        <dsp:cNvSpPr/>
      </dsp:nvSpPr>
      <dsp:spPr>
        <a:xfrm>
          <a:off x="174749" y="1735652"/>
          <a:ext cx="3498408" cy="544691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219" tIns="0" rIns="97219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156 городских</a:t>
          </a:r>
          <a:r>
            <a:rPr kumimoji="0" lang="ru-RU" sz="16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 и сельских поселений</a:t>
          </a:r>
          <a:endParaRPr lang="ru-RU" sz="1600" kern="1200" dirty="0"/>
        </a:p>
      </dsp:txBody>
      <dsp:txXfrm>
        <a:off x="201339" y="1762242"/>
        <a:ext cx="3445228" cy="4915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5737-A1F8-45A7-B020-BFB79DFDC9A2}">
      <dsp:nvSpPr>
        <dsp:cNvPr id="0" name=""/>
        <dsp:cNvSpPr/>
      </dsp:nvSpPr>
      <dsp:spPr>
        <a:xfrm rot="5400000">
          <a:off x="420639" y="2600118"/>
          <a:ext cx="1126487" cy="187444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C267A3-15F4-46C2-8A20-D0BAC8B58BC9}">
      <dsp:nvSpPr>
        <dsp:cNvPr id="0" name=""/>
        <dsp:cNvSpPr/>
      </dsp:nvSpPr>
      <dsp:spPr>
        <a:xfrm>
          <a:off x="215843" y="2379464"/>
          <a:ext cx="1692263" cy="148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276,0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01.01.2020</a:t>
          </a:r>
        </a:p>
      </dsp:txBody>
      <dsp:txXfrm>
        <a:off x="215843" y="2379464"/>
        <a:ext cx="1692263" cy="1483368"/>
      </dsp:txXfrm>
    </dsp:sp>
    <dsp:sp modelId="{E7F0954C-B5AC-4311-AE2B-214A3458D5D8}">
      <dsp:nvSpPr>
        <dsp:cNvPr id="0" name=""/>
        <dsp:cNvSpPr/>
      </dsp:nvSpPr>
      <dsp:spPr>
        <a:xfrm rot="5400000">
          <a:off x="3978634" y="4143865"/>
          <a:ext cx="319295" cy="31929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0E30E-6BF8-4E26-88AD-552C186BED06}">
      <dsp:nvSpPr>
        <dsp:cNvPr id="0" name=""/>
        <dsp:cNvSpPr/>
      </dsp:nvSpPr>
      <dsp:spPr>
        <a:xfrm rot="5400000">
          <a:off x="2381071" y="1529230"/>
          <a:ext cx="1126487" cy="187444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EE12F8-0220-43EB-97F0-CAFC71AAF879}">
      <dsp:nvSpPr>
        <dsp:cNvPr id="0" name=""/>
        <dsp:cNvSpPr/>
      </dsp:nvSpPr>
      <dsp:spPr>
        <a:xfrm>
          <a:off x="2024332" y="1296474"/>
          <a:ext cx="1932683" cy="148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371,5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01.01.2021 </a:t>
          </a:r>
        </a:p>
      </dsp:txBody>
      <dsp:txXfrm>
        <a:off x="2024332" y="1296474"/>
        <a:ext cx="1932683" cy="1483368"/>
      </dsp:txXfrm>
    </dsp:sp>
    <dsp:sp modelId="{9EB97FF7-9A73-43AE-B333-D0FB5800901F}">
      <dsp:nvSpPr>
        <dsp:cNvPr id="0" name=""/>
        <dsp:cNvSpPr/>
      </dsp:nvSpPr>
      <dsp:spPr>
        <a:xfrm>
          <a:off x="1628369" y="2579045"/>
          <a:ext cx="319295" cy="31929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07B510-F420-4CE4-B59E-E17AF51D5DEB}">
      <dsp:nvSpPr>
        <dsp:cNvPr id="0" name=""/>
        <dsp:cNvSpPr/>
      </dsp:nvSpPr>
      <dsp:spPr>
        <a:xfrm rot="5400000">
          <a:off x="4351437" y="4200443"/>
          <a:ext cx="1126487" cy="187444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9CFFF6-81F3-4981-9DAD-CD1D44ACF87E}">
      <dsp:nvSpPr>
        <dsp:cNvPr id="0" name=""/>
        <dsp:cNvSpPr/>
      </dsp:nvSpPr>
      <dsp:spPr>
        <a:xfrm>
          <a:off x="4116276" y="3925955"/>
          <a:ext cx="1692263" cy="148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155,2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01.01.2022</a:t>
          </a:r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/>
        </a:p>
      </dsp:txBody>
      <dsp:txXfrm>
        <a:off x="4116276" y="3925955"/>
        <a:ext cx="1692263" cy="1483368"/>
      </dsp:txXfrm>
    </dsp:sp>
    <dsp:sp modelId="{905D99B0-175A-45A3-9C0A-956CF50189E9}">
      <dsp:nvSpPr>
        <dsp:cNvPr id="0" name=""/>
        <dsp:cNvSpPr/>
      </dsp:nvSpPr>
      <dsp:spPr>
        <a:xfrm>
          <a:off x="5505689" y="4190556"/>
          <a:ext cx="319295" cy="31929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D2AB54-0765-4F22-BBB1-A802DC6E0B63}">
      <dsp:nvSpPr>
        <dsp:cNvPr id="0" name=""/>
        <dsp:cNvSpPr/>
      </dsp:nvSpPr>
      <dsp:spPr>
        <a:xfrm rot="5400000">
          <a:off x="6306733" y="3283174"/>
          <a:ext cx="1126487" cy="187444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86A7D7-2054-406D-BB4A-2243B1729E2D}">
      <dsp:nvSpPr>
        <dsp:cNvPr id="0" name=""/>
        <dsp:cNvSpPr/>
      </dsp:nvSpPr>
      <dsp:spPr>
        <a:xfrm>
          <a:off x="6401230" y="1646569"/>
          <a:ext cx="1692263" cy="148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6401230" y="1646569"/>
        <a:ext cx="1692263" cy="1483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0.4182</cdr:x>
      <cdr:y>0.42457</cdr:y>
    </cdr:from>
    <cdr:to>
      <cdr:x>0.45649</cdr:x>
      <cdr:y>0.54084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17621" y="1348656"/>
          <a:ext cx="18473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0.32176</cdr:x>
      <cdr:y>0.51037</cdr:y>
    </cdr:from>
    <cdr:to>
      <cdr:x>0.5418</cdr:x>
      <cdr:y>0.64133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85415" y="1336525"/>
          <a:ext cx="605496" cy="342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456</a:t>
          </a:r>
          <a:endParaRPr lang="ru-RU" sz="1800" b="1" dirty="0">
            <a:solidFill>
              <a:srgbClr val="385723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0.06593</cdr:x>
      <cdr:y>0.21189</cdr:y>
    </cdr:from>
    <cdr:to>
      <cdr:x>0.3157</cdr:x>
      <cdr:y>0.32123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9993" y="519770"/>
          <a:ext cx="757638" cy="268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115,0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0.37511</cdr:x>
      <cdr:y>0.21884</cdr:y>
    </cdr:from>
    <cdr:to>
      <cdr:x>0.62489</cdr:x>
      <cdr:y>0.32818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37850" y="492749"/>
          <a:ext cx="757645" cy="246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113,5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0.67972</cdr:x>
      <cdr:y>0.21798</cdr:y>
    </cdr:from>
    <cdr:to>
      <cdr:x>0.92949</cdr:x>
      <cdr:y>0.32732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61837" y="534723"/>
          <a:ext cx="757639" cy="268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113,5</a:t>
          </a:r>
          <a:endParaRPr lang="ru-RU" sz="14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0.07826</cdr:x>
      <cdr:y>0.22596</cdr:y>
    </cdr:from>
    <cdr:to>
      <cdr:x>0.32803</cdr:x>
      <cdr:y>0.3353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7393" y="554969"/>
          <a:ext cx="757639" cy="268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201,3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0.37511</cdr:x>
      <cdr:y>0.2204</cdr:y>
    </cdr:from>
    <cdr:to>
      <cdr:x>0.62489</cdr:x>
      <cdr:y>0.32974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37838" y="541302"/>
          <a:ext cx="757670" cy="268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200,5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0.65925</cdr:x>
      <cdr:y>0.23297</cdr:y>
    </cdr:from>
    <cdr:to>
      <cdr:x>0.90902</cdr:x>
      <cdr:y>0.34231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99748" y="572198"/>
          <a:ext cx="757639" cy="268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198,0</a:t>
          </a:r>
          <a:endParaRPr lang="ru-RU" sz="14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0.04403</cdr:x>
      <cdr:y>0.15287</cdr:y>
    </cdr:from>
    <cdr:to>
      <cdr:x>0.08706</cdr:x>
      <cdr:y>0.1838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8352" y="760490"/>
          <a:ext cx="389299" cy="153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800" dirty="0"/>
        </a:p>
      </cdr:txBody>
    </cdr:sp>
  </cdr:relSizeAnchor>
  <cdr:relSizeAnchor xmlns:cdr="http://schemas.openxmlformats.org/drawingml/2006/chartDrawing">
    <cdr:from>
      <cdr:x>0.21618</cdr:x>
      <cdr:y>0.67294</cdr:y>
    </cdr:from>
    <cdr:to>
      <cdr:x>0.24839</cdr:x>
      <cdr:y>0.74537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54504" y="4289172"/>
          <a:ext cx="291217" cy="461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4,4</a:t>
          </a:r>
          <a:endParaRPr kumimoji="0" lang="ru-RU" sz="9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0.02244</cdr:x>
      <cdr:y>0.80355</cdr:y>
    </cdr:from>
    <cdr:to>
      <cdr:x>0.99629</cdr:x>
      <cdr:y>0.80355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7193498C-6DCE-4DAC-8451-96813399B793}"/>
            </a:ext>
          </a:extLst>
        </cdr:cNvPr>
        <cdr:cNvCxnSpPr/>
      </cdr:nvCxnSpPr>
      <cdr:spPr>
        <a:xfrm xmlns:a="http://schemas.openxmlformats.org/drawingml/2006/main">
          <a:off x="202896" y="4921364"/>
          <a:ext cx="8804787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0.08292</cdr:x>
      <cdr:y>0.39189</cdr:y>
    </cdr:from>
    <cdr:to>
      <cdr:x>0.11513</cdr:x>
      <cdr:y>0.46433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49713" y="2497820"/>
          <a:ext cx="291217" cy="461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25,7</a:t>
          </a:r>
        </a:p>
        <a:p xmlns:a="http://schemas.openxmlformats.org/drawingml/2006/main"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ru-RU" sz="9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0.41615</cdr:x>
      <cdr:y>0.13172</cdr:y>
    </cdr:from>
    <cdr:to>
      <cdr:x>1</cdr:x>
      <cdr:y>0.18001</cdr:y>
    </cdr:to>
    <cdr:sp macro="" textlink="">
      <cdr:nvSpPr>
        <cdr:cNvPr id="7" name="TextBox 60">
          <a:extLst xmlns:a="http://schemas.openxmlformats.org/drawingml/2006/main">
            <a:ext uri="{FF2B5EF4-FFF2-40B4-BE49-F238E27FC236}">
              <a16:creationId xmlns:a16="http://schemas.microsoft.com/office/drawing/2014/main" id="{141D4B79-5797-4CD3-976A-9A137D89F830}"/>
            </a:ext>
          </a:extLst>
        </cdr:cNvPr>
        <cdr:cNvSpPr txBox="1"/>
      </cdr:nvSpPr>
      <cdr:spPr>
        <a:xfrm xmlns:a="http://schemas.openxmlformats.org/drawingml/2006/main">
          <a:off x="3762467" y="839554"/>
          <a:ext cx="527874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rPr>
            <a:t>По </a:t>
          </a:r>
          <a:r>
            <a: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rPr>
            <a:t>муниципальным районам – </a:t>
          </a:r>
          <a:r>
            <a: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rPr>
            <a:t>консолидированные </a:t>
          </a:r>
          <a:r>
            <a: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rPr>
            <a:t>бюджеты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0.14165</cdr:x>
      <cdr:y>0.33975</cdr:y>
    </cdr:from>
    <cdr:to>
      <cdr:x>0.19232</cdr:x>
      <cdr:y>0.39241</cdr:y>
    </cdr:to>
    <cdr:sp macro="" textlink="">
      <cdr:nvSpPr>
        <cdr:cNvPr id="6" name="TextBox 15"/>
        <cdr:cNvSpPr txBox="1"/>
      </cdr:nvSpPr>
      <cdr:spPr>
        <a:xfrm xmlns:a="http://schemas.openxmlformats.org/drawingml/2006/main">
          <a:off x="1210837" y="1985423"/>
          <a:ext cx="43313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bg1"/>
              </a:solidFill>
              <a:latin typeface="Arial"/>
            </a:rPr>
            <a:t>2,3</a:t>
          </a:r>
          <a:endParaRPr kumimoji="0" lang="ru-RU" sz="1400" b="1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Arial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0.13075</cdr:x>
      <cdr:y>0.28663</cdr:y>
    </cdr:from>
    <cdr:to>
      <cdr:x>0.20321</cdr:x>
      <cdr:y>0.33123</cdr:y>
    </cdr:to>
    <cdr:sp macro="" textlink="">
      <cdr:nvSpPr>
        <cdr:cNvPr id="10" name="TextBox 14"/>
        <cdr:cNvSpPr txBox="1"/>
      </cdr:nvSpPr>
      <cdr:spPr>
        <a:xfrm xmlns:a="http://schemas.openxmlformats.org/drawingml/2006/main">
          <a:off x="1117704" y="1675008"/>
          <a:ext cx="619401" cy="260636"/>
        </a:xfrm>
        <a:prstGeom xmlns:a="http://schemas.openxmlformats.org/drawingml/2006/main" prst="rect">
          <a:avLst/>
        </a:prstGeom>
        <a:solidFill xmlns:a="http://schemas.openxmlformats.org/drawingml/2006/main">
          <a:srgbClr val="3B3678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0" h="0"/>
        </a:sp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1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rPr>
            <a:t>0,4</a:t>
          </a:r>
          <a:endParaRPr kumimoji="0" lang="ru-RU" sz="1100" b="1" i="0" u="none" strike="noStrike" kern="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Arial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0.22142</cdr:x>
      <cdr:y>0.14196</cdr:y>
    </cdr:from>
    <cdr:to>
      <cdr:x>0.33352</cdr:x>
      <cdr:y>0.23149</cdr:y>
    </cdr:to>
    <cdr:sp macro="" textlink="">
      <cdr:nvSpPr>
        <cdr:cNvPr id="30" name="Прямоугольник 29"/>
        <cdr:cNvSpPr/>
      </cdr:nvSpPr>
      <cdr:spPr>
        <a:xfrm xmlns:a="http://schemas.openxmlformats.org/drawingml/2006/main">
          <a:off x="1892760" y="829600"/>
          <a:ext cx="958251" cy="523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Arial"/>
              <a:cs typeface="Arial" pitchFamily="34" charset="0"/>
            </a:rPr>
            <a:t>+0,7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Arial"/>
              <a:cs typeface="Arial" pitchFamily="34" charset="0"/>
            </a:rPr>
            <a:t>(+9,6%)</a:t>
          </a:r>
          <a:endParaRPr kumimoji="0" lang="ru-RU" sz="1400" b="1" i="0" u="none" strike="noStrike" kern="1200" cap="none" spc="0" normalizeH="0" baseline="0" noProof="0" dirty="0">
            <a:ln>
              <a:noFill/>
            </a:ln>
            <a:solidFill>
              <a:schemeClr val="accent6">
                <a:lumMod val="75000"/>
              </a:schemeClr>
            </a:solidFill>
            <a:effectLst/>
            <a:uLnTx/>
            <a:uFillTx/>
            <a:latin typeface="Arial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0.2442</cdr:x>
      <cdr:y>0.226</cdr:y>
    </cdr:from>
    <cdr:to>
      <cdr:x>0.33047</cdr:x>
      <cdr:y>0.27955</cdr:y>
    </cdr:to>
    <cdr:cxnSp macro="">
      <cdr:nvCxnSpPr>
        <cdr:cNvPr id="32" name="Прямая со стрелкой 31"/>
        <cdr:cNvCxnSpPr/>
      </cdr:nvCxnSpPr>
      <cdr:spPr bwMode="auto">
        <a:xfrm xmlns:a="http://schemas.openxmlformats.org/drawingml/2006/main" flipV="1">
          <a:off x="2087446" y="1320722"/>
          <a:ext cx="737456" cy="31290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chemeClr val="accent6">
              <a:lumMod val="75000"/>
            </a:schemeClr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0.16554</cdr:x>
      <cdr:y>0.07151</cdr:y>
    </cdr:from>
    <cdr:to>
      <cdr:x>0.16583</cdr:x>
      <cdr:y>0.21066</cdr:y>
    </cdr:to>
    <cdr:cxnSp macro="">
      <cdr:nvCxnSpPr>
        <cdr:cNvPr id="67" name="Прямая соединительная линия 66"/>
        <cdr:cNvCxnSpPr/>
      </cdr:nvCxnSpPr>
      <cdr:spPr>
        <a:xfrm xmlns:a="http://schemas.openxmlformats.org/drawingml/2006/main" flipH="1">
          <a:off x="1415080" y="417894"/>
          <a:ext cx="2465" cy="81314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0.58712</cdr:x>
      <cdr:y>0.22551</cdr:y>
    </cdr:from>
    <cdr:to>
      <cdr:x>0.66437</cdr:x>
      <cdr:y>0.27012</cdr:y>
    </cdr:to>
    <cdr:sp macro="" textlink="">
      <cdr:nvSpPr>
        <cdr:cNvPr id="21" name="TextBox 14"/>
        <cdr:cNvSpPr txBox="1"/>
      </cdr:nvSpPr>
      <cdr:spPr>
        <a:xfrm xmlns:a="http://schemas.openxmlformats.org/drawingml/2006/main">
          <a:off x="5018840" y="1317859"/>
          <a:ext cx="660347" cy="260695"/>
        </a:xfrm>
        <a:prstGeom xmlns:a="http://schemas.openxmlformats.org/drawingml/2006/main" prst="rect">
          <a:avLst/>
        </a:prstGeom>
        <a:solidFill xmlns:a="http://schemas.openxmlformats.org/drawingml/2006/main">
          <a:srgbClr val="342F6F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0" h="0"/>
        </a:sp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>
            <a:defRPr/>
          </a:pPr>
          <a:r>
            <a:rPr lang="ru-RU" sz="1100" b="1" kern="0" dirty="0" smtClean="0">
              <a:solidFill>
                <a:schemeClr val="bg1"/>
              </a:solidFill>
              <a:latin typeface="Arial"/>
              <a:ea typeface="+mn-ea"/>
              <a:cs typeface="+mn-cs"/>
            </a:rPr>
            <a:t>0,3</a:t>
          </a:r>
          <a:endParaRPr lang="ru-RU" sz="1100" b="1" kern="0" dirty="0">
            <a:solidFill>
              <a:schemeClr val="bg1"/>
            </a:solidFill>
            <a:latin typeface="Arial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0.81863</cdr:x>
      <cdr:y>0.11037</cdr:y>
    </cdr:from>
    <cdr:to>
      <cdr:x>0.89588</cdr:x>
      <cdr:y>0.15498</cdr:y>
    </cdr:to>
    <cdr:sp macro="" textlink="">
      <cdr:nvSpPr>
        <cdr:cNvPr id="22" name="TextBox 14"/>
        <cdr:cNvSpPr txBox="1"/>
      </cdr:nvSpPr>
      <cdr:spPr>
        <a:xfrm xmlns:a="http://schemas.openxmlformats.org/drawingml/2006/main">
          <a:off x="6997785" y="644968"/>
          <a:ext cx="660347" cy="260694"/>
        </a:xfrm>
        <a:prstGeom xmlns:a="http://schemas.openxmlformats.org/drawingml/2006/main" prst="rect">
          <a:avLst/>
        </a:prstGeom>
        <a:solidFill xmlns:a="http://schemas.openxmlformats.org/drawingml/2006/main">
          <a:srgbClr val="3B3678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0" h="0"/>
        </a:sp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>
            <a:defRPr/>
          </a:pPr>
          <a:r>
            <a:rPr lang="en-US" sz="1100" b="1" kern="0" dirty="0" smtClean="0">
              <a:solidFill>
                <a:schemeClr val="bg1"/>
              </a:solidFill>
              <a:latin typeface="Arial"/>
              <a:ea typeface="+mn-ea"/>
              <a:cs typeface="+mn-cs"/>
            </a:rPr>
            <a:t>0,</a:t>
          </a:r>
          <a:r>
            <a:rPr lang="ru-RU" sz="1100" b="1" kern="0" dirty="0" smtClean="0">
              <a:solidFill>
                <a:schemeClr val="bg1"/>
              </a:solidFill>
              <a:latin typeface="Arial"/>
              <a:ea typeface="+mn-ea"/>
              <a:cs typeface="+mn-cs"/>
            </a:rPr>
            <a:t>5</a:t>
          </a:r>
          <a:endParaRPr lang="ru-RU" sz="1100" b="1" kern="0" dirty="0">
            <a:solidFill>
              <a:schemeClr val="bg1"/>
            </a:solidFill>
            <a:latin typeface="Arial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0.5986</cdr:x>
      <cdr:y>0.29216</cdr:y>
    </cdr:from>
    <cdr:to>
      <cdr:x>0.65216</cdr:x>
      <cdr:y>0.62498</cdr:y>
    </cdr:to>
    <cdr:grpSp>
      <cdr:nvGrpSpPr>
        <cdr:cNvPr id="24" name="Группа 23"/>
        <cdr:cNvGrpSpPr/>
      </cdr:nvGrpSpPr>
      <cdr:grpSpPr>
        <a:xfrm xmlns:a="http://schemas.openxmlformats.org/drawingml/2006/main">
          <a:off x="5116940" y="1707340"/>
          <a:ext cx="457840" cy="1944952"/>
          <a:chOff x="11798904" y="2488843"/>
          <a:chExt cx="458117" cy="1952103"/>
        </a:xfrm>
      </cdr:grpSpPr>
      <cdr:sp macro="" textlink="">
        <cdr:nvSpPr>
          <cdr:cNvPr id="26" name="TextBox 15"/>
          <cdr:cNvSpPr txBox="1"/>
        </cdr:nvSpPr>
        <cdr:spPr>
          <a:xfrm xmlns:a="http://schemas.openxmlformats.org/drawingml/2006/main">
            <a:off x="11823605" y="2488843"/>
            <a:ext cx="433416" cy="30890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/>
              </a:rPr>
              <a:t>2,7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cdr:txBody>
      </cdr:sp>
      <cdr:sp macro="" textlink="">
        <cdr:nvSpPr>
          <cdr:cNvPr id="27" name="TextBox 15"/>
          <cdr:cNvSpPr txBox="1"/>
        </cdr:nvSpPr>
        <cdr:spPr>
          <a:xfrm xmlns:a="http://schemas.openxmlformats.org/drawingml/2006/main">
            <a:off x="11798914" y="3140075"/>
            <a:ext cx="433416" cy="30890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2,2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cdr:txBody>
      </cdr:sp>
      <cdr:sp macro="" textlink="">
        <cdr:nvSpPr>
          <cdr:cNvPr id="28" name="TextBox 15"/>
          <cdr:cNvSpPr txBox="1"/>
        </cdr:nvSpPr>
        <cdr:spPr>
          <a:xfrm xmlns:a="http://schemas.openxmlformats.org/drawingml/2006/main">
            <a:off x="11798904" y="3590567"/>
            <a:ext cx="433427" cy="30890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/>
              </a:rPr>
              <a:t>0,6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cdr:txBody>
      </cdr:sp>
      <cdr:sp macro="" textlink="">
        <cdr:nvSpPr>
          <cdr:cNvPr id="31" name="TextBox 15"/>
          <cdr:cNvSpPr txBox="1"/>
        </cdr:nvSpPr>
        <cdr:spPr>
          <a:xfrm xmlns:a="http://schemas.openxmlformats.org/drawingml/2006/main">
            <a:off x="11816913" y="4132041"/>
            <a:ext cx="433427" cy="30890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/>
              </a:rPr>
              <a:t>2,8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cdr:txBody>
      </cdr:sp>
    </cdr:grpSp>
  </cdr:relSizeAnchor>
  <cdr:relSizeAnchor xmlns:cdr="http://schemas.openxmlformats.org/drawingml/2006/chartDrawing">
    <cdr:from>
      <cdr:x>0.66669</cdr:x>
      <cdr:y>0.02759</cdr:y>
    </cdr:from>
    <cdr:to>
      <cdr:x>0.77886</cdr:x>
      <cdr:y>0.11713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5699017" y="161255"/>
          <a:ext cx="958849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rPr>
            <a:t>+2,6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rPr>
            <a:t>(+30,2%)</a:t>
          </a:r>
          <a:endParaRPr kumimoji="0" lang="ru-RU" sz="1400" b="1" i="0" u="none" strike="noStrike" kern="1200" cap="none" spc="0" normalizeH="0" baseline="0" noProof="0" dirty="0">
            <a:ln>
              <a:noFill/>
            </a:ln>
            <a:solidFill>
              <a:srgbClr val="70AD47">
                <a:lumMod val="75000"/>
              </a:srgbClr>
            </a:solidFill>
            <a:effectLst/>
            <a:uLnTx/>
            <a:uFillTx/>
            <a:latin typeface="Arial"/>
            <a:ea typeface="+mn-ea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0.70305</cdr:x>
      <cdr:y>0.10219</cdr:y>
    </cdr:from>
    <cdr:to>
      <cdr:x>0.79976</cdr:x>
      <cdr:y>0.15842</cdr:y>
    </cdr:to>
    <cdr:cxnSp macro="">
      <cdr:nvCxnSpPr>
        <cdr:cNvPr id="15" name="Прямая со стрелкой 14"/>
        <cdr:cNvCxnSpPr/>
      </cdr:nvCxnSpPr>
      <cdr:spPr bwMode="auto">
        <a:xfrm xmlns:a="http://schemas.openxmlformats.org/drawingml/2006/main" flipV="1">
          <a:off x="6009778" y="597171"/>
          <a:ext cx="826739" cy="32860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chemeClr val="accent6">
              <a:lumMod val="75000"/>
            </a:schemeClr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0.04403</cdr:x>
      <cdr:y>0.15287</cdr:y>
    </cdr:from>
    <cdr:to>
      <cdr:x>0.08706</cdr:x>
      <cdr:y>0.1838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8352" y="760490"/>
          <a:ext cx="389299" cy="153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800" dirty="0"/>
        </a:p>
      </cdr:txBody>
    </cdr:sp>
  </cdr:relSizeAnchor>
  <cdr:relSizeAnchor xmlns:cdr="http://schemas.openxmlformats.org/drawingml/2006/chartDrawing">
    <cdr:from>
      <cdr:x>0.24558</cdr:x>
      <cdr:y>0.66252</cdr:y>
    </cdr:from>
    <cdr:to>
      <cdr:x>0.27779</cdr:x>
      <cdr:y>0.73495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20309" y="4057628"/>
          <a:ext cx="291217" cy="443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222,5</a:t>
          </a:r>
          <a:endParaRPr kumimoji="0" lang="ru-RU" sz="9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0.02389</cdr:x>
      <cdr:y>0.80355</cdr:y>
    </cdr:from>
    <cdr:to>
      <cdr:x>0.99629</cdr:x>
      <cdr:y>0.8081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7193498C-6DCE-4DAC-8451-96813399B793}"/>
            </a:ext>
          </a:extLst>
        </cdr:cNvPr>
        <cdr:cNvCxnSpPr/>
      </cdr:nvCxnSpPr>
      <cdr:spPr>
        <a:xfrm xmlns:a="http://schemas.openxmlformats.org/drawingml/2006/main" flipV="1">
          <a:off x="216021" y="4854975"/>
          <a:ext cx="8791651" cy="2750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0.3945</cdr:x>
      <cdr:y>0.14026</cdr:y>
    </cdr:from>
    <cdr:to>
      <cdr:x>0.98389</cdr:x>
      <cdr:y>0.1912</cdr:y>
    </cdr:to>
    <cdr:sp macro="" textlink="">
      <cdr:nvSpPr>
        <cdr:cNvPr id="6" name="TextBox 60">
          <a:extLst xmlns:a="http://schemas.openxmlformats.org/drawingml/2006/main">
            <a:ext uri="{FF2B5EF4-FFF2-40B4-BE49-F238E27FC236}">
              <a16:creationId xmlns:a16="http://schemas.microsoft.com/office/drawing/2014/main" id="{141D4B79-5797-4CD3-976A-9A137D89F830}"/>
            </a:ext>
          </a:extLst>
        </cdr:cNvPr>
        <cdr:cNvSpPr txBox="1"/>
      </cdr:nvSpPr>
      <cdr:spPr>
        <a:xfrm xmlns:a="http://schemas.openxmlformats.org/drawingml/2006/main">
          <a:off x="3566758" y="847410"/>
          <a:ext cx="5328846" cy="307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rPr>
            <a:t>По </a:t>
          </a:r>
          <a:r>
            <a: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rPr>
            <a:t>муниципальным районам – </a:t>
          </a:r>
          <a:r>
            <a: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rPr>
            <a:t>консолидированные </a:t>
          </a:r>
          <a:r>
            <a: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rPr>
            <a:t>бюджеты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0.48196</cdr:x>
      <cdr:y>0.44256</cdr:y>
    </cdr:from>
    <cdr:to>
      <cdr:x>0.52607</cdr:x>
      <cdr:y>0.55744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18823" y="1422824"/>
          <a:ext cx="18473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b="1" dirty="0">
            <a:solidFill>
              <a:srgbClr val="385723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0.4182</cdr:x>
      <cdr:y>0.42457</cdr:y>
    </cdr:from>
    <cdr:to>
      <cdr:x>0.45649</cdr:x>
      <cdr:y>0.54084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17621" y="1348656"/>
          <a:ext cx="18473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0.19623</cdr:x>
      <cdr:y>0.50978</cdr:y>
    </cdr:from>
    <cdr:to>
      <cdr:x>0.546</cdr:x>
      <cdr:y>0.64033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90069" y="1734255"/>
          <a:ext cx="1051749" cy="444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702</a:t>
          </a:r>
          <a:endParaRPr lang="ru-RU" sz="1800" b="1" dirty="0">
            <a:solidFill>
              <a:srgbClr val="385723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0.4182</cdr:x>
      <cdr:y>0.42457</cdr:y>
    </cdr:from>
    <cdr:to>
      <cdr:x>0.45649</cdr:x>
      <cdr:y>0.54084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17621" y="1348656"/>
          <a:ext cx="18473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0.09787</cdr:x>
      <cdr:y>0.16481</cdr:y>
    </cdr:from>
    <cdr:to>
      <cdr:x>1</cdr:x>
      <cdr:y>0.30397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 rot="328199">
          <a:off x="248858" y="437422"/>
          <a:ext cx="229397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b="1" dirty="0">
            <a:solidFill>
              <a:schemeClr val="accent6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0.32193</cdr:x>
      <cdr:y>0.4484</cdr:y>
    </cdr:from>
    <cdr:to>
      <cdr:x>0.63536</cdr:x>
      <cdr:y>0.5921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815262" y="1152478"/>
          <a:ext cx="79373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3 956</a:t>
          </a:r>
          <a:endParaRPr lang="ru-RU" sz="1800" b="1" dirty="0">
            <a:solidFill>
              <a:srgbClr val="385723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0.4182</cdr:x>
      <cdr:y>0.42457</cdr:y>
    </cdr:from>
    <cdr:to>
      <cdr:x>0.45649</cdr:x>
      <cdr:y>0.54084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17621" y="1348656"/>
          <a:ext cx="18473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0.04685</cdr:x>
      <cdr:y>0</cdr:y>
    </cdr:from>
    <cdr:to>
      <cdr:x>0.88889</cdr:x>
      <cdr:y>0.13916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20373" y="0"/>
          <a:ext cx="2163312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b="1" dirty="0">
            <a:solidFill>
              <a:schemeClr val="accent6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0.39472</cdr:x>
      <cdr:y>0.45984</cdr:y>
    </cdr:from>
    <cdr:to>
      <cdr:x>0.68515</cdr:x>
      <cdr:y>0.57576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240895" y="1465102"/>
          <a:ext cx="91302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7 795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0.14087</cdr:x>
      <cdr:y>0.30225</cdr:y>
    </cdr:from>
    <cdr:to>
      <cdr:x>0.19154</cdr:x>
      <cdr:y>0.35492</cdr:y>
    </cdr:to>
    <cdr:sp macro="" textlink="">
      <cdr:nvSpPr>
        <cdr:cNvPr id="6" name="TextBox 15"/>
        <cdr:cNvSpPr txBox="1"/>
      </cdr:nvSpPr>
      <cdr:spPr>
        <a:xfrm xmlns:a="http://schemas.openxmlformats.org/drawingml/2006/main">
          <a:off x="1204146" y="1766303"/>
          <a:ext cx="43313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rPr>
            <a:t>3,7</a:t>
          </a:r>
          <a:endParaRPr kumimoji="0" lang="ru-RU" sz="1400" b="1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Arial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0.12789</cdr:x>
      <cdr:y>0.22554</cdr:y>
    </cdr:from>
    <cdr:to>
      <cdr:x>0.20035</cdr:x>
      <cdr:y>0.27014</cdr:y>
    </cdr:to>
    <cdr:sp macro="" textlink="">
      <cdr:nvSpPr>
        <cdr:cNvPr id="10" name="TextBox 14"/>
        <cdr:cNvSpPr txBox="1"/>
      </cdr:nvSpPr>
      <cdr:spPr>
        <a:xfrm xmlns:a="http://schemas.openxmlformats.org/drawingml/2006/main">
          <a:off x="1093218" y="1318047"/>
          <a:ext cx="619401" cy="260636"/>
        </a:xfrm>
        <a:prstGeom xmlns:a="http://schemas.openxmlformats.org/drawingml/2006/main" prst="rect">
          <a:avLst/>
        </a:prstGeom>
        <a:solidFill xmlns:a="http://schemas.openxmlformats.org/drawingml/2006/main">
          <a:srgbClr val="3B3678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0" h="0"/>
        </a:sp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1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rPr>
            <a:t>0,4</a:t>
          </a:r>
          <a:endParaRPr kumimoji="0" lang="ru-RU" sz="1100" b="1" i="0" u="none" strike="noStrike" kern="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Arial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0.22956</cdr:x>
      <cdr:y>0.07938</cdr:y>
    </cdr:from>
    <cdr:to>
      <cdr:x>0.34166</cdr:x>
      <cdr:y>0.16891</cdr:y>
    </cdr:to>
    <cdr:sp macro="" textlink="">
      <cdr:nvSpPr>
        <cdr:cNvPr id="30" name="Прямоугольник 29"/>
        <cdr:cNvSpPr/>
      </cdr:nvSpPr>
      <cdr:spPr>
        <a:xfrm xmlns:a="http://schemas.openxmlformats.org/drawingml/2006/main">
          <a:off x="1962280" y="463866"/>
          <a:ext cx="958251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FF0000"/>
              </a:solidFill>
              <a:latin typeface="Arial"/>
              <a:cs typeface="Arial" pitchFamily="34" charset="0"/>
            </a:rPr>
            <a:t>-</a:t>
          </a:r>
          <a:r>
            <a:rPr lang="en-US" sz="1400" b="1" dirty="0" smtClean="0">
              <a:solidFill>
                <a:srgbClr val="FF0000"/>
              </a:solidFill>
              <a:latin typeface="Arial"/>
              <a:cs typeface="Arial" pitchFamily="34" charset="0"/>
            </a:rPr>
            <a:t>0,</a:t>
          </a:r>
          <a:r>
            <a:rPr lang="ru-RU" sz="1400" b="1" dirty="0" smtClean="0">
              <a:solidFill>
                <a:srgbClr val="FF0000"/>
              </a:solidFill>
              <a:latin typeface="Arial"/>
              <a:cs typeface="Arial" pitchFamily="34" charset="0"/>
            </a:rPr>
            <a:t>3 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FF0000"/>
              </a:solidFill>
              <a:latin typeface="Arial"/>
              <a:cs typeface="Arial" pitchFamily="34" charset="0"/>
            </a:rPr>
            <a:t>(-2,6%)</a:t>
          </a:r>
          <a:endParaRPr kumimoji="0" lang="ru-RU" sz="1400" b="1" i="0" u="none" strike="noStrike" kern="1200" cap="none" spc="0" normalizeH="0" baseline="0" noProof="0" dirty="0">
            <a:ln>
              <a:noFill/>
            </a:ln>
            <a:solidFill>
              <a:srgbClr val="FF0000"/>
            </a:solidFill>
            <a:effectLst/>
            <a:uLnTx/>
            <a:uFillTx/>
            <a:latin typeface="Arial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0.24502</cdr:x>
      <cdr:y>0.17714</cdr:y>
    </cdr:from>
    <cdr:to>
      <cdr:x>0.32878</cdr:x>
      <cdr:y>0.19923</cdr:y>
    </cdr:to>
    <cdr:cxnSp macro="">
      <cdr:nvCxnSpPr>
        <cdr:cNvPr id="32" name="Прямая со стрелкой 31"/>
        <cdr:cNvCxnSpPr/>
      </cdr:nvCxnSpPr>
      <cdr:spPr bwMode="auto">
        <a:xfrm xmlns:a="http://schemas.openxmlformats.org/drawingml/2006/main">
          <a:off x="2094497" y="1035178"/>
          <a:ext cx="715992" cy="12906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0.16583</cdr:x>
      <cdr:y>0.07151</cdr:y>
    </cdr:from>
    <cdr:to>
      <cdr:x>0.16583</cdr:x>
      <cdr:y>0.15842</cdr:y>
    </cdr:to>
    <cdr:cxnSp macro="">
      <cdr:nvCxnSpPr>
        <cdr:cNvPr id="67" name="Прямая соединительная линия 66"/>
        <cdr:cNvCxnSpPr/>
      </cdr:nvCxnSpPr>
      <cdr:spPr>
        <a:xfrm xmlns:a="http://schemas.openxmlformats.org/drawingml/2006/main">
          <a:off x="1417506" y="417884"/>
          <a:ext cx="0" cy="50788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0.58773</cdr:x>
      <cdr:y>0.1464</cdr:y>
    </cdr:from>
    <cdr:to>
      <cdr:x>0.66498</cdr:x>
      <cdr:y>0.19101</cdr:y>
    </cdr:to>
    <cdr:sp macro="" textlink="">
      <cdr:nvSpPr>
        <cdr:cNvPr id="21" name="TextBox 14"/>
        <cdr:cNvSpPr txBox="1"/>
      </cdr:nvSpPr>
      <cdr:spPr>
        <a:xfrm xmlns:a="http://schemas.openxmlformats.org/drawingml/2006/main">
          <a:off x="5024048" y="855526"/>
          <a:ext cx="660347" cy="260695"/>
        </a:xfrm>
        <a:prstGeom xmlns:a="http://schemas.openxmlformats.org/drawingml/2006/main" prst="rect">
          <a:avLst/>
        </a:prstGeom>
        <a:solidFill xmlns:a="http://schemas.openxmlformats.org/drawingml/2006/main">
          <a:srgbClr val="342F6F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0" h="0"/>
        </a:sp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>
            <a:defRPr/>
          </a:pPr>
          <a:r>
            <a:rPr lang="ru-RU" sz="1100" b="1" kern="0" dirty="0" smtClean="0">
              <a:solidFill>
                <a:schemeClr val="bg1"/>
              </a:solidFill>
              <a:latin typeface="Arial"/>
              <a:ea typeface="+mn-ea"/>
              <a:cs typeface="+mn-cs"/>
            </a:rPr>
            <a:t>0,3</a:t>
          </a:r>
          <a:endParaRPr lang="ru-RU" sz="1100" b="1" kern="0" dirty="0">
            <a:solidFill>
              <a:schemeClr val="bg1"/>
            </a:solidFill>
            <a:latin typeface="Arial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0.81802</cdr:x>
      <cdr:y>0.12954</cdr:y>
    </cdr:from>
    <cdr:to>
      <cdr:x>0.89527</cdr:x>
      <cdr:y>0.17415</cdr:y>
    </cdr:to>
    <cdr:sp macro="" textlink="">
      <cdr:nvSpPr>
        <cdr:cNvPr id="22" name="TextBox 14"/>
        <cdr:cNvSpPr txBox="1"/>
      </cdr:nvSpPr>
      <cdr:spPr>
        <a:xfrm xmlns:a="http://schemas.openxmlformats.org/drawingml/2006/main">
          <a:off x="6992552" y="756997"/>
          <a:ext cx="660347" cy="260695"/>
        </a:xfrm>
        <a:prstGeom xmlns:a="http://schemas.openxmlformats.org/drawingml/2006/main" prst="rect">
          <a:avLst/>
        </a:prstGeom>
        <a:solidFill xmlns:a="http://schemas.openxmlformats.org/drawingml/2006/main">
          <a:srgbClr val="3B3678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0" h="0"/>
        </a:sp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>
            <a:defRPr/>
          </a:pPr>
          <a:r>
            <a:rPr lang="en-US" sz="1100" b="1" kern="0" dirty="0" smtClean="0">
              <a:solidFill>
                <a:schemeClr val="bg1"/>
              </a:solidFill>
              <a:latin typeface="Arial"/>
              <a:ea typeface="+mn-ea"/>
              <a:cs typeface="+mn-cs"/>
            </a:rPr>
            <a:t>0,</a:t>
          </a:r>
          <a:r>
            <a:rPr lang="ru-RU" sz="1100" b="1" kern="0" dirty="0" smtClean="0">
              <a:solidFill>
                <a:schemeClr val="bg1"/>
              </a:solidFill>
              <a:latin typeface="Arial"/>
              <a:ea typeface="+mn-ea"/>
              <a:cs typeface="+mn-cs"/>
            </a:rPr>
            <a:t>5</a:t>
          </a:r>
          <a:endParaRPr lang="ru-RU" sz="1100" b="1" kern="0" dirty="0">
            <a:solidFill>
              <a:schemeClr val="bg1"/>
            </a:solidFill>
            <a:latin typeface="Arial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0.59947</cdr:x>
      <cdr:y>0.23177</cdr:y>
    </cdr:from>
    <cdr:to>
      <cdr:x>0.65138</cdr:x>
      <cdr:y>0.62498</cdr:y>
    </cdr:to>
    <cdr:grpSp>
      <cdr:nvGrpSpPr>
        <cdr:cNvPr id="24" name="Группа 23"/>
        <cdr:cNvGrpSpPr/>
      </cdr:nvGrpSpPr>
      <cdr:grpSpPr>
        <a:xfrm xmlns:a="http://schemas.openxmlformats.org/drawingml/2006/main">
          <a:off x="5124377" y="1354430"/>
          <a:ext cx="443736" cy="2297862"/>
          <a:chOff x="11806313" y="2134664"/>
          <a:chExt cx="444038" cy="2306281"/>
        </a:xfrm>
      </cdr:grpSpPr>
      <cdr:sp macro="" textlink="">
        <cdr:nvSpPr>
          <cdr:cNvPr id="26" name="TextBox 15"/>
          <cdr:cNvSpPr txBox="1"/>
        </cdr:nvSpPr>
        <cdr:spPr>
          <a:xfrm xmlns:a="http://schemas.openxmlformats.org/drawingml/2006/main">
            <a:off x="11806323" y="2134664"/>
            <a:ext cx="433439" cy="30890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/>
              </a:rPr>
              <a:t>4,1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cdr:txBody>
      </cdr:sp>
      <cdr:sp macro="" textlink="">
        <cdr:nvSpPr>
          <cdr:cNvPr id="27" name="TextBox 15"/>
          <cdr:cNvSpPr txBox="1"/>
        </cdr:nvSpPr>
        <cdr:spPr>
          <a:xfrm xmlns:a="http://schemas.openxmlformats.org/drawingml/2006/main">
            <a:off x="11806322" y="2923846"/>
            <a:ext cx="433439" cy="30890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3,0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cdr:txBody>
      </cdr:sp>
      <cdr:sp macro="" textlink="">
        <cdr:nvSpPr>
          <cdr:cNvPr id="28" name="TextBox 15"/>
          <cdr:cNvSpPr txBox="1"/>
        </cdr:nvSpPr>
        <cdr:spPr>
          <a:xfrm xmlns:a="http://schemas.openxmlformats.org/drawingml/2006/main">
            <a:off x="11806313" y="3522317"/>
            <a:ext cx="433132" cy="30777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/>
              </a:rPr>
              <a:t>3,0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cdr:txBody>
      </cdr:sp>
      <cdr:sp macro="" textlink="">
        <cdr:nvSpPr>
          <cdr:cNvPr id="31" name="TextBox 15"/>
          <cdr:cNvSpPr txBox="1"/>
        </cdr:nvSpPr>
        <cdr:spPr>
          <a:xfrm xmlns:a="http://schemas.openxmlformats.org/drawingml/2006/main">
            <a:off x="11816913" y="4132041"/>
            <a:ext cx="433438" cy="30890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3,1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cdr:txBody>
      </cdr:sp>
    </cdr:grpSp>
  </cdr:relSizeAnchor>
  <cdr:relSizeAnchor xmlns:cdr="http://schemas.openxmlformats.org/drawingml/2006/chartDrawing">
    <cdr:from>
      <cdr:x>0.68015</cdr:x>
      <cdr:y>0.03149</cdr:y>
    </cdr:from>
    <cdr:to>
      <cdr:x>0.79232</cdr:x>
      <cdr:y>0.1212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5814059" y="184005"/>
          <a:ext cx="958841" cy="5242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rPr>
            <a:t>+1,2 (+</a:t>
          </a:r>
          <a:r>
            <a:rPr lang="ru-RU" sz="1400" b="1" dirty="0" smtClean="0">
              <a:solidFill>
                <a:srgbClr val="70AD47">
                  <a:lumMod val="75000"/>
                </a:srgbClr>
              </a:solidFill>
              <a:latin typeface="Arial"/>
              <a:cs typeface="Arial" pitchFamily="34" charset="0"/>
            </a:rPr>
            <a:t>8,9</a:t>
          </a: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rPr>
            <a:t>%)</a:t>
          </a:r>
          <a:endParaRPr kumimoji="0" lang="ru-RU" sz="1400" b="1" i="0" u="none" strike="noStrike" kern="1200" cap="none" spc="0" normalizeH="0" baseline="0" noProof="0" dirty="0">
            <a:ln>
              <a:noFill/>
            </a:ln>
            <a:solidFill>
              <a:srgbClr val="70AD47">
                <a:lumMod val="75000"/>
              </a:srgbClr>
            </a:solidFill>
            <a:effectLst/>
            <a:uLnTx/>
            <a:uFillTx/>
            <a:latin typeface="Arial"/>
            <a:ea typeface="+mn-ea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0.70305</cdr:x>
      <cdr:y>0.10219</cdr:y>
    </cdr:from>
    <cdr:to>
      <cdr:x>0.79976</cdr:x>
      <cdr:y>0.15842</cdr:y>
    </cdr:to>
    <cdr:cxnSp macro="">
      <cdr:nvCxnSpPr>
        <cdr:cNvPr id="15" name="Прямая со стрелкой 14"/>
        <cdr:cNvCxnSpPr/>
      </cdr:nvCxnSpPr>
      <cdr:spPr bwMode="auto">
        <a:xfrm xmlns:a="http://schemas.openxmlformats.org/drawingml/2006/main" flipV="1">
          <a:off x="6009778" y="597171"/>
          <a:ext cx="826739" cy="32860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chemeClr val="accent6">
              <a:lumMod val="75000"/>
            </a:schemeClr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0.35798</cdr:x>
      <cdr:y>0.18266</cdr:y>
    </cdr:from>
    <cdr:to>
      <cdr:x>0.64202</cdr:x>
      <cdr:y>0.292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5877" y="441511"/>
          <a:ext cx="861592" cy="26429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1 381,3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0.04663</cdr:x>
      <cdr:y>0.28594</cdr:y>
    </cdr:from>
    <cdr:to>
      <cdr:x>0.33069</cdr:x>
      <cdr:y>0.39528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1460" y="691167"/>
          <a:ext cx="861652" cy="26429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1 135,7</a:t>
          </a:r>
        </a:p>
      </cdr:txBody>
    </cdr:sp>
  </cdr:relSizeAnchor>
  <cdr:relSizeAnchor xmlns:cdr="http://schemas.openxmlformats.org/drawingml/2006/chartDrawing">
    <cdr:from>
      <cdr:x>0.66058</cdr:x>
      <cdr:y>0.15046</cdr:y>
    </cdr:from>
    <cdr:to>
      <cdr:x>0.94463</cdr:x>
      <cdr:y>0.2598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03781" y="363695"/>
          <a:ext cx="861622" cy="26429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1 </a:t>
          </a:r>
          <a:r>
            <a:rPr lang="ru-RU" sz="1400" b="1" dirty="0" smtClean="0"/>
            <a:t>446,3</a:t>
          </a:r>
          <a:endParaRPr lang="ru-RU" sz="14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0.06315</cdr:x>
      <cdr:y>0.16525</cdr:y>
    </cdr:from>
    <cdr:to>
      <cdr:x>0.34469</cdr:x>
      <cdr:y>0.27459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1564" y="398235"/>
          <a:ext cx="854009" cy="263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2 </a:t>
          </a:r>
          <a:r>
            <a:rPr lang="ru-RU" sz="1400" b="1" dirty="0" smtClean="0"/>
            <a:t>721,0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0.35922</cdr:x>
      <cdr:y>0.13539</cdr:y>
    </cdr:from>
    <cdr:to>
      <cdr:x>0.64078</cdr:x>
      <cdr:y>0.24473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89639" y="326294"/>
          <a:ext cx="854068" cy="263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3</a:t>
          </a:r>
          <a:r>
            <a:rPr lang="ru-RU" sz="1400" b="1" dirty="0" smtClean="0"/>
            <a:t> 251,0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0.67536</cdr:x>
      <cdr:y>0.13539</cdr:y>
    </cdr:from>
    <cdr:to>
      <cdr:x>0.95691</cdr:x>
      <cdr:y>0.24473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48607" y="326294"/>
          <a:ext cx="854039" cy="263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3 251,0</a:t>
          </a:r>
          <a:endParaRPr lang="ru-RU" sz="14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0.04246</cdr:x>
      <cdr:y>0.21336</cdr:y>
    </cdr:from>
    <cdr:to>
      <cdr:x>0.33521</cdr:x>
      <cdr:y>0.3227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8781" y="512003"/>
          <a:ext cx="888012" cy="262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1 153,8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0.35361</cdr:x>
      <cdr:y>0.22294</cdr:y>
    </cdr:from>
    <cdr:to>
      <cdr:x>0.64638</cdr:x>
      <cdr:y>0.33228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72636" y="534998"/>
          <a:ext cx="888073" cy="262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1 </a:t>
          </a:r>
          <a:r>
            <a:rPr lang="ru-RU" sz="1400" b="1" dirty="0" smtClean="0"/>
            <a:t>115,2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0.64921</cdr:x>
      <cdr:y>0.17211</cdr:y>
    </cdr:from>
    <cdr:to>
      <cdr:x>0.94197</cdr:x>
      <cdr:y>0.28145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69293" y="413025"/>
          <a:ext cx="888042" cy="262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1 </a:t>
          </a:r>
          <a:r>
            <a:rPr lang="ru-RU" sz="1400" b="1" dirty="0" smtClean="0"/>
            <a:t>276,0</a:t>
          </a:r>
          <a:endParaRPr lang="ru-RU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9"/>
            <a:ext cx="4280316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51" tIns="45126" rIns="90251" bIns="45126" numCol="1" anchor="t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3940" y="9"/>
            <a:ext cx="4278736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51" tIns="45126" rIns="90251" bIns="45126" numCol="1" anchor="t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7950"/>
            <a:ext cx="4280316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51" tIns="45126" rIns="90251" bIns="45126" numCol="1" anchor="b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3940" y="6457950"/>
            <a:ext cx="4278736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51" tIns="45126" rIns="90251" bIns="45126" numCol="1" anchor="b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A670233-14A9-44C9-A2C1-AC0D62F73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9"/>
            <a:ext cx="4280316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51" tIns="45126" rIns="90251" bIns="45126" numCol="1" anchor="t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5593940" y="9"/>
            <a:ext cx="4278736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51" tIns="45126" rIns="90251" bIns="45126" numCol="1" anchor="t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09588"/>
            <a:ext cx="3398838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8376" y="3230572"/>
            <a:ext cx="789908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51" tIns="45126" rIns="90251" bIns="451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7950"/>
            <a:ext cx="4280316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51" tIns="45126" rIns="90251" bIns="45126" numCol="1" anchor="b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3940" y="6457950"/>
            <a:ext cx="4278736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51" tIns="45126" rIns="90251" bIns="45126" numCol="1" anchor="b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881F43A-EEBE-47C3-8835-742FD4A3E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2883688" y="20983455"/>
            <a:ext cx="263770" cy="1836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0" marR="0" lvl="0" indent="0" algn="r" defTabSz="928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CA127-58B9-4637-830C-BE350309276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280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656888" y="2781300"/>
            <a:ext cx="24604663" cy="18454688"/>
          </a:xfrm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743858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2883688" y="21094783"/>
            <a:ext cx="263770" cy="1846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0" marR="0" lvl="0" indent="0" algn="r" defTabSz="928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CA127-58B9-4637-830C-BE350309276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280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721975" y="2795588"/>
            <a:ext cx="24734838" cy="18553112"/>
          </a:xfrm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z="1500" dirty="0"/>
              <a:t>Сколько выделили?</a:t>
            </a:r>
          </a:p>
        </p:txBody>
      </p:sp>
    </p:spTree>
    <p:extLst>
      <p:ext uri="{BB962C8B-B14F-4D97-AF65-F5344CB8AC3E}">
        <p14:creationId xmlns:p14="http://schemas.microsoft.com/office/powerpoint/2010/main" val="3675880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2868930" y="21091411"/>
            <a:ext cx="262419" cy="18460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0" marR="0" lvl="0" indent="0" algn="r" defTabSz="928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CA127-58B9-4637-830C-BE350309276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280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729913" y="2795588"/>
            <a:ext cx="24733251" cy="18549937"/>
          </a:xfrm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z="1500" dirty="0"/>
              <a:t>ОБНОВИТЬ НА 1 НОЯБРЯ</a:t>
            </a:r>
          </a:p>
        </p:txBody>
      </p:sp>
    </p:spTree>
    <p:extLst>
      <p:ext uri="{BB962C8B-B14F-4D97-AF65-F5344CB8AC3E}">
        <p14:creationId xmlns:p14="http://schemas.microsoft.com/office/powerpoint/2010/main" val="369515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2884151" y="21091411"/>
            <a:ext cx="263811" cy="18460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0" marR="0" lvl="0" indent="0" algn="r" defTabSz="928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CA127-58B9-4637-830C-BE350309276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280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720388" y="2795588"/>
            <a:ext cx="24731663" cy="18549937"/>
          </a:xfrm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/>
              <a:t>ОБНОВИТЬ НА 1 НОЯБРЯ</a:t>
            </a:r>
          </a:p>
          <a:p>
            <a:pPr eaLnBrk="1" hangingPunct="1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822382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4BB30-61B9-464C-9179-AB8BAAD518B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64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4BB30-61B9-464C-9179-AB8BAAD518B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03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AF5F-CAA3-450E-A862-FB48B6C210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8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CF87-F17F-4524-8837-57C7C79EDB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107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8C167-407F-43BC-AE46-89085760F25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8182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8C167-407F-43BC-AE46-89085760F25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6663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8C167-407F-43BC-AE46-89085760F25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0333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8C167-407F-43BC-AE46-89085760F25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8342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8C167-407F-43BC-AE46-89085760F25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7355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8C167-407F-43BC-AE46-89085760F25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3444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29832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4"/>
            <a:ext cx="6400800" cy="251222"/>
          </a:xfrm>
        </p:spPr>
        <p:txBody>
          <a:bodyPr/>
          <a:lstStyle>
            <a:lvl1pPr marL="0" indent="0" algn="ctr">
              <a:buNone/>
              <a:defRPr/>
            </a:lvl1pPr>
            <a:lvl2pPr marL="457008" indent="0" algn="ctr">
              <a:buNone/>
              <a:defRPr/>
            </a:lvl2pPr>
            <a:lvl3pPr marL="914012" indent="0" algn="ctr">
              <a:buNone/>
              <a:defRPr/>
            </a:lvl3pPr>
            <a:lvl4pPr marL="1371020" indent="0" algn="ctr">
              <a:buNone/>
              <a:defRPr/>
            </a:lvl4pPr>
            <a:lvl5pPr marL="1828025" indent="0" algn="ctr">
              <a:buNone/>
              <a:defRPr/>
            </a:lvl5pPr>
            <a:lvl6pPr marL="2285032" indent="0" algn="ctr">
              <a:buNone/>
              <a:defRPr/>
            </a:lvl6pPr>
            <a:lvl7pPr marL="2742037" indent="0" algn="ctr">
              <a:buNone/>
              <a:defRPr/>
            </a:lvl7pPr>
            <a:lvl8pPr marL="3199044" indent="0" algn="ctr">
              <a:buNone/>
              <a:defRPr/>
            </a:lvl8pPr>
            <a:lvl9pPr marL="365605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DAD1E5-0FA8-4A0C-9374-DD4A44C27A4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6072602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A07BA-25F7-41D2-83FD-7EACE741B2B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524356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612354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92872"/>
            <a:ext cx="7772400" cy="31402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8" indent="0">
              <a:buNone/>
              <a:defRPr sz="1800"/>
            </a:lvl2pPr>
            <a:lvl3pPr marL="914012" indent="0">
              <a:buNone/>
              <a:defRPr sz="1600"/>
            </a:lvl3pPr>
            <a:lvl4pPr marL="1371020" indent="0">
              <a:buNone/>
              <a:defRPr sz="1400"/>
            </a:lvl4pPr>
            <a:lvl5pPr marL="1828025" indent="0">
              <a:buNone/>
              <a:defRPr sz="1400"/>
            </a:lvl5pPr>
            <a:lvl6pPr marL="2285032" indent="0">
              <a:buNone/>
              <a:defRPr sz="1400"/>
            </a:lvl6pPr>
            <a:lvl7pPr marL="2742037" indent="0">
              <a:buNone/>
              <a:defRPr sz="1400"/>
            </a:lvl7pPr>
            <a:lvl8pPr marL="3199044" indent="0">
              <a:buNone/>
              <a:defRPr sz="1400"/>
            </a:lvl8pPr>
            <a:lvl9pPr marL="365605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5B55C-7AE2-461B-A2DA-C80E21FCB8D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2786453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418" y="1298576"/>
            <a:ext cx="4319587" cy="168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97401" y="1298576"/>
            <a:ext cx="4321175" cy="168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B79BC-3EF5-4BD2-B5BD-2A1FA3988A2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1665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D9B3-59A2-42B2-954F-01DB1ECFB6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589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2983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5" y="1798041"/>
            <a:ext cx="4040188" cy="3768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5" y="2174875"/>
            <a:ext cx="4040188" cy="1475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798041"/>
            <a:ext cx="4041775" cy="3768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1475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9B202-D87F-4F6F-A09A-5067A466430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8293838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26B1D-383F-47F5-BC73-71E087802C9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9674056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4A29C8-C662-4B33-80AE-F39071E6DA4A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55785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1121072"/>
            <a:ext cx="3008313" cy="3140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19155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219820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6F238-48EA-4A32-8D4E-947C8D92CDE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4229068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53310"/>
            <a:ext cx="5486400" cy="3140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008" indent="0">
              <a:buNone/>
              <a:defRPr sz="2800"/>
            </a:lvl2pPr>
            <a:lvl3pPr marL="914012" indent="0">
              <a:buNone/>
              <a:defRPr sz="2400"/>
            </a:lvl3pPr>
            <a:lvl4pPr marL="1371020" indent="0">
              <a:buNone/>
              <a:defRPr sz="2000"/>
            </a:lvl4pPr>
            <a:lvl5pPr marL="1828025" indent="0">
              <a:buNone/>
              <a:defRPr sz="2000"/>
            </a:lvl5pPr>
            <a:lvl6pPr marL="2285032" indent="0">
              <a:buNone/>
              <a:defRPr sz="2000"/>
            </a:lvl6pPr>
            <a:lvl7pPr marL="2742037" indent="0">
              <a:buNone/>
              <a:defRPr sz="2000"/>
            </a:lvl7pPr>
            <a:lvl8pPr marL="3199044" indent="0">
              <a:buNone/>
              <a:defRPr sz="2000"/>
            </a:lvl8pPr>
            <a:lvl9pPr marL="365605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19820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49D63-C4FC-4EA5-AC7F-97B85AB5201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9101382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63925" y="1298575"/>
            <a:ext cx="2954655" cy="1256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3AD81-D841-48CF-894F-652FE4295B6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9682713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33805" y="234950"/>
            <a:ext cx="584775" cy="2286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90166" y="234950"/>
            <a:ext cx="1477328" cy="2286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8F88D-E50B-4ACB-96AA-885643506BD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41032100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38" y="234952"/>
            <a:ext cx="8793162" cy="29832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5417" y="1298579"/>
            <a:ext cx="8793162" cy="25122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1E572-164D-4445-8090-4AD5AA79BCB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9772591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38" y="234952"/>
            <a:ext cx="8793162" cy="29832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5417" y="1298579"/>
            <a:ext cx="8793162" cy="25122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6C42D-A9AB-45C0-8A1F-9CDB99713A6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12329115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2239" y="234950"/>
            <a:ext cx="8796337" cy="1256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9A785-2358-4381-8259-ABB9501E11C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904910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29832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4"/>
            <a:ext cx="6400800" cy="251222"/>
          </a:xfrm>
        </p:spPr>
        <p:txBody>
          <a:bodyPr/>
          <a:lstStyle>
            <a:lvl1pPr marL="0" indent="0" algn="ctr">
              <a:buNone/>
              <a:defRPr/>
            </a:lvl1pPr>
            <a:lvl2pPr marL="457008" indent="0" algn="ctr">
              <a:buNone/>
              <a:defRPr/>
            </a:lvl2pPr>
            <a:lvl3pPr marL="914012" indent="0" algn="ctr">
              <a:buNone/>
              <a:defRPr/>
            </a:lvl3pPr>
            <a:lvl4pPr marL="1371020" indent="0" algn="ctr">
              <a:buNone/>
              <a:defRPr/>
            </a:lvl4pPr>
            <a:lvl5pPr marL="1828025" indent="0" algn="ctr">
              <a:buNone/>
              <a:defRPr/>
            </a:lvl5pPr>
            <a:lvl6pPr marL="2285032" indent="0" algn="ctr">
              <a:buNone/>
              <a:defRPr/>
            </a:lvl6pPr>
            <a:lvl7pPr marL="2742037" indent="0" algn="ctr">
              <a:buNone/>
              <a:defRPr/>
            </a:lvl7pPr>
            <a:lvl8pPr marL="3199044" indent="0" algn="ctr">
              <a:buNone/>
              <a:defRPr/>
            </a:lvl8pPr>
            <a:lvl9pPr marL="365605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DAD1E5-0FA8-4A0C-9374-DD4A44C27A4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24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29832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4"/>
            <a:ext cx="6400800" cy="251222"/>
          </a:xfrm>
        </p:spPr>
        <p:txBody>
          <a:bodyPr/>
          <a:lstStyle>
            <a:lvl1pPr marL="0" indent="0" algn="ctr">
              <a:buNone/>
              <a:defRPr/>
            </a:lvl1pPr>
            <a:lvl2pPr marL="457008" indent="0" algn="ctr">
              <a:buNone/>
              <a:defRPr/>
            </a:lvl2pPr>
            <a:lvl3pPr marL="914012" indent="0" algn="ctr">
              <a:buNone/>
              <a:defRPr/>
            </a:lvl3pPr>
            <a:lvl4pPr marL="1371020" indent="0" algn="ctr">
              <a:buNone/>
              <a:defRPr/>
            </a:lvl4pPr>
            <a:lvl5pPr marL="1828025" indent="0" algn="ctr">
              <a:buNone/>
              <a:defRPr/>
            </a:lvl5pPr>
            <a:lvl6pPr marL="2285032" indent="0" algn="ctr">
              <a:buNone/>
              <a:defRPr/>
            </a:lvl6pPr>
            <a:lvl7pPr marL="2742037" indent="0" algn="ctr">
              <a:buNone/>
              <a:defRPr/>
            </a:lvl7pPr>
            <a:lvl8pPr marL="3199044" indent="0" algn="ctr">
              <a:buNone/>
              <a:defRPr/>
            </a:lvl8pPr>
            <a:lvl9pPr marL="365605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DAD1E5-0FA8-4A0C-9374-DD4A44C27A4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8735119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A07BA-25F7-41D2-83FD-7EACE741B2B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1617034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612354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92872"/>
            <a:ext cx="7772400" cy="31402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8" indent="0">
              <a:buNone/>
              <a:defRPr sz="1800"/>
            </a:lvl2pPr>
            <a:lvl3pPr marL="914012" indent="0">
              <a:buNone/>
              <a:defRPr sz="1600"/>
            </a:lvl3pPr>
            <a:lvl4pPr marL="1371020" indent="0">
              <a:buNone/>
              <a:defRPr sz="1400"/>
            </a:lvl4pPr>
            <a:lvl5pPr marL="1828025" indent="0">
              <a:buNone/>
              <a:defRPr sz="1400"/>
            </a:lvl5pPr>
            <a:lvl6pPr marL="2285032" indent="0">
              <a:buNone/>
              <a:defRPr sz="1400"/>
            </a:lvl6pPr>
            <a:lvl7pPr marL="2742037" indent="0">
              <a:buNone/>
              <a:defRPr sz="1400"/>
            </a:lvl7pPr>
            <a:lvl8pPr marL="3199044" indent="0">
              <a:buNone/>
              <a:defRPr sz="1400"/>
            </a:lvl8pPr>
            <a:lvl9pPr marL="365605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5B55C-7AE2-461B-A2DA-C80E21FCB8D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3863907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418" y="1298576"/>
            <a:ext cx="4319587" cy="168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97401" y="1298576"/>
            <a:ext cx="4321175" cy="168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B79BC-3EF5-4BD2-B5BD-2A1FA3988A2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1717013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2983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5" y="1798041"/>
            <a:ext cx="4040188" cy="3768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5" y="2174875"/>
            <a:ext cx="4040188" cy="1475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798041"/>
            <a:ext cx="4041775" cy="3768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1475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9B202-D87F-4F6F-A09A-5067A466430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9418523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26B1D-383F-47F5-BC73-71E087802C9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3981652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4A29C8-C662-4B33-80AE-F39071E6DA4A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6921652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1121072"/>
            <a:ext cx="3008313" cy="3140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19155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219820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6F238-48EA-4A32-8D4E-947C8D92CDE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9064357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53310"/>
            <a:ext cx="5486400" cy="3140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008" indent="0">
              <a:buNone/>
              <a:defRPr sz="2800"/>
            </a:lvl2pPr>
            <a:lvl3pPr marL="914012" indent="0">
              <a:buNone/>
              <a:defRPr sz="2400"/>
            </a:lvl3pPr>
            <a:lvl4pPr marL="1371020" indent="0">
              <a:buNone/>
              <a:defRPr sz="2000"/>
            </a:lvl4pPr>
            <a:lvl5pPr marL="1828025" indent="0">
              <a:buNone/>
              <a:defRPr sz="2000"/>
            </a:lvl5pPr>
            <a:lvl6pPr marL="2285032" indent="0">
              <a:buNone/>
              <a:defRPr sz="2000"/>
            </a:lvl6pPr>
            <a:lvl7pPr marL="2742037" indent="0">
              <a:buNone/>
              <a:defRPr sz="2000"/>
            </a:lvl7pPr>
            <a:lvl8pPr marL="3199044" indent="0">
              <a:buNone/>
              <a:defRPr sz="2000"/>
            </a:lvl8pPr>
            <a:lvl9pPr marL="365605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19820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49D63-C4FC-4EA5-AC7F-97B85AB5201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9202099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63925" y="1298575"/>
            <a:ext cx="2954655" cy="1256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3AD81-D841-48CF-894F-652FE4295B6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43802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A07BA-25F7-41D2-83FD-7EACE741B2B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14407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33805" y="234950"/>
            <a:ext cx="584775" cy="2286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90166" y="234950"/>
            <a:ext cx="1477328" cy="2286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8F88D-E50B-4ACB-96AA-885643506BD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8815430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38" y="234952"/>
            <a:ext cx="8793162" cy="29832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5417" y="1298579"/>
            <a:ext cx="8793162" cy="25122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1E572-164D-4445-8090-4AD5AA79BCB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83314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38" y="234952"/>
            <a:ext cx="8793162" cy="29832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5417" y="1298579"/>
            <a:ext cx="8793162" cy="25122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6C42D-A9AB-45C0-8A1F-9CDB99713A6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7276900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2239" y="234950"/>
            <a:ext cx="8796337" cy="1256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9A785-2358-4381-8259-ABB9501E11C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82570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612354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92872"/>
            <a:ext cx="7772400" cy="31402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8" indent="0">
              <a:buNone/>
              <a:defRPr sz="1800"/>
            </a:lvl2pPr>
            <a:lvl3pPr marL="914012" indent="0">
              <a:buNone/>
              <a:defRPr sz="1600"/>
            </a:lvl3pPr>
            <a:lvl4pPr marL="1371020" indent="0">
              <a:buNone/>
              <a:defRPr sz="1400"/>
            </a:lvl4pPr>
            <a:lvl5pPr marL="1828025" indent="0">
              <a:buNone/>
              <a:defRPr sz="1400"/>
            </a:lvl5pPr>
            <a:lvl6pPr marL="2285032" indent="0">
              <a:buNone/>
              <a:defRPr sz="1400"/>
            </a:lvl6pPr>
            <a:lvl7pPr marL="2742037" indent="0">
              <a:buNone/>
              <a:defRPr sz="1400"/>
            </a:lvl7pPr>
            <a:lvl8pPr marL="3199044" indent="0">
              <a:buNone/>
              <a:defRPr sz="1400"/>
            </a:lvl8pPr>
            <a:lvl9pPr marL="365605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5B55C-7AE2-461B-A2DA-C80E21FCB8D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7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419" y="1298576"/>
            <a:ext cx="4319587" cy="168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97402" y="1298576"/>
            <a:ext cx="4321175" cy="168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B79BC-3EF5-4BD2-B5BD-2A1FA3988A2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80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2983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798041"/>
            <a:ext cx="4040188" cy="3768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6" y="2174875"/>
            <a:ext cx="4040188" cy="1475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798041"/>
            <a:ext cx="4041775" cy="3768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1475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9B202-D87F-4F6F-A09A-5067A466430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44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26B1D-383F-47F5-BC73-71E087802C9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61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4A29C8-C662-4B33-80AE-F39071E6DA4A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84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1121072"/>
            <a:ext cx="3008313" cy="3140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19155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219820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6F238-48EA-4A32-8D4E-947C8D92CDE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4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29F-C80F-46CE-A9E0-F68FB76CDE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53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53310"/>
            <a:ext cx="5486400" cy="3140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008" indent="0">
              <a:buNone/>
              <a:defRPr sz="2800"/>
            </a:lvl2pPr>
            <a:lvl3pPr marL="914012" indent="0">
              <a:buNone/>
              <a:defRPr sz="2400"/>
            </a:lvl3pPr>
            <a:lvl4pPr marL="1371020" indent="0">
              <a:buNone/>
              <a:defRPr sz="2000"/>
            </a:lvl4pPr>
            <a:lvl5pPr marL="1828025" indent="0">
              <a:buNone/>
              <a:defRPr sz="2000"/>
            </a:lvl5pPr>
            <a:lvl6pPr marL="2285032" indent="0">
              <a:buNone/>
              <a:defRPr sz="2000"/>
            </a:lvl6pPr>
            <a:lvl7pPr marL="2742037" indent="0">
              <a:buNone/>
              <a:defRPr sz="2000"/>
            </a:lvl7pPr>
            <a:lvl8pPr marL="3199044" indent="0">
              <a:buNone/>
              <a:defRPr sz="2000"/>
            </a:lvl8pPr>
            <a:lvl9pPr marL="365605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19820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49D63-C4FC-4EA5-AC7F-97B85AB5201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84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63926" y="1298575"/>
            <a:ext cx="2954655" cy="1256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3AD81-D841-48CF-894F-652FE4295B6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54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33806" y="234950"/>
            <a:ext cx="584775" cy="2286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90167" y="234950"/>
            <a:ext cx="1477328" cy="2286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8F88D-E50B-4ACB-96AA-885643506BD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39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29832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5417" y="1298579"/>
            <a:ext cx="8793162" cy="25122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1E572-164D-4445-8090-4AD5AA79BCB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94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29832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5417" y="1298579"/>
            <a:ext cx="8793162" cy="25122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6C42D-A9AB-45C0-8A1F-9CDB99713A6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1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2240" y="234950"/>
            <a:ext cx="8796337" cy="1256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9A785-2358-4381-8259-ABB9501E11C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01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2CA20-9744-423B-B8AD-41EACAD8AFB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528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A68C22-5D95-4B94-B8E7-B2941F9D5F7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468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ECD07-B0E3-4E5E-9F23-530D194E64F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75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E6960-2DBF-4F83-B93E-8FC42F78677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84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4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8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4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4FC7-9ACD-43ED-971D-FDD122254C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86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695DC-710B-469B-BE81-648C8326D41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663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731D2-1D04-4B35-B168-65C2BA4AB47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02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5C26D-9410-49A4-B6FB-C6B072C7A2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812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1DC51-33B9-4E91-A332-71A86A4CFF0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715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B9C66A-18B8-4D05-8F13-E6A23606FA8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311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4E584-B9D5-4B98-B66D-704386DE53C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860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76FD65-991D-477A-97CE-C529C324AD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395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B2713-74D4-44F0-BAE6-5ADAD3F8015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286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9796C-0CE5-41E0-8441-EC12DCC6DC4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11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D269D-55A0-4B81-B997-6AFA12BF1EC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51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B7A2-6076-45C6-BB87-827CB8DB04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56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946F0-E54D-4D60-8FEB-95FBBFACC52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154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FA0130-D52C-49CC-AEC1-FD965BBC312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469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AA25AB-2EC3-4AE8-AF6C-1795A0055E5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0278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A2D12-ECC9-4478-971B-C5DD22A068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547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43B71-494E-4C85-B496-968347AE7FA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527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CFDC9-1AEF-48F3-B309-D0FE4A37663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199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058EEE-C9D5-49F9-9A92-F1BA6B3CD44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3272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D6912-B999-4ED3-8DB0-FEFC6D78DB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6209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4C164-F133-4E4F-8CF9-49980198670D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3792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36C28-AB85-4A8C-9673-74C24DA66892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32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9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85" indent="0">
              <a:buNone/>
              <a:defRPr sz="2000" b="1"/>
            </a:lvl2pPr>
            <a:lvl3pPr marL="913375" indent="0">
              <a:buNone/>
              <a:defRPr sz="1800" b="1"/>
            </a:lvl3pPr>
            <a:lvl4pPr marL="1370062" indent="0">
              <a:buNone/>
              <a:defRPr sz="1600" b="1"/>
            </a:lvl4pPr>
            <a:lvl5pPr marL="1826749" indent="0">
              <a:buNone/>
              <a:defRPr sz="1600" b="1"/>
            </a:lvl5pPr>
            <a:lvl6pPr marL="2283437" indent="0">
              <a:buNone/>
              <a:defRPr sz="1600" b="1"/>
            </a:lvl6pPr>
            <a:lvl7pPr marL="2740123" indent="0">
              <a:buNone/>
              <a:defRPr sz="1600" b="1"/>
            </a:lvl7pPr>
            <a:lvl8pPr marL="3196810" indent="0">
              <a:buNone/>
              <a:defRPr sz="1600" b="1"/>
            </a:lvl8pPr>
            <a:lvl9pPr marL="36534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9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85" indent="0">
              <a:buNone/>
              <a:defRPr sz="2000" b="1"/>
            </a:lvl2pPr>
            <a:lvl3pPr marL="913375" indent="0">
              <a:buNone/>
              <a:defRPr sz="1800" b="1"/>
            </a:lvl3pPr>
            <a:lvl4pPr marL="1370062" indent="0">
              <a:buNone/>
              <a:defRPr sz="1600" b="1"/>
            </a:lvl4pPr>
            <a:lvl5pPr marL="1826749" indent="0">
              <a:buNone/>
              <a:defRPr sz="1600" b="1"/>
            </a:lvl5pPr>
            <a:lvl6pPr marL="2283437" indent="0">
              <a:buNone/>
              <a:defRPr sz="1600" b="1"/>
            </a:lvl6pPr>
            <a:lvl7pPr marL="2740123" indent="0">
              <a:buNone/>
              <a:defRPr sz="1600" b="1"/>
            </a:lvl7pPr>
            <a:lvl8pPr marL="3196810" indent="0">
              <a:buNone/>
              <a:defRPr sz="1600" b="1"/>
            </a:lvl8pPr>
            <a:lvl9pPr marL="36534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C629-3324-439B-A835-8D2EC89135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45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AA307-8247-42A8-B6D7-E7EF8EEFFF8B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006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31098-EF23-4E19-AC58-5F4F812E835D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26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05096-E698-4509-924E-FF74327EBF1B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1192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ACB120-75EC-4D12-A40A-5B8E59E1E187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574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1118D5-A2E9-49A2-86A9-A6BD55186344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0062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4E61B2-460C-4E6A-9109-7BDE9CEA16A2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6150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D9BEC-D7F7-48CB-9F40-DFCF50C4B407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4585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36793-2338-4861-8676-8802C35A358E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109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7CC03-2C6C-4D89-90D4-54C990AB5969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4291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905303C-06AC-43AD-AD8A-2FD8CE89B7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10.10.2022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71F1C2-FB96-46A5-BD02-99912D02107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578D-78AB-42DB-930D-52B1FCBC18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031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9FA533A-F0F3-4D44-9DF3-8B0963FADAB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10.10.2022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71F1C2-FB96-46A5-BD02-99912D02107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7508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E475A2D-3FD1-4A12-AEFB-2D77EBE88D7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10.10.2022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71F1C2-FB96-46A5-BD02-99912D02107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0243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2E01E8A-C7FC-414F-9241-B64FA5CECEC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10.10.2022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71F1C2-FB96-46A5-BD02-99912D02107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2061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DB2C4CA-676C-42F2-9B22-ADE0C79B54F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10.10.2022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71F1C2-FB96-46A5-BD02-99912D02107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1761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D2C3515-6B0B-4B59-8F30-ABEB5ACF676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10.10.2022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71F1C2-FB96-46A5-BD02-99912D02107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6934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B97CCC0-8BE0-413A-ADD7-28BA9194F44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10.10.2022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71F1C2-FB96-46A5-BD02-99912D02107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5452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C9ECAD8-29B2-4F2C-B203-25D3C4B12B0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10.10.2022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71F1C2-FB96-46A5-BD02-99912D02107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4710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C027F8A-37CC-470F-A8A6-A80D37FA8F63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10.10.2022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71F1C2-FB96-46A5-BD02-99912D02107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2312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28E5AC6-19F6-44D9-8593-77AA365B4FF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10.10.2022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71F1C2-FB96-46A5-BD02-99912D02107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3975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BF32F8F-4047-4F16-B570-DA5E07F548E2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10.10.2022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71F1C2-FB96-46A5-BD02-99912D02107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61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5071-0EB1-4A03-A3A0-0FA3842B9D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128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29832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4"/>
            <a:ext cx="6400800" cy="251222"/>
          </a:xfrm>
        </p:spPr>
        <p:txBody>
          <a:bodyPr/>
          <a:lstStyle>
            <a:lvl1pPr marL="0" indent="0" algn="ctr">
              <a:buNone/>
              <a:defRPr/>
            </a:lvl1pPr>
            <a:lvl2pPr marL="457008" indent="0" algn="ctr">
              <a:buNone/>
              <a:defRPr/>
            </a:lvl2pPr>
            <a:lvl3pPr marL="914012" indent="0" algn="ctr">
              <a:buNone/>
              <a:defRPr/>
            </a:lvl3pPr>
            <a:lvl4pPr marL="1371020" indent="0" algn="ctr">
              <a:buNone/>
              <a:defRPr/>
            </a:lvl4pPr>
            <a:lvl5pPr marL="1828025" indent="0" algn="ctr">
              <a:buNone/>
              <a:defRPr/>
            </a:lvl5pPr>
            <a:lvl6pPr marL="2285032" indent="0" algn="ctr">
              <a:buNone/>
              <a:defRPr/>
            </a:lvl6pPr>
            <a:lvl7pPr marL="2742037" indent="0" algn="ctr">
              <a:buNone/>
              <a:defRPr/>
            </a:lvl7pPr>
            <a:lvl8pPr marL="3199044" indent="0" algn="ctr">
              <a:buNone/>
              <a:defRPr/>
            </a:lvl8pPr>
            <a:lvl9pPr marL="365605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DAD1E5-0FA8-4A0C-9374-DD4A44C27A4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9361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A07BA-25F7-41D2-83FD-7EACE741B2B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3100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612354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92872"/>
            <a:ext cx="7772400" cy="31402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8" indent="0">
              <a:buNone/>
              <a:defRPr sz="1800"/>
            </a:lvl2pPr>
            <a:lvl3pPr marL="914012" indent="0">
              <a:buNone/>
              <a:defRPr sz="1600"/>
            </a:lvl3pPr>
            <a:lvl4pPr marL="1371020" indent="0">
              <a:buNone/>
              <a:defRPr sz="1400"/>
            </a:lvl4pPr>
            <a:lvl5pPr marL="1828025" indent="0">
              <a:buNone/>
              <a:defRPr sz="1400"/>
            </a:lvl5pPr>
            <a:lvl6pPr marL="2285032" indent="0">
              <a:buNone/>
              <a:defRPr sz="1400"/>
            </a:lvl6pPr>
            <a:lvl7pPr marL="2742037" indent="0">
              <a:buNone/>
              <a:defRPr sz="1400"/>
            </a:lvl7pPr>
            <a:lvl8pPr marL="3199044" indent="0">
              <a:buNone/>
              <a:defRPr sz="1400"/>
            </a:lvl8pPr>
            <a:lvl9pPr marL="365605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5B55C-7AE2-461B-A2DA-C80E21FCB8D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1955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418" y="1298576"/>
            <a:ext cx="4319587" cy="168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97401" y="1298576"/>
            <a:ext cx="4321175" cy="168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B79BC-3EF5-4BD2-B5BD-2A1FA3988A2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6277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2983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5" y="1798041"/>
            <a:ext cx="4040188" cy="3768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5" y="2174875"/>
            <a:ext cx="4040188" cy="1475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798041"/>
            <a:ext cx="4041775" cy="3768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1475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9B202-D87F-4F6F-A09A-5067A466430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5089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26B1D-383F-47F5-BC73-71E087802C9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9515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4A29C8-C662-4B33-80AE-F39071E6DA4A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4242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1121072"/>
            <a:ext cx="3008313" cy="3140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19155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219820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6F238-48EA-4A32-8D4E-947C8D92CDE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2761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53310"/>
            <a:ext cx="5486400" cy="3140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008" indent="0">
              <a:buNone/>
              <a:defRPr sz="2800"/>
            </a:lvl2pPr>
            <a:lvl3pPr marL="914012" indent="0">
              <a:buNone/>
              <a:defRPr sz="2400"/>
            </a:lvl3pPr>
            <a:lvl4pPr marL="1371020" indent="0">
              <a:buNone/>
              <a:defRPr sz="2000"/>
            </a:lvl4pPr>
            <a:lvl5pPr marL="1828025" indent="0">
              <a:buNone/>
              <a:defRPr sz="2000"/>
            </a:lvl5pPr>
            <a:lvl6pPr marL="2285032" indent="0">
              <a:buNone/>
              <a:defRPr sz="2000"/>
            </a:lvl6pPr>
            <a:lvl7pPr marL="2742037" indent="0">
              <a:buNone/>
              <a:defRPr sz="2000"/>
            </a:lvl7pPr>
            <a:lvl8pPr marL="3199044" indent="0">
              <a:buNone/>
              <a:defRPr sz="2000"/>
            </a:lvl8pPr>
            <a:lvl9pPr marL="365605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19820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49D63-C4FC-4EA5-AC7F-97B85AB5201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9068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63925" y="1298575"/>
            <a:ext cx="2954655" cy="1256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3AD81-D841-48CF-894F-652FE4295B6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65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85" indent="0">
              <a:buNone/>
              <a:defRPr sz="1200"/>
            </a:lvl2pPr>
            <a:lvl3pPr marL="913375" indent="0">
              <a:buNone/>
              <a:defRPr sz="1000"/>
            </a:lvl3pPr>
            <a:lvl4pPr marL="1370062" indent="0">
              <a:buNone/>
              <a:defRPr sz="900"/>
            </a:lvl4pPr>
            <a:lvl5pPr marL="1826749" indent="0">
              <a:buNone/>
              <a:defRPr sz="900"/>
            </a:lvl5pPr>
            <a:lvl6pPr marL="2283437" indent="0">
              <a:buNone/>
              <a:defRPr sz="900"/>
            </a:lvl6pPr>
            <a:lvl7pPr marL="2740123" indent="0">
              <a:buNone/>
              <a:defRPr sz="900"/>
            </a:lvl7pPr>
            <a:lvl8pPr marL="3196810" indent="0">
              <a:buNone/>
              <a:defRPr sz="900"/>
            </a:lvl8pPr>
            <a:lvl9pPr marL="365349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750-0790-47F0-B123-3370A148D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737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33805" y="234950"/>
            <a:ext cx="584775" cy="2286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90166" y="234950"/>
            <a:ext cx="1477328" cy="2286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8F88D-E50B-4ACB-96AA-885643506BD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6793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38" y="234952"/>
            <a:ext cx="8793162" cy="29832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5417" y="1298579"/>
            <a:ext cx="8793162" cy="25122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1E572-164D-4445-8090-4AD5AA79BCB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0895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38" y="234952"/>
            <a:ext cx="8793162" cy="29832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5417" y="1298579"/>
            <a:ext cx="8793162" cy="25122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6C42D-A9AB-45C0-8A1F-9CDB99713A6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5405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2239" y="234950"/>
            <a:ext cx="8796337" cy="1256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9A785-2358-4381-8259-ABB9501E11C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9611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8C167-407F-43BC-AE46-89085760F25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2916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8C167-407F-43BC-AE46-89085760F25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1768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8C167-407F-43BC-AE46-89085760F25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6960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8C167-407F-43BC-AE46-89085760F25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5032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8C167-407F-43BC-AE46-89085760F25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7136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8C167-407F-43BC-AE46-89085760F25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97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85" indent="0">
              <a:buNone/>
              <a:defRPr sz="2800"/>
            </a:lvl2pPr>
            <a:lvl3pPr marL="913375" indent="0">
              <a:buNone/>
              <a:defRPr sz="2400"/>
            </a:lvl3pPr>
            <a:lvl4pPr marL="1370062" indent="0">
              <a:buNone/>
              <a:defRPr sz="2000"/>
            </a:lvl4pPr>
            <a:lvl5pPr marL="1826749" indent="0">
              <a:buNone/>
              <a:defRPr sz="2000"/>
            </a:lvl5pPr>
            <a:lvl6pPr marL="2283437" indent="0">
              <a:buNone/>
              <a:defRPr sz="2000"/>
            </a:lvl6pPr>
            <a:lvl7pPr marL="2740123" indent="0">
              <a:buNone/>
              <a:defRPr sz="2000"/>
            </a:lvl7pPr>
            <a:lvl8pPr marL="3196810" indent="0">
              <a:buNone/>
              <a:defRPr sz="2000"/>
            </a:lvl8pPr>
            <a:lvl9pPr marL="3653496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85" indent="0">
              <a:buNone/>
              <a:defRPr sz="1200"/>
            </a:lvl2pPr>
            <a:lvl3pPr marL="913375" indent="0">
              <a:buNone/>
              <a:defRPr sz="1000"/>
            </a:lvl3pPr>
            <a:lvl4pPr marL="1370062" indent="0">
              <a:buNone/>
              <a:defRPr sz="900"/>
            </a:lvl4pPr>
            <a:lvl5pPr marL="1826749" indent="0">
              <a:buNone/>
              <a:defRPr sz="900"/>
            </a:lvl5pPr>
            <a:lvl6pPr marL="2283437" indent="0">
              <a:buNone/>
              <a:defRPr sz="900"/>
            </a:lvl6pPr>
            <a:lvl7pPr marL="2740123" indent="0">
              <a:buNone/>
              <a:defRPr sz="900"/>
            </a:lvl7pPr>
            <a:lvl8pPr marL="3196810" indent="0">
              <a:buNone/>
              <a:defRPr sz="900"/>
            </a:lvl8pPr>
            <a:lvl9pPr marL="365349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C473-1CFD-4437-941B-961B3E6CD7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5A29-C51F-4DAC-B821-A9D05263BE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947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8C167-407F-43BC-AE46-89085760F25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8229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8C167-407F-43BC-AE46-89085760F25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5577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8C167-407F-43BC-AE46-89085760F25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5017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8C167-407F-43BC-AE46-89085760F25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3277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8C167-407F-43BC-AE46-89085760F25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7548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8C167-407F-43BC-AE46-89085760F25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6868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8C167-407F-43BC-AE46-89085760F25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1864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8C167-407F-43BC-AE46-89085760F25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0397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8C167-407F-43BC-AE46-89085760F25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8495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8C167-407F-43BC-AE46-89085760F25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86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tags" Target="../tags/tag85.xml"/><Relationship Id="rId26" Type="http://schemas.openxmlformats.org/officeDocument/2006/relationships/tags" Target="../tags/tag93.xml"/><Relationship Id="rId3" Type="http://schemas.openxmlformats.org/officeDocument/2006/relationships/slideLayout" Target="../slideLayouts/slideLayout108.xml"/><Relationship Id="rId21" Type="http://schemas.openxmlformats.org/officeDocument/2006/relationships/tags" Target="../tags/tag8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tags" Target="../tags/tag84.xml"/><Relationship Id="rId25" Type="http://schemas.openxmlformats.org/officeDocument/2006/relationships/tags" Target="../tags/tag92.xml"/><Relationship Id="rId2" Type="http://schemas.openxmlformats.org/officeDocument/2006/relationships/slideLayout" Target="../slideLayouts/slideLayout107.xml"/><Relationship Id="rId16" Type="http://schemas.openxmlformats.org/officeDocument/2006/relationships/vmlDrawing" Target="../drawings/vmlDrawing3.vml"/><Relationship Id="rId20" Type="http://schemas.openxmlformats.org/officeDocument/2006/relationships/tags" Target="../tags/tag87.xml"/><Relationship Id="rId29" Type="http://schemas.openxmlformats.org/officeDocument/2006/relationships/tags" Target="../tags/tag96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tags" Target="../tags/tag91.xml"/><Relationship Id="rId5" Type="http://schemas.openxmlformats.org/officeDocument/2006/relationships/slideLayout" Target="../slideLayouts/slideLayout110.xml"/><Relationship Id="rId15" Type="http://schemas.openxmlformats.org/officeDocument/2006/relationships/theme" Target="../theme/theme10.xml"/><Relationship Id="rId23" Type="http://schemas.openxmlformats.org/officeDocument/2006/relationships/tags" Target="../tags/tag90.xml"/><Relationship Id="rId28" Type="http://schemas.openxmlformats.org/officeDocument/2006/relationships/tags" Target="../tags/tag95.xml"/><Relationship Id="rId10" Type="http://schemas.openxmlformats.org/officeDocument/2006/relationships/slideLayout" Target="../slideLayouts/slideLayout115.xml"/><Relationship Id="rId19" Type="http://schemas.openxmlformats.org/officeDocument/2006/relationships/tags" Target="../tags/tag86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tags" Target="../tags/tag89.xml"/><Relationship Id="rId27" Type="http://schemas.openxmlformats.org/officeDocument/2006/relationships/tags" Target="../tags/tag94.xml"/><Relationship Id="rId30" Type="http://schemas.openxmlformats.org/officeDocument/2006/relationships/oleObject" Target="../embeddings/oleObject3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ags" Target="../tags/tag126.xml"/><Relationship Id="rId26" Type="http://schemas.openxmlformats.org/officeDocument/2006/relationships/tags" Target="../tags/tag134.xml"/><Relationship Id="rId3" Type="http://schemas.openxmlformats.org/officeDocument/2006/relationships/slideLayout" Target="../slideLayouts/slideLayout122.xml"/><Relationship Id="rId21" Type="http://schemas.openxmlformats.org/officeDocument/2006/relationships/tags" Target="../tags/tag129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tags" Target="../tags/tag125.xml"/><Relationship Id="rId25" Type="http://schemas.openxmlformats.org/officeDocument/2006/relationships/tags" Target="../tags/tag133.xml"/><Relationship Id="rId2" Type="http://schemas.openxmlformats.org/officeDocument/2006/relationships/slideLayout" Target="../slideLayouts/slideLayout121.xml"/><Relationship Id="rId16" Type="http://schemas.openxmlformats.org/officeDocument/2006/relationships/vmlDrawing" Target="../drawings/vmlDrawing4.vml"/><Relationship Id="rId20" Type="http://schemas.openxmlformats.org/officeDocument/2006/relationships/tags" Target="../tags/tag128.xml"/><Relationship Id="rId29" Type="http://schemas.openxmlformats.org/officeDocument/2006/relationships/tags" Target="../tags/tag137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24" Type="http://schemas.openxmlformats.org/officeDocument/2006/relationships/tags" Target="../tags/tag132.xml"/><Relationship Id="rId5" Type="http://schemas.openxmlformats.org/officeDocument/2006/relationships/slideLayout" Target="../slideLayouts/slideLayout124.xml"/><Relationship Id="rId15" Type="http://schemas.openxmlformats.org/officeDocument/2006/relationships/theme" Target="../theme/theme11.xml"/><Relationship Id="rId23" Type="http://schemas.openxmlformats.org/officeDocument/2006/relationships/tags" Target="../tags/tag131.xml"/><Relationship Id="rId28" Type="http://schemas.openxmlformats.org/officeDocument/2006/relationships/tags" Target="../tags/tag136.xml"/><Relationship Id="rId10" Type="http://schemas.openxmlformats.org/officeDocument/2006/relationships/slideLayout" Target="../slideLayouts/slideLayout129.xml"/><Relationship Id="rId19" Type="http://schemas.openxmlformats.org/officeDocument/2006/relationships/tags" Target="../tags/tag127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Relationship Id="rId22" Type="http://schemas.openxmlformats.org/officeDocument/2006/relationships/tags" Target="../tags/tag130.xml"/><Relationship Id="rId27" Type="http://schemas.openxmlformats.org/officeDocument/2006/relationships/tags" Target="../tags/tag135.xml"/><Relationship Id="rId30" Type="http://schemas.openxmlformats.org/officeDocument/2006/relationships/oleObject" Target="../embeddings/oleObject3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ags" Target="../tags/tag3.xml"/><Relationship Id="rId26" Type="http://schemas.openxmlformats.org/officeDocument/2006/relationships/tags" Target="../tags/tag11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2.xml"/><Relationship Id="rId25" Type="http://schemas.openxmlformats.org/officeDocument/2006/relationships/tags" Target="../tags/tag10.xml"/><Relationship Id="rId2" Type="http://schemas.openxmlformats.org/officeDocument/2006/relationships/slideLayout" Target="../slideLayouts/slideLayout13.xml"/><Relationship Id="rId16" Type="http://schemas.openxmlformats.org/officeDocument/2006/relationships/vmlDrawing" Target="../drawings/vmlDrawing1.vml"/><Relationship Id="rId20" Type="http://schemas.openxmlformats.org/officeDocument/2006/relationships/tags" Target="../tags/tag5.xml"/><Relationship Id="rId29" Type="http://schemas.openxmlformats.org/officeDocument/2006/relationships/tags" Target="../tags/tag1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9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23" Type="http://schemas.openxmlformats.org/officeDocument/2006/relationships/tags" Target="../tags/tag8.xml"/><Relationship Id="rId28" Type="http://schemas.openxmlformats.org/officeDocument/2006/relationships/tags" Target="../tags/tag13.xm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4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7.xml"/><Relationship Id="rId27" Type="http://schemas.openxmlformats.org/officeDocument/2006/relationships/tags" Target="../tags/tag12.xml"/><Relationship Id="rId30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ags" Target="../tags/tag44.xml"/><Relationship Id="rId26" Type="http://schemas.openxmlformats.org/officeDocument/2006/relationships/tags" Target="../tags/tag52.xml"/><Relationship Id="rId3" Type="http://schemas.openxmlformats.org/officeDocument/2006/relationships/slideLayout" Target="../slideLayouts/slideLayout72.xml"/><Relationship Id="rId21" Type="http://schemas.openxmlformats.org/officeDocument/2006/relationships/tags" Target="../tags/tag47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tags" Target="../tags/tag43.xml"/><Relationship Id="rId25" Type="http://schemas.openxmlformats.org/officeDocument/2006/relationships/tags" Target="../tags/tag51.xml"/><Relationship Id="rId2" Type="http://schemas.openxmlformats.org/officeDocument/2006/relationships/slideLayout" Target="../slideLayouts/slideLayout71.xml"/><Relationship Id="rId16" Type="http://schemas.openxmlformats.org/officeDocument/2006/relationships/vmlDrawing" Target="../drawings/vmlDrawing2.vml"/><Relationship Id="rId20" Type="http://schemas.openxmlformats.org/officeDocument/2006/relationships/tags" Target="../tags/tag46.xml"/><Relationship Id="rId29" Type="http://schemas.openxmlformats.org/officeDocument/2006/relationships/tags" Target="../tags/tag5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tags" Target="../tags/tag5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7.xml"/><Relationship Id="rId23" Type="http://schemas.openxmlformats.org/officeDocument/2006/relationships/tags" Target="../tags/tag49.xml"/><Relationship Id="rId28" Type="http://schemas.openxmlformats.org/officeDocument/2006/relationships/tags" Target="../tags/tag54.xml"/><Relationship Id="rId10" Type="http://schemas.openxmlformats.org/officeDocument/2006/relationships/slideLayout" Target="../slideLayouts/slideLayout79.xml"/><Relationship Id="rId19" Type="http://schemas.openxmlformats.org/officeDocument/2006/relationships/tags" Target="../tags/tag45.xml"/><Relationship Id="rId31" Type="http://schemas.openxmlformats.org/officeDocument/2006/relationships/oleObject" Target="../embeddings/oleObject2.bin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tags" Target="../tags/tag48.xml"/><Relationship Id="rId27" Type="http://schemas.openxmlformats.org/officeDocument/2006/relationships/tags" Target="../tags/tag53.xml"/><Relationship Id="rId30" Type="http://schemas.openxmlformats.org/officeDocument/2006/relationships/image" Target="../media/image2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37" tIns="45669" rIns="91337" bIns="45669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37" tIns="45669" rIns="91337" bIns="45669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337" tIns="45669" rIns="91337" bIns="4566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CFB14-668B-4A9F-81CD-9771B2F46E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2"/>
            <a:ext cx="2895600" cy="365125"/>
          </a:xfrm>
          <a:prstGeom prst="rect">
            <a:avLst/>
          </a:prstGeom>
        </p:spPr>
        <p:txBody>
          <a:bodyPr vert="horz" lIns="91337" tIns="45669" rIns="91337" bIns="4566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337" tIns="45669" rIns="91337" bIns="4566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75A29-C51F-4DAC-B821-A9D05263BE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1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ctr" defTabSz="9133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515" indent="-342515" algn="l" defTabSz="91337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118" indent="-285431" algn="l" defTabSz="91337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1718" indent="-228344" algn="l" defTabSz="9133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598403" indent="-228344" algn="l" defTabSz="91337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5092" indent="-228344" algn="l" defTabSz="91337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1780" indent="-228344" algn="l" defTabSz="9133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66" indent="-228344" algn="l" defTabSz="9133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154" indent="-228344" algn="l" defTabSz="9133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841" indent="-228344" algn="l" defTabSz="9133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85" algn="l" defTabSz="913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75" algn="l" defTabSz="913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62" algn="l" defTabSz="913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49" algn="l" defTabSz="913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37" algn="l" defTabSz="913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23" algn="l" defTabSz="913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10" algn="l" defTabSz="913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96" algn="l" defTabSz="913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7" name="Rectangle 38" hidden="1"/>
          <p:cNvGraphicFramePr>
            <a:graphicFrameLocks/>
          </p:cNvGraphicFramePr>
          <p:nvPr>
            <p:custDataLst>
              <p:tags r:id="rId17"/>
            </p:custDataLst>
          </p:nvPr>
        </p:nvGraphicFramePr>
        <p:xfrm>
          <a:off x="1592" y="5"/>
          <a:ext cx="161925" cy="161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think-cell Slide" r:id="rId30" imgW="0" imgH="0" progId="TCLayout.ActiveDocument.1">
                  <p:embed/>
                </p:oleObj>
              </mc:Choice>
              <mc:Fallback>
                <p:oleObj name="think-cell Slide" r:id="rId30" imgW="0" imgH="0" progId="TCLayout.ActiveDocument.1">
                  <p:embed/>
                  <p:pic>
                    <p:nvPicPr>
                      <p:cNvPr id="1037" name="Rectangle 3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" y="5"/>
                        <a:ext cx="161925" cy="161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DBA1A431-007A-4145-AA89-01D6370787B7}"/>
              </a:ext>
            </a:extLst>
          </p:cNvPr>
          <p:cNvSpPr/>
          <p:nvPr userDrawn="1">
            <p:custDataLst>
              <p:tags r:id="rId18"/>
            </p:custDataLst>
          </p:nvPr>
        </p:nvSpPr>
        <p:spPr bwMode="auto"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026" name="Group 343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-6350" y="-22225"/>
            <a:ext cx="9145588" cy="241300"/>
            <a:chOff x="-4" y="-14"/>
            <a:chExt cx="5646" cy="149"/>
          </a:xfrm>
        </p:grpSpPr>
        <p:sp>
          <p:nvSpPr>
            <p:cNvPr id="1042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3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6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7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8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2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9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0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1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2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3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4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8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6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1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7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8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2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9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0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1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2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2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7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3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4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7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5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6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7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7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8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9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7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0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1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2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3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4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5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8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6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7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8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8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9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0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8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1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2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3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3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4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3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5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7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6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7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8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6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9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3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0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8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1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2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3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4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5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6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2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7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8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8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9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0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8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1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2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3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8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4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5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6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7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7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8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2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9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0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8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1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2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4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3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4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7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5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2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6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7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8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9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9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0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2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1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7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2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3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2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4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5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6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7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7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3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8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2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9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0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1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2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3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4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6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5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6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7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8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9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0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1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40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2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3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8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4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5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2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6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7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9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8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9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0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1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2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3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4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4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5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6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7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8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9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0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1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2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3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4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5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6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7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8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9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0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1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2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7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3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4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5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6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6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7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8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8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6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9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0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1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2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2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3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4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5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6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7" name="Freeform 353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6534150" y="-20634"/>
            <a:ext cx="2611438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914" tIns="46458" rIns="92914" bIns="4645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" name="AutoShape 196"/>
          <p:cNvSpPr>
            <a:spLocks noChangeAspect="1" noChangeArrowheads="1" noTextEdit="1"/>
          </p:cNvSpPr>
          <p:nvPr>
            <p:custDataLst>
              <p:tags r:id="rId21"/>
            </p:custDataLst>
          </p:nvPr>
        </p:nvSpPr>
        <p:spPr bwMode="auto">
          <a:xfrm>
            <a:off x="-6346" y="-26984"/>
            <a:ext cx="91741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1" rIns="91402" bIns="4570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9" name="Group 355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4768" y="6616706"/>
            <a:ext cx="9140825" cy="263525"/>
            <a:chOff x="3" y="4085"/>
            <a:chExt cx="5643" cy="163"/>
          </a:xfrm>
        </p:grpSpPr>
        <p:sp>
          <p:nvSpPr>
            <p:cNvPr id="1040" name="Rectangle 36"/>
            <p:cNvSpPr>
              <a:spLocks noChangeArrowheads="1"/>
            </p:cNvSpPr>
            <p:nvPr userDrawn="1">
              <p:custDataLst>
                <p:tags r:id="rId29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953" tIns="46477" rIns="92953" bIns="46477" anchor="ctr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61 h 164"/>
                <a:gd name="T4" fmla="*/ 1612 w 1612"/>
                <a:gd name="T5" fmla="*/ 16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lIns="92953" tIns="46477" rIns="92953" bIns="46477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23"/>
            </p:custDataLst>
          </p:nvPr>
        </p:nvSpPr>
        <p:spPr bwMode="auto">
          <a:xfrm>
            <a:off x="7010400" y="6661152"/>
            <a:ext cx="1905000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2C8E2D-C27F-46E3-A7B6-55CF4F287AA0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 bwMode="auto">
          <a:xfrm>
            <a:off x="122238" y="234952"/>
            <a:ext cx="8793162" cy="29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  <p:custDataLst>
              <p:tags r:id="rId25"/>
            </p:custDataLst>
          </p:nvPr>
        </p:nvSpPr>
        <p:spPr bwMode="auto">
          <a:xfrm>
            <a:off x="125417" y="1298575"/>
            <a:ext cx="8793162" cy="12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33" name="McK Slide Elements"/>
          <p:cNvGrpSpPr>
            <a:grpSpLocks/>
          </p:cNvGrpSpPr>
          <p:nvPr/>
        </p:nvGrpSpPr>
        <p:grpSpPr bwMode="auto">
          <a:xfrm>
            <a:off x="125417" y="542925"/>
            <a:ext cx="8793162" cy="6288088"/>
            <a:chOff x="77" y="335"/>
            <a:chExt cx="5429" cy="3882"/>
          </a:xfrm>
        </p:grpSpPr>
        <p:sp>
          <p:nvSpPr>
            <p:cNvPr id="1038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panose="020B0604020202020204" pitchFamily="34" charset="0"/>
                </a:rPr>
                <a:t>Unit of measure</a:t>
              </a:r>
            </a:p>
          </p:txBody>
        </p:sp>
        <p:sp>
          <p:nvSpPr>
            <p:cNvPr id="1039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1"/>
              <a:ext cx="514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22325" marR="0" lvl="0" indent="-822325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31838" algn="r"/>
                </a:tabLst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panose="020B0604020202020204" pitchFamily="34" charset="0"/>
                </a:rPr>
                <a:t>	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panose="020B0604020202020204" pitchFamily="34" charset="0"/>
                </a:rPr>
                <a:t>*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panose="020B0604020202020204" pitchFamily="34" charset="0"/>
                </a:rPr>
                <a:t>	Сноска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endParaRPr>
            </a:p>
            <a:p>
              <a:pPr marL="822325" marR="0" lvl="0" indent="-822325" algn="l" defTabSz="912813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31838" algn="r"/>
                </a:tabLst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panose="020B0604020202020204" pitchFamily="34" charset="0"/>
                </a:rPr>
                <a:t>	Источник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panose="020B0604020202020204" pitchFamily="34" charset="0"/>
                </a:rPr>
                <a:t>: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panose="020B0604020202020204" pitchFamily="34" charset="0"/>
                </a:rPr>
                <a:t>	Источник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8208537" y="2766095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Working Draft - Last Modified 09/06/2006 21:40:09</a:t>
            </a: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8585243" y="4303589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Printed 08/06/2006 17:52:59</a:t>
            </a:r>
          </a:p>
        </p:txBody>
      </p:sp>
      <p:sp>
        <p:nvSpPr>
          <p:cNvPr id="2" name="doc id"/>
          <p:cNvSpPr>
            <a:spLocks noGrp="1" noChangeArrowheads="1"/>
          </p:cNvSpPr>
          <p:nvPr>
            <p:ph type="ftr" sz="quarter" idx="3"/>
            <p:custDataLst>
              <p:tags r:id="rId28"/>
            </p:custDataLst>
          </p:nvPr>
        </p:nvSpPr>
        <p:spPr bwMode="auto">
          <a:xfrm>
            <a:off x="150817" y="36514"/>
            <a:ext cx="18065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7625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</p:sldLayoutIdLst>
  <p:hf hdr="0" ftr="0" dt="0"/>
  <p:txStyles>
    <p:titleStyle>
      <a:lvl1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008" algn="l" defTabSz="912429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012" algn="l" defTabSz="912429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020" algn="l" defTabSz="912429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025" algn="l" defTabSz="912429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9101" indent="-349101" algn="l" defTabSz="912429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7575" indent="-145989" algn="l" defTabSz="912429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301498" indent="-152336" algn="l" defTabSz="912429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41138" indent="-138055" algn="l" defTabSz="912429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93474" indent="-150749" algn="l" defTabSz="912429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50480" indent="-150749" algn="l" defTabSz="912429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507486" indent="-150749" algn="l" defTabSz="912429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64493" indent="-150749" algn="l" defTabSz="912429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21500" indent="-150749" algn="l" defTabSz="912429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7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7" name="Rectangle 38" hidden="1"/>
          <p:cNvGraphicFramePr>
            <a:graphicFrameLocks/>
          </p:cNvGraphicFramePr>
          <p:nvPr>
            <p:custDataLst>
              <p:tags r:id="rId17"/>
            </p:custDataLst>
          </p:nvPr>
        </p:nvGraphicFramePr>
        <p:xfrm>
          <a:off x="1592" y="5"/>
          <a:ext cx="161925" cy="161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think-cell Slide" r:id="rId30" imgW="0" imgH="0" progId="TCLayout.ActiveDocument.1">
                  <p:embed/>
                </p:oleObj>
              </mc:Choice>
              <mc:Fallback>
                <p:oleObj name="think-cell Slide" r:id="rId30" imgW="0" imgH="0" progId="TCLayout.ActiveDocument.1">
                  <p:embed/>
                  <p:pic>
                    <p:nvPicPr>
                      <p:cNvPr id="1037" name="Rectangle 3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" y="5"/>
                        <a:ext cx="161925" cy="161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DBA1A431-007A-4145-AA89-01D6370787B7}"/>
              </a:ext>
            </a:extLst>
          </p:cNvPr>
          <p:cNvSpPr/>
          <p:nvPr userDrawn="1">
            <p:custDataLst>
              <p:tags r:id="rId18"/>
            </p:custDataLst>
          </p:nvPr>
        </p:nvSpPr>
        <p:spPr bwMode="auto"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026" name="Group 343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-6350" y="-22225"/>
            <a:ext cx="9145588" cy="241300"/>
            <a:chOff x="-4" y="-14"/>
            <a:chExt cx="5646" cy="149"/>
          </a:xfrm>
        </p:grpSpPr>
        <p:sp>
          <p:nvSpPr>
            <p:cNvPr id="1042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3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6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7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8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2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9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0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1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2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3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4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8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6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1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7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8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2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9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0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1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2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2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7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3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4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7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5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6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7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7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8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9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7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0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1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2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3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4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5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8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6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7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8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8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9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0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8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1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2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3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3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4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3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5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7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6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7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8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6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9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3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0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8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1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2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3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4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5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6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2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7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8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8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9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0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8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1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2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3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8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4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5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6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7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7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8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2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9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0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8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1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2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4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3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4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7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5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2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6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7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8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9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9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0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2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1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7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2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3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2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4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5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6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7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7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3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8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2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9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0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1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2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3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4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6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5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6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7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8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9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0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1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40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2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3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8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4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5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2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6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7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9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8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9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0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1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2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3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4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4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5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6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7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8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9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0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1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2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3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4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5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6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7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8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9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0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1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2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7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3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4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5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6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6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7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8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8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6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9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0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1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2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2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3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4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5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6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7" name="Freeform 353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6534150" y="-20634"/>
            <a:ext cx="2611438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914" tIns="46458" rIns="92914" bIns="4645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" name="AutoShape 196"/>
          <p:cNvSpPr>
            <a:spLocks noChangeAspect="1" noChangeArrowheads="1" noTextEdit="1"/>
          </p:cNvSpPr>
          <p:nvPr>
            <p:custDataLst>
              <p:tags r:id="rId21"/>
            </p:custDataLst>
          </p:nvPr>
        </p:nvSpPr>
        <p:spPr bwMode="auto">
          <a:xfrm>
            <a:off x="-6346" y="-26984"/>
            <a:ext cx="91741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1" rIns="91402" bIns="4570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9" name="Group 355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4768" y="6616706"/>
            <a:ext cx="9140825" cy="263525"/>
            <a:chOff x="3" y="4085"/>
            <a:chExt cx="5643" cy="163"/>
          </a:xfrm>
        </p:grpSpPr>
        <p:sp>
          <p:nvSpPr>
            <p:cNvPr id="1040" name="Rectangle 36"/>
            <p:cNvSpPr>
              <a:spLocks noChangeArrowheads="1"/>
            </p:cNvSpPr>
            <p:nvPr userDrawn="1">
              <p:custDataLst>
                <p:tags r:id="rId29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953" tIns="46477" rIns="92953" bIns="46477" anchor="ctr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61 h 164"/>
                <a:gd name="T4" fmla="*/ 1612 w 1612"/>
                <a:gd name="T5" fmla="*/ 16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lIns="92953" tIns="46477" rIns="92953" bIns="46477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23"/>
            </p:custDataLst>
          </p:nvPr>
        </p:nvSpPr>
        <p:spPr bwMode="auto">
          <a:xfrm>
            <a:off x="7010400" y="6661152"/>
            <a:ext cx="1905000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2C8E2D-C27F-46E3-A7B6-55CF4F287AA0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 bwMode="auto">
          <a:xfrm>
            <a:off x="122238" y="234952"/>
            <a:ext cx="8793162" cy="29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  <p:custDataLst>
              <p:tags r:id="rId25"/>
            </p:custDataLst>
          </p:nvPr>
        </p:nvSpPr>
        <p:spPr bwMode="auto">
          <a:xfrm>
            <a:off x="125417" y="1298575"/>
            <a:ext cx="8793162" cy="12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33" name="McK Slide Elements"/>
          <p:cNvGrpSpPr>
            <a:grpSpLocks/>
          </p:cNvGrpSpPr>
          <p:nvPr/>
        </p:nvGrpSpPr>
        <p:grpSpPr bwMode="auto">
          <a:xfrm>
            <a:off x="125417" y="542925"/>
            <a:ext cx="8793162" cy="6288088"/>
            <a:chOff x="77" y="335"/>
            <a:chExt cx="5429" cy="3882"/>
          </a:xfrm>
        </p:grpSpPr>
        <p:sp>
          <p:nvSpPr>
            <p:cNvPr id="1038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panose="020B0604020202020204" pitchFamily="34" charset="0"/>
                </a:rPr>
                <a:t>Unit of measure</a:t>
              </a:r>
            </a:p>
          </p:txBody>
        </p:sp>
        <p:sp>
          <p:nvSpPr>
            <p:cNvPr id="1039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1"/>
              <a:ext cx="514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22325" marR="0" lvl="0" indent="-822325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31838" algn="r"/>
                </a:tabLst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panose="020B0604020202020204" pitchFamily="34" charset="0"/>
                </a:rPr>
                <a:t>	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panose="020B0604020202020204" pitchFamily="34" charset="0"/>
                </a:rPr>
                <a:t>*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panose="020B0604020202020204" pitchFamily="34" charset="0"/>
                </a:rPr>
                <a:t>	Сноска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endParaRPr>
            </a:p>
            <a:p>
              <a:pPr marL="822325" marR="0" lvl="0" indent="-822325" algn="l" defTabSz="912813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31838" algn="r"/>
                </a:tabLst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panose="020B0604020202020204" pitchFamily="34" charset="0"/>
                </a:rPr>
                <a:t>	Источник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panose="020B0604020202020204" pitchFamily="34" charset="0"/>
                </a:rPr>
                <a:t>: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panose="020B0604020202020204" pitchFamily="34" charset="0"/>
                </a:rPr>
                <a:t>	Источник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8208537" y="2766095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Working Draft - Last Modified 09/06/2006 21:40:09</a:t>
            </a: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8585243" y="4303589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Printed 08/06/2006 17:52:59</a:t>
            </a:r>
          </a:p>
        </p:txBody>
      </p:sp>
      <p:sp>
        <p:nvSpPr>
          <p:cNvPr id="2" name="doc id"/>
          <p:cNvSpPr>
            <a:spLocks noGrp="1" noChangeArrowheads="1"/>
          </p:cNvSpPr>
          <p:nvPr>
            <p:ph type="ftr" sz="quarter" idx="3"/>
            <p:custDataLst>
              <p:tags r:id="rId28"/>
            </p:custDataLst>
          </p:nvPr>
        </p:nvSpPr>
        <p:spPr bwMode="auto">
          <a:xfrm>
            <a:off x="150817" y="36514"/>
            <a:ext cx="18065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36697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</p:sldLayoutIdLst>
  <p:hf hdr="0" ftr="0" dt="0"/>
  <p:txStyles>
    <p:titleStyle>
      <a:lvl1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008" algn="l" defTabSz="912429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012" algn="l" defTabSz="912429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020" algn="l" defTabSz="912429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025" algn="l" defTabSz="912429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9101" indent="-349101" algn="l" defTabSz="912429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7575" indent="-145989" algn="l" defTabSz="912429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301498" indent="-152336" algn="l" defTabSz="912429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41138" indent="-138055" algn="l" defTabSz="912429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93474" indent="-150749" algn="l" defTabSz="912429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50480" indent="-150749" algn="l" defTabSz="912429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507486" indent="-150749" algn="l" defTabSz="912429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64493" indent="-150749" algn="l" defTabSz="912429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21500" indent="-150749" algn="l" defTabSz="912429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7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7" name="Rectangle 38" hidden="1"/>
          <p:cNvGraphicFramePr>
            <a:graphicFrameLocks/>
          </p:cNvGraphicFramePr>
          <p:nvPr>
            <p:custDataLst>
              <p:tags r:id="rId17"/>
            </p:custDataLst>
          </p:nvPr>
        </p:nvGraphicFramePr>
        <p:xfrm>
          <a:off x="1592" y="5"/>
          <a:ext cx="161925" cy="161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" name="think-cell Slide" r:id="rId31" imgW="0" imgH="0" progId="TCLayout.ActiveDocument.1">
                  <p:embed/>
                </p:oleObj>
              </mc:Choice>
              <mc:Fallback>
                <p:oleObj name="think-cell Slide" r:id="rId31" imgW="0" imgH="0" progId="TCLayout.ActiveDocument.1">
                  <p:embed/>
                  <p:pic>
                    <p:nvPicPr>
                      <p:cNvPr id="1037" name="Rectangle 3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" y="5"/>
                        <a:ext cx="161925" cy="161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DBA1A431-007A-4145-AA89-01D6370787B7}"/>
              </a:ext>
            </a:extLst>
          </p:cNvPr>
          <p:cNvSpPr/>
          <p:nvPr userDrawn="1">
            <p:custDataLst>
              <p:tags r:id="rId18"/>
            </p:custDataLst>
          </p:nvPr>
        </p:nvSpPr>
        <p:spPr bwMode="auto"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026" name="Group 343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-6350" y="-22225"/>
            <a:ext cx="9145588" cy="241300"/>
            <a:chOff x="-4" y="-14"/>
            <a:chExt cx="5646" cy="149"/>
          </a:xfrm>
        </p:grpSpPr>
        <p:sp>
          <p:nvSpPr>
            <p:cNvPr id="1042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3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6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7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8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2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9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0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1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2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3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4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8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6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1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7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8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2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9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0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1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2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2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7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3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4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7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5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6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7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7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8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9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7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0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1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2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3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4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5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8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6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7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8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8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9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0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8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1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2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3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3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4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3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5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7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6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7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8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6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9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3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0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8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1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2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3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4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5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6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2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7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8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8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9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0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8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1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2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3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8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4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5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6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7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7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8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2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9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0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8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1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2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4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3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4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7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5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2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6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7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8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9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9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0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2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1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7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2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3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2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4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5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6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7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7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3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8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2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9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0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1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2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3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4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6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5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6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7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8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9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0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1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40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2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3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8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4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5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2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6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7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9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8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9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0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1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2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3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4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4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5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6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7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8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9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0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1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2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3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4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5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6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7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8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9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0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1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2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7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3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4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5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6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6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7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8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8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6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9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0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1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2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2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3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4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5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6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7" name="Freeform 353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6534150" y="-20634"/>
            <a:ext cx="2611438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914" tIns="46458" rIns="92914" bIns="4645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" name="AutoShape 196"/>
          <p:cNvSpPr>
            <a:spLocks noChangeAspect="1" noChangeArrowheads="1" noTextEdit="1"/>
          </p:cNvSpPr>
          <p:nvPr>
            <p:custDataLst>
              <p:tags r:id="rId21"/>
            </p:custDataLst>
          </p:nvPr>
        </p:nvSpPr>
        <p:spPr bwMode="auto">
          <a:xfrm>
            <a:off x="-6346" y="-26984"/>
            <a:ext cx="91741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1" rIns="91402" bIns="4570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9" name="Group 355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4769" y="6616708"/>
            <a:ext cx="9140825" cy="263525"/>
            <a:chOff x="3" y="4085"/>
            <a:chExt cx="5643" cy="163"/>
          </a:xfrm>
        </p:grpSpPr>
        <p:sp>
          <p:nvSpPr>
            <p:cNvPr id="1040" name="Rectangle 36"/>
            <p:cNvSpPr>
              <a:spLocks noChangeArrowheads="1"/>
            </p:cNvSpPr>
            <p:nvPr userDrawn="1">
              <p:custDataLst>
                <p:tags r:id="rId29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953" tIns="46477" rIns="92953" bIns="46477" anchor="ctr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61 h 164"/>
                <a:gd name="T4" fmla="*/ 1612 w 1612"/>
                <a:gd name="T5" fmla="*/ 16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lIns="92953" tIns="46477" rIns="92953" bIns="46477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23"/>
            </p:custDataLst>
          </p:nvPr>
        </p:nvSpPr>
        <p:spPr bwMode="auto">
          <a:xfrm>
            <a:off x="7010400" y="6661154"/>
            <a:ext cx="1905000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2C8E2D-C27F-46E3-A7B6-55CF4F287AA0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 bwMode="auto">
          <a:xfrm>
            <a:off x="122238" y="234954"/>
            <a:ext cx="8793162" cy="29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  <p:custDataLst>
              <p:tags r:id="rId25"/>
            </p:custDataLst>
          </p:nvPr>
        </p:nvSpPr>
        <p:spPr bwMode="auto">
          <a:xfrm>
            <a:off x="125417" y="1298575"/>
            <a:ext cx="8793162" cy="12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33" name="McK Slide Elements"/>
          <p:cNvGrpSpPr>
            <a:grpSpLocks/>
          </p:cNvGrpSpPr>
          <p:nvPr/>
        </p:nvGrpSpPr>
        <p:grpSpPr bwMode="auto">
          <a:xfrm>
            <a:off x="125417" y="542925"/>
            <a:ext cx="8793162" cy="6288088"/>
            <a:chOff x="77" y="335"/>
            <a:chExt cx="5429" cy="3882"/>
          </a:xfrm>
        </p:grpSpPr>
        <p:sp>
          <p:nvSpPr>
            <p:cNvPr id="1038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panose="020B0604020202020204" pitchFamily="34" charset="0"/>
                </a:rPr>
                <a:t>Unit of measure</a:t>
              </a:r>
            </a:p>
          </p:txBody>
        </p:sp>
        <p:sp>
          <p:nvSpPr>
            <p:cNvPr id="1039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1"/>
              <a:ext cx="514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22325" marR="0" lvl="0" indent="-822325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31838" algn="r"/>
                </a:tabLst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panose="020B0604020202020204" pitchFamily="34" charset="0"/>
                </a:rPr>
                <a:t>	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panose="020B0604020202020204" pitchFamily="34" charset="0"/>
                </a:rPr>
                <a:t>*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panose="020B0604020202020204" pitchFamily="34" charset="0"/>
                </a:rPr>
                <a:t>	Сноска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endParaRPr>
            </a:p>
            <a:p>
              <a:pPr marL="822325" marR="0" lvl="0" indent="-822325" algn="l" defTabSz="912813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31838" algn="r"/>
                </a:tabLst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panose="020B0604020202020204" pitchFamily="34" charset="0"/>
                </a:rPr>
                <a:t>	Источник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panose="020B0604020202020204" pitchFamily="34" charset="0"/>
                </a:rPr>
                <a:t>: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panose="020B0604020202020204" pitchFamily="34" charset="0"/>
                </a:rPr>
                <a:t>	Источник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8208538" y="2766097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Working Draft - Last Modified 09/06/2006 21:40:09</a:t>
            </a: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8585244" y="4303591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Printed 08/06/2006 17:52:59</a:t>
            </a:r>
          </a:p>
        </p:txBody>
      </p:sp>
      <p:sp>
        <p:nvSpPr>
          <p:cNvPr id="2" name="doc id"/>
          <p:cNvSpPr>
            <a:spLocks noGrp="1" noChangeArrowheads="1"/>
          </p:cNvSpPr>
          <p:nvPr>
            <p:ph type="ftr" sz="quarter" idx="3"/>
            <p:custDataLst>
              <p:tags r:id="rId28"/>
            </p:custDataLst>
          </p:nvPr>
        </p:nvSpPr>
        <p:spPr bwMode="auto">
          <a:xfrm>
            <a:off x="150818" y="36516"/>
            <a:ext cx="18065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7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</p:sldLayoutIdLst>
  <p:hf hdr="0" ftr="0" dt="0"/>
  <p:txStyles>
    <p:titleStyle>
      <a:lvl1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008" algn="l" defTabSz="912429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012" algn="l" defTabSz="912429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020" algn="l" defTabSz="912429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025" algn="l" defTabSz="912429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9101" indent="-349101" algn="l" defTabSz="912429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7575" indent="-145989" algn="l" defTabSz="912429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301498" indent="-152336" algn="l" defTabSz="912429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41138" indent="-138055" algn="l" defTabSz="912429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93474" indent="-150749" algn="l" defTabSz="912429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50480" indent="-150749" algn="l" defTabSz="912429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507486" indent="-150749" algn="l" defTabSz="912429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64493" indent="-150749" algn="l" defTabSz="912429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21500" indent="-150749" algn="l" defTabSz="912429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7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790CB-A3D4-4887-A610-461460B13F8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64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9307ED-9EA9-4857-BE7C-C597FC85072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53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DC2CE3-724F-4318-A041-749FEF7F6697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10.10.2022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D5B851E-9C47-42AE-BAF2-FF563F30BA75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10.10.2022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71F1C2-FB96-46A5-BD02-99912D02107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93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7" name="Rectangle 38" hidden="1"/>
          <p:cNvGraphicFramePr>
            <a:graphicFrameLocks/>
          </p:cNvGraphicFramePr>
          <p:nvPr>
            <p:custDataLst>
              <p:tags r:id="rId17"/>
            </p:custDataLst>
          </p:nvPr>
        </p:nvGraphicFramePr>
        <p:xfrm>
          <a:off x="1592" y="5"/>
          <a:ext cx="161925" cy="161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think-cell Slide" r:id="rId31" imgW="0" imgH="0" progId="TCLayout.ActiveDocument.1">
                  <p:embed/>
                </p:oleObj>
              </mc:Choice>
              <mc:Fallback>
                <p:oleObj name="think-cell Slide" r:id="rId31" imgW="0" imgH="0" progId="TCLayout.ActiveDocument.1">
                  <p:embed/>
                  <p:pic>
                    <p:nvPicPr>
                      <p:cNvPr id="1037" name="Rectangle 3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" y="5"/>
                        <a:ext cx="161925" cy="161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DBA1A431-007A-4145-AA89-01D6370787B7}"/>
              </a:ext>
            </a:extLst>
          </p:cNvPr>
          <p:cNvSpPr/>
          <p:nvPr userDrawn="1">
            <p:custDataLst>
              <p:tags r:id="rId18"/>
            </p:custDataLst>
          </p:nvPr>
        </p:nvSpPr>
        <p:spPr bwMode="auto"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026" name="Group 343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-6350" y="-22225"/>
            <a:ext cx="9145588" cy="241300"/>
            <a:chOff x="-4" y="-14"/>
            <a:chExt cx="5646" cy="149"/>
          </a:xfrm>
        </p:grpSpPr>
        <p:sp>
          <p:nvSpPr>
            <p:cNvPr id="1042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3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4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5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6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7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8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2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9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0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1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2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3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4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5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8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6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1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7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8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2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9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0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1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2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2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7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3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4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7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6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7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7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8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9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7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0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1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2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3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4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5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8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6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7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8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8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9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0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8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1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2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3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3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4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3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5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7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6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7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8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6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9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3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0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8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1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2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3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4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5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6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2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7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8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8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9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0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8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1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2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3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8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4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5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6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7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7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8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2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9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0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8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1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2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4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3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4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7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5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2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6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7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8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9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9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0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2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1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7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2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3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2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4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5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6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7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7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3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8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2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9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0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1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2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3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4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6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5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6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7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8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9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0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1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40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2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3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8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4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5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2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6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7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9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8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9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0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1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2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3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4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4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5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6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7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8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9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0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1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2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3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4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5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6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7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8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9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0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1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2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7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3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4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5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6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6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7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8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8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6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9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0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1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2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2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3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4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5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6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27" name="Freeform 353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6534150" y="-20634"/>
            <a:ext cx="2611438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914" tIns="46458" rIns="92914" bIns="4645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8" name="AutoShape 196"/>
          <p:cNvSpPr>
            <a:spLocks noChangeAspect="1" noChangeArrowheads="1" noTextEdit="1"/>
          </p:cNvSpPr>
          <p:nvPr>
            <p:custDataLst>
              <p:tags r:id="rId21"/>
            </p:custDataLst>
          </p:nvPr>
        </p:nvSpPr>
        <p:spPr bwMode="auto">
          <a:xfrm>
            <a:off x="-6346" y="-26984"/>
            <a:ext cx="91741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1" rIns="91402" bIns="4570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29" name="Group 355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4768" y="6616706"/>
            <a:ext cx="9140825" cy="263525"/>
            <a:chOff x="3" y="4085"/>
            <a:chExt cx="5643" cy="163"/>
          </a:xfrm>
        </p:grpSpPr>
        <p:sp>
          <p:nvSpPr>
            <p:cNvPr id="1040" name="Rectangle 36"/>
            <p:cNvSpPr>
              <a:spLocks noChangeArrowheads="1"/>
            </p:cNvSpPr>
            <p:nvPr userDrawn="1">
              <p:custDataLst>
                <p:tags r:id="rId29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953" tIns="46477" rIns="92953" bIns="46477" anchor="ctr"/>
            <a:lstStyle/>
            <a:p>
              <a:pPr marL="0" marR="0" lvl="0" indent="0" algn="l" defTabSz="93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1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61 h 164"/>
                <a:gd name="T4" fmla="*/ 1612 w 1612"/>
                <a:gd name="T5" fmla="*/ 16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lIns="92953" tIns="46477" rIns="92953" bIns="46477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23"/>
            </p:custDataLst>
          </p:nvPr>
        </p:nvSpPr>
        <p:spPr bwMode="auto">
          <a:xfrm>
            <a:off x="7010400" y="6661152"/>
            <a:ext cx="1905000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2C8E2D-C27F-46E3-A7B6-55CF4F287AA0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 bwMode="auto">
          <a:xfrm>
            <a:off x="122238" y="234952"/>
            <a:ext cx="8793162" cy="29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  <p:custDataLst>
              <p:tags r:id="rId25"/>
            </p:custDataLst>
          </p:nvPr>
        </p:nvSpPr>
        <p:spPr bwMode="auto">
          <a:xfrm>
            <a:off x="125417" y="1298575"/>
            <a:ext cx="8793162" cy="12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33" name="McK Slide Elements"/>
          <p:cNvGrpSpPr>
            <a:grpSpLocks/>
          </p:cNvGrpSpPr>
          <p:nvPr/>
        </p:nvGrpSpPr>
        <p:grpSpPr bwMode="auto">
          <a:xfrm>
            <a:off x="125417" y="542925"/>
            <a:ext cx="8793162" cy="6288088"/>
            <a:chOff x="77" y="335"/>
            <a:chExt cx="5429" cy="3882"/>
          </a:xfrm>
        </p:grpSpPr>
        <p:sp>
          <p:nvSpPr>
            <p:cNvPr id="1038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Unit of measure</a:t>
              </a:r>
            </a:p>
          </p:txBody>
        </p:sp>
        <p:sp>
          <p:nvSpPr>
            <p:cNvPr id="1039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1"/>
              <a:ext cx="514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22325" marR="0" lvl="0" indent="-822325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31838" algn="r"/>
                </a:tabLst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	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*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	Сноска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822325" marR="0" lvl="0" indent="-822325" algn="l" defTabSz="912813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31838" algn="r"/>
                </a:tabLst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	Источник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: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	Источник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8208537" y="2766095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Working Draft - Last Modified 09/06/2006 21:40:09</a:t>
            </a: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8585243" y="4303589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Printed 08/06/2006 17:52:59</a:t>
            </a:r>
          </a:p>
        </p:txBody>
      </p:sp>
      <p:sp>
        <p:nvSpPr>
          <p:cNvPr id="2" name="doc id"/>
          <p:cNvSpPr>
            <a:spLocks noGrp="1" noChangeArrowheads="1"/>
          </p:cNvSpPr>
          <p:nvPr>
            <p:ph type="ftr" sz="quarter" idx="3"/>
            <p:custDataLst>
              <p:tags r:id="rId28"/>
            </p:custDataLst>
          </p:nvPr>
        </p:nvSpPr>
        <p:spPr bwMode="auto">
          <a:xfrm>
            <a:off x="150817" y="36514"/>
            <a:ext cx="18065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61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</p:sldLayoutIdLst>
  <p:hf hdr="0" ftr="0" dt="0"/>
  <p:txStyles>
    <p:titleStyle>
      <a:lvl1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008" algn="l" defTabSz="912429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012" algn="l" defTabSz="912429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020" algn="l" defTabSz="912429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025" algn="l" defTabSz="912429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9101" indent="-349101" algn="l" defTabSz="912429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7575" indent="-145989" algn="l" defTabSz="912429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301498" indent="-152336" algn="l" defTabSz="912429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41138" indent="-138055" algn="l" defTabSz="912429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93474" indent="-150749" algn="l" defTabSz="912429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50480" indent="-150749" algn="l" defTabSz="912429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507486" indent="-150749" algn="l" defTabSz="912429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64493" indent="-150749" algn="l" defTabSz="912429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21500" indent="-150749" algn="l" defTabSz="912429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7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8C167-407F-43BC-AE46-89085760F25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62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70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microsoft.com/office/2007/relationships/hdphoto" Target="../media/hdphoto1.wdp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22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22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226.xml"/><Relationship Id="rId4" Type="http://schemas.openxmlformats.org/officeDocument/2006/relationships/chart" Target="../charts/char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6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chart" Target="../charts/chart1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26" Type="http://schemas.openxmlformats.org/officeDocument/2006/relationships/tags" Target="../tags/tag191.xml"/><Relationship Id="rId39" Type="http://schemas.openxmlformats.org/officeDocument/2006/relationships/tags" Target="../tags/tag204.xml"/><Relationship Id="rId21" Type="http://schemas.openxmlformats.org/officeDocument/2006/relationships/tags" Target="../tags/tag186.xml"/><Relationship Id="rId34" Type="http://schemas.openxmlformats.org/officeDocument/2006/relationships/tags" Target="../tags/tag199.xml"/><Relationship Id="rId42" Type="http://schemas.openxmlformats.org/officeDocument/2006/relationships/tags" Target="../tags/tag207.xml"/><Relationship Id="rId47" Type="http://schemas.openxmlformats.org/officeDocument/2006/relationships/slideLayout" Target="../slideLayouts/slideLayout76.xml"/><Relationship Id="rId50" Type="http://schemas.openxmlformats.org/officeDocument/2006/relationships/image" Target="../media/image7.emf"/><Relationship Id="rId55" Type="http://schemas.openxmlformats.org/officeDocument/2006/relationships/chart" Target="../charts/chart4.xml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tags" Target="../tags/tag190.xml"/><Relationship Id="rId33" Type="http://schemas.openxmlformats.org/officeDocument/2006/relationships/tags" Target="../tags/tag198.xml"/><Relationship Id="rId38" Type="http://schemas.openxmlformats.org/officeDocument/2006/relationships/tags" Target="../tags/tag203.xml"/><Relationship Id="rId46" Type="http://schemas.openxmlformats.org/officeDocument/2006/relationships/tags" Target="../tags/tag211.xml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tags" Target="../tags/tag185.xml"/><Relationship Id="rId29" Type="http://schemas.openxmlformats.org/officeDocument/2006/relationships/tags" Target="../tags/tag194.xml"/><Relationship Id="rId41" Type="http://schemas.openxmlformats.org/officeDocument/2006/relationships/tags" Target="../tags/tag206.xml"/><Relationship Id="rId54" Type="http://schemas.openxmlformats.org/officeDocument/2006/relationships/chart" Target="../charts/chart3.xml"/><Relationship Id="rId1" Type="http://schemas.openxmlformats.org/officeDocument/2006/relationships/vmlDrawing" Target="../drawings/vmlDrawing6.v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tags" Target="../tags/tag189.xml"/><Relationship Id="rId32" Type="http://schemas.openxmlformats.org/officeDocument/2006/relationships/tags" Target="../tags/tag197.xml"/><Relationship Id="rId37" Type="http://schemas.openxmlformats.org/officeDocument/2006/relationships/tags" Target="../tags/tag202.xml"/><Relationship Id="rId40" Type="http://schemas.openxmlformats.org/officeDocument/2006/relationships/tags" Target="../tags/tag205.xml"/><Relationship Id="rId45" Type="http://schemas.openxmlformats.org/officeDocument/2006/relationships/tags" Target="../tags/tag210.xml"/><Relationship Id="rId53" Type="http://schemas.openxmlformats.org/officeDocument/2006/relationships/chart" Target="../charts/chart2.xml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tags" Target="../tags/tag188.xml"/><Relationship Id="rId28" Type="http://schemas.openxmlformats.org/officeDocument/2006/relationships/tags" Target="../tags/tag193.xml"/><Relationship Id="rId36" Type="http://schemas.openxmlformats.org/officeDocument/2006/relationships/tags" Target="../tags/tag201.xml"/><Relationship Id="rId49" Type="http://schemas.openxmlformats.org/officeDocument/2006/relationships/oleObject" Target="../embeddings/oleObject5.bin"/><Relationship Id="rId10" Type="http://schemas.openxmlformats.org/officeDocument/2006/relationships/tags" Target="../tags/tag175.xml"/><Relationship Id="rId19" Type="http://schemas.openxmlformats.org/officeDocument/2006/relationships/tags" Target="../tags/tag184.xml"/><Relationship Id="rId31" Type="http://schemas.openxmlformats.org/officeDocument/2006/relationships/tags" Target="../tags/tag196.xml"/><Relationship Id="rId44" Type="http://schemas.openxmlformats.org/officeDocument/2006/relationships/tags" Target="../tags/tag209.xml"/><Relationship Id="rId52" Type="http://schemas.openxmlformats.org/officeDocument/2006/relationships/image" Target="../media/image8.emf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tags" Target="../tags/tag187.xml"/><Relationship Id="rId27" Type="http://schemas.openxmlformats.org/officeDocument/2006/relationships/tags" Target="../tags/tag192.xml"/><Relationship Id="rId30" Type="http://schemas.openxmlformats.org/officeDocument/2006/relationships/tags" Target="../tags/tag195.xml"/><Relationship Id="rId35" Type="http://schemas.openxmlformats.org/officeDocument/2006/relationships/tags" Target="../tags/tag200.xml"/><Relationship Id="rId43" Type="http://schemas.openxmlformats.org/officeDocument/2006/relationships/tags" Target="../tags/tag208.xml"/><Relationship Id="rId48" Type="http://schemas.openxmlformats.org/officeDocument/2006/relationships/notesSlide" Target="../notesSlides/notesSlide1.xml"/><Relationship Id="rId8" Type="http://schemas.openxmlformats.org/officeDocument/2006/relationships/tags" Target="../tags/tag173.xml"/><Relationship Id="rId51" Type="http://schemas.openxmlformats.org/officeDocument/2006/relationships/oleObject" Target="../embeddings/oleObject6.bin"/><Relationship Id="rId3" Type="http://schemas.openxmlformats.org/officeDocument/2006/relationships/tags" Target="../tags/tag16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6.png"/><Relationship Id="rId7" Type="http://schemas.openxmlformats.org/officeDocument/2006/relationships/chart" Target="../charts/chart8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1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13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214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png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chart" Target="../charts/chart12.xml"/><Relationship Id="rId3" Type="http://schemas.openxmlformats.org/officeDocument/2006/relationships/tags" Target="../tags/tag216.xml"/><Relationship Id="rId7" Type="http://schemas.openxmlformats.org/officeDocument/2006/relationships/image" Target="../media/image1.png"/><Relationship Id="rId12" Type="http://schemas.openxmlformats.org/officeDocument/2006/relationships/chart" Target="../charts/chart11.xml"/><Relationship Id="rId2" Type="http://schemas.openxmlformats.org/officeDocument/2006/relationships/tags" Target="../tags/tag215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112.xml"/><Relationship Id="rId10" Type="http://schemas.openxmlformats.org/officeDocument/2006/relationships/oleObject" Target="../embeddings/oleObject8.bin"/><Relationship Id="rId4" Type="http://schemas.openxmlformats.org/officeDocument/2006/relationships/tags" Target="../tags/tag217.xml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chart" Target="../charts/chart14.xml"/><Relationship Id="rId3" Type="http://schemas.openxmlformats.org/officeDocument/2006/relationships/tags" Target="../tags/tag219.xml"/><Relationship Id="rId7" Type="http://schemas.openxmlformats.org/officeDocument/2006/relationships/image" Target="../media/image1.png"/><Relationship Id="rId12" Type="http://schemas.openxmlformats.org/officeDocument/2006/relationships/chart" Target="../charts/chart13.xml"/><Relationship Id="rId2" Type="http://schemas.openxmlformats.org/officeDocument/2006/relationships/tags" Target="../tags/tag218.xml"/><Relationship Id="rId16" Type="http://schemas.openxmlformats.org/officeDocument/2006/relationships/chart" Target="../charts/chart17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126.xml"/><Relationship Id="rId15" Type="http://schemas.openxmlformats.org/officeDocument/2006/relationships/chart" Target="../charts/chart16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220.xml"/><Relationship Id="rId9" Type="http://schemas.openxmlformats.org/officeDocument/2006/relationships/image" Target="../media/image7.emf"/><Relationship Id="rId14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chart" Target="../charts/chart19.xml"/><Relationship Id="rId3" Type="http://schemas.openxmlformats.org/officeDocument/2006/relationships/tags" Target="../tags/tag222.xml"/><Relationship Id="rId7" Type="http://schemas.openxmlformats.org/officeDocument/2006/relationships/image" Target="../media/image1.png"/><Relationship Id="rId12" Type="http://schemas.openxmlformats.org/officeDocument/2006/relationships/chart" Target="../charts/chart18.xml"/><Relationship Id="rId2" Type="http://schemas.openxmlformats.org/officeDocument/2006/relationships/tags" Target="../tags/tag221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112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223.xml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351167"/>
              </p:ext>
            </p:extLst>
          </p:nvPr>
        </p:nvGraphicFramePr>
        <p:xfrm>
          <a:off x="305510" y="227866"/>
          <a:ext cx="1221664" cy="712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CorelDRAW" r:id="rId3" imgW="8363586" imgH="4875930" progId="CorelDraw.Graphic.17">
                  <p:embed/>
                </p:oleObj>
              </mc:Choice>
              <mc:Fallback>
                <p:oleObj name="CorelDRAW" r:id="rId3" imgW="8363586" imgH="4875930" progId="CorelDraw.Graphic.17">
                  <p:embed/>
                  <p:pic>
                    <p:nvPicPr>
                      <p:cNvPr id="17" name="Объект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510" y="227866"/>
                        <a:ext cx="1221664" cy="712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/>
          <a:srcRect t="59599"/>
          <a:stretch/>
        </p:blipFill>
        <p:spPr>
          <a:xfrm>
            <a:off x="278859" y="1037346"/>
            <a:ext cx="1404338" cy="4803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053"/>
          <a:stretch/>
        </p:blipFill>
        <p:spPr>
          <a:xfrm>
            <a:off x="9429" y="2575616"/>
            <a:ext cx="9144000" cy="1887813"/>
          </a:xfrm>
          <a:prstGeom prst="rect">
            <a:avLst/>
          </a:prstGeom>
          <a:effectLst/>
        </p:spPr>
      </p:pic>
      <p:sp>
        <p:nvSpPr>
          <p:cNvPr id="25" name="Прямоугольник 24"/>
          <p:cNvSpPr/>
          <p:nvPr/>
        </p:nvSpPr>
        <p:spPr bwMode="auto">
          <a:xfrm>
            <a:off x="981028" y="3086893"/>
            <a:ext cx="8172401" cy="1857941"/>
          </a:xfrm>
          <a:prstGeom prst="rect">
            <a:avLst/>
          </a:prstGeom>
          <a:solidFill>
            <a:srgbClr val="0033CC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3187" tIns="46595" rIns="93187" bIns="465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527174" y="3133564"/>
            <a:ext cx="7687753" cy="157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41" tIns="46169" rIns="92341" bIns="46169">
            <a:spAutoFit/>
          </a:bodyPr>
          <a:lstStyle/>
          <a:p>
            <a:pPr algn="ctr" defTabSz="927145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vantGardeCyr" panose="020B7200000000000000" pitchFamily="34" charset="0"/>
                <a:ea typeface="Times New Roman" panose="02020603050405020304" pitchFamily="18" charset="0"/>
              </a:rPr>
              <a:t>Исполнение бюджетов муниципальных образований Иркутской области в 2022 году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AvantGardeCyr" panose="020B7200000000000000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4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053"/>
          <a:stretch/>
        </p:blipFill>
        <p:spPr>
          <a:xfrm>
            <a:off x="9429" y="2575616"/>
            <a:ext cx="9144000" cy="18878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981028" y="3086893"/>
            <a:ext cx="8172401" cy="1857941"/>
          </a:xfrm>
          <a:prstGeom prst="rect">
            <a:avLst/>
          </a:prstGeom>
          <a:solidFill>
            <a:srgbClr val="91B0FF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3187" tIns="46595" rIns="93187" bIns="4659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23351" y="3608849"/>
            <a:ext cx="7687753" cy="64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41" tIns="46169" rIns="92341" bIns="46169">
            <a:spAutoFit/>
          </a:bodyPr>
          <a:lstStyle/>
          <a:p>
            <a:pPr marL="0" marR="0" lvl="0" indent="0" algn="ctr" defTabSz="927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Благодарю за внимание!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990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11517" y="92494"/>
            <a:ext cx="63555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908890">
              <a:defRPr sz="1500" b="0" ker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defTabSz="912429">
              <a:defRPr sz="1900" b="1">
                <a:solidFill>
                  <a:schemeClr val="tx2"/>
                </a:solidFill>
                <a:latin typeface="Arial" charset="0"/>
              </a:defRPr>
            </a:lvl2pPr>
            <a:lvl3pPr defTabSz="912429">
              <a:defRPr sz="1900" b="1">
                <a:solidFill>
                  <a:schemeClr val="tx2"/>
                </a:solidFill>
                <a:latin typeface="Arial" charset="0"/>
              </a:defRPr>
            </a:lvl3pPr>
            <a:lvl4pPr defTabSz="912429">
              <a:defRPr sz="1900" b="1">
                <a:solidFill>
                  <a:schemeClr val="tx2"/>
                </a:solidFill>
                <a:latin typeface="Arial" charset="0"/>
              </a:defRPr>
            </a:lvl4pPr>
            <a:lvl5pPr defTabSz="912429"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008" defTabSz="912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012" defTabSz="912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020" defTabSz="912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025" defTabSz="912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088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УСЛОВНО НЕЦЕЛЕВЫЕ МЕЖБЮДЖЕТНЫЕ ТРАНСФЕРТЫ</a:t>
            </a:r>
          </a:p>
          <a:p>
            <a:pPr marL="0" marR="0" lvl="0" indent="0" algn="ctr" defTabSz="9088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В 2021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-2022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ГОДАХ</a:t>
            </a:r>
          </a:p>
          <a:p>
            <a:pPr marL="0" marR="0" lvl="0" indent="0" algn="r" defTabSz="9088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342899" y="831158"/>
          <a:ext cx="8581293" cy="5367418"/>
        </p:xfrm>
        <a:graphic>
          <a:graphicData uri="http://schemas.openxmlformats.org/drawingml/2006/table">
            <a:tbl>
              <a:tblPr firstRow="1" bandRow="1"/>
              <a:tblGrid>
                <a:gridCol w="2809884">
                  <a:extLst>
                    <a:ext uri="{9D8B030D-6E8A-4147-A177-3AD203B41FA5}">
                      <a16:colId xmlns:a16="http://schemas.microsoft.com/office/drawing/2014/main" val="2002628168"/>
                    </a:ext>
                  </a:extLst>
                </a:gridCol>
                <a:gridCol w="1070430">
                  <a:extLst>
                    <a:ext uri="{9D8B030D-6E8A-4147-A177-3AD203B41FA5}">
                      <a16:colId xmlns:a16="http://schemas.microsoft.com/office/drawing/2014/main" val="2580961611"/>
                    </a:ext>
                  </a:extLst>
                </a:gridCol>
                <a:gridCol w="1471844">
                  <a:extLst>
                    <a:ext uri="{9D8B030D-6E8A-4147-A177-3AD203B41FA5}">
                      <a16:colId xmlns:a16="http://schemas.microsoft.com/office/drawing/2014/main" val="2090516459"/>
                    </a:ext>
                  </a:extLst>
                </a:gridCol>
                <a:gridCol w="1631849">
                  <a:extLst>
                    <a:ext uri="{9D8B030D-6E8A-4147-A177-3AD203B41FA5}">
                      <a16:colId xmlns:a16="http://schemas.microsoft.com/office/drawing/2014/main" val="1424826055"/>
                    </a:ext>
                  </a:extLst>
                </a:gridCol>
                <a:gridCol w="1597286">
                  <a:extLst>
                    <a:ext uri="{9D8B030D-6E8A-4147-A177-3AD203B41FA5}">
                      <a16:colId xmlns:a16="http://schemas.microsoft.com/office/drawing/2014/main" val="3636470980"/>
                    </a:ext>
                  </a:extLst>
                </a:gridCol>
              </a:tblGrid>
              <a:tr h="76075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2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(факт)</a:t>
                      </a:r>
                    </a:p>
                  </a:txBody>
                  <a:tcPr marL="3999" marR="3999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2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2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163984"/>
                  </a:ext>
                </a:extLst>
              </a:tr>
              <a:tr h="992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Закон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Уточнение </a:t>
                      </a:r>
                      <a:b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июня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 с уточнением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814187"/>
                  </a:ext>
                </a:extLst>
              </a:tr>
              <a:tr h="6277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Условно нецелевые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МБТ, </a:t>
                      </a:r>
                      <a:b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том числе: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92" marR="3999" marT="3999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13 464,4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11 258,3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5992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2 874,3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5992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012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14 132,6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999" marR="35992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524307"/>
                  </a:ext>
                </a:extLst>
              </a:tr>
              <a:tr h="6277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дотация на выравнивание МР(ГО)</a:t>
                      </a:r>
                    </a:p>
                  </a:txBody>
                  <a:tcPr marL="35992" marR="3999" marT="3999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3 130,5</a:t>
                      </a: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ru-RU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271,3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5992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5992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01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ru-RU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271,3</a:t>
                      </a: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999" marR="35992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108203"/>
                  </a:ext>
                </a:extLst>
              </a:tr>
              <a:tr h="6277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дотация</a:t>
                      </a:r>
                      <a:r>
                        <a:rPr lang="ru-RU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на сбалансированность</a:t>
                      </a:r>
                      <a:endParaRPr lang="ru-RU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92" marR="3999" marT="3999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D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3 003,6</a:t>
                      </a: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D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853,6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5992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D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2 158,3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5992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D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012" rtl="0" eaLnBrk="1" fontAlgn="ctr" latinLnBrk="0" hangingPunct="1"/>
                      <a:r>
                        <a:rPr lang="ru-RU" sz="14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3 011,9</a:t>
                      </a: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999" marR="35992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216887"/>
                  </a:ext>
                </a:extLst>
              </a:tr>
              <a:tr h="3385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субсидия на зарплату</a:t>
                      </a:r>
                    </a:p>
                  </a:txBody>
                  <a:tcPr marL="35992" marR="3999" marT="3999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2 946,4</a:t>
                      </a: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3 164,2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5992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5992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01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3 164,2</a:t>
                      </a:r>
                    </a:p>
                  </a:txBody>
                  <a:tcPr marL="3999" marR="35992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914410"/>
                  </a:ext>
                </a:extLst>
              </a:tr>
              <a:tr h="4611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субвенция на выравнивание</a:t>
                      </a:r>
                      <a:r>
                        <a:rPr lang="ru-RU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ГСП </a:t>
                      </a:r>
                      <a:endParaRPr lang="ru-RU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92" marR="3999" marT="3999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3 469,2</a:t>
                      </a: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999" marR="35992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D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716,0</a:t>
                      </a: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999" marR="35992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D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4 185,2 </a:t>
                      </a: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999" marR="35992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665740"/>
                  </a:ext>
                </a:extLst>
              </a:tr>
              <a:tr h="3393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Дотация на выравнивание ГСП</a:t>
                      </a:r>
                    </a:p>
                  </a:txBody>
                  <a:tcPr marL="35992" marR="3999" marT="3999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276,1 </a:t>
                      </a: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999" marR="35992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999" marR="35992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999" marR="35992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515603"/>
                  </a:ext>
                </a:extLst>
              </a:tr>
              <a:tr h="35877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Субсидия на выравнивание</a:t>
                      </a:r>
                      <a:r>
                        <a:rPr lang="ru-RU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ГСП</a:t>
                      </a:r>
                      <a:endParaRPr lang="ru-RU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92" marR="3999" marT="3999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3 807,8</a:t>
                      </a: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999" marR="35992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D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999" marR="35992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D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999" marR="35992" marT="3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124524"/>
                  </a:ext>
                </a:extLst>
              </a:tr>
              <a:tr h="2327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Иные МБТ</a:t>
                      </a:r>
                      <a:r>
                        <a:rPr lang="ru-RU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за прирост ННД</a:t>
                      </a:r>
                      <a:endParaRPr lang="ru-RU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92" marR="3999" marT="3999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300,0</a:t>
                      </a: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500,0</a:t>
                      </a: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999" marR="35992" marT="3999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999" marR="35992" marT="3999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500,0</a:t>
                      </a: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999" marR="35992" marT="3999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752779"/>
                  </a:ext>
                </a:extLst>
              </a:tr>
            </a:tbl>
          </a:graphicData>
        </a:graphic>
      </p:graphicFrame>
      <p:sp>
        <p:nvSpPr>
          <p:cNvPr id="4" name="Номер слайда 35"/>
          <p:cNvSpPr txBox="1">
            <a:spLocks/>
          </p:cNvSpPr>
          <p:nvPr/>
        </p:nvSpPr>
        <p:spPr bwMode="auto">
          <a:xfrm>
            <a:off x="6940531" y="6611164"/>
            <a:ext cx="205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white"/>
                </a:solidFill>
                <a:latin typeface="Calibri" panose="020F0502020204030204"/>
              </a:rPr>
              <a:t>10</a:t>
            </a:r>
            <a:endParaRPr lang="ru-RU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5C0241-8F6D-4922-82A5-D43E06735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062" y="375768"/>
            <a:ext cx="13303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41388">
              <a:defRPr/>
            </a:pPr>
            <a:r>
              <a:rPr lang="ru-RU" sz="1400" dirty="0" smtClean="0">
                <a:solidFill>
                  <a:srgbClr val="FFFFFF"/>
                </a:solidFill>
                <a:latin typeface="Arial"/>
              </a:rPr>
              <a:t>млрд </a:t>
            </a:r>
            <a:r>
              <a:rPr lang="ru-RU" sz="1400" dirty="0">
                <a:solidFill>
                  <a:srgbClr val="FFFFFF"/>
                </a:solidFill>
                <a:latin typeface="Arial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7090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73107371"/>
              </p:ext>
            </p:extLst>
          </p:nvPr>
        </p:nvGraphicFramePr>
        <p:xfrm>
          <a:off x="559208" y="190123"/>
          <a:ext cx="8093798" cy="6128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32094" y="63318"/>
            <a:ext cx="70254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008" algn="l" defTabSz="912429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012" algn="l" defTabSz="912429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020" algn="l" defTabSz="912429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025" algn="l" defTabSz="912429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681668" eaLnBrk="1" hangingPunct="1">
              <a:defRPr/>
            </a:pPr>
            <a:r>
              <a:rPr lang="ru-RU" sz="1600" b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ПРОСРОЧЕННАЯ КРЕДИТОРСКАЯ ЗАДОЛЖЕННОСТЬ МУНИЦИПАЛЬНЫХ ОБРАЗОВАНИЙ ЗА 2019-2022 </a:t>
            </a:r>
            <a:r>
              <a:rPr lang="ru-RU" sz="16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ГОДЫ*</a:t>
            </a:r>
            <a:endParaRPr lang="ru-RU" sz="1600" b="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960667" y="324027"/>
            <a:ext cx="1175981" cy="26247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34924" y="5768670"/>
            <a:ext cx="2057400" cy="273844"/>
          </a:xfr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71F1C2-FB96-46A5-BD02-99912D021076}" type="slidenum">
              <a:rPr lang="ru-RU" b="1">
                <a:solidFill>
                  <a:prstClr val="white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b="1" dirty="0">
              <a:solidFill>
                <a:prstClr val="white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897757" y="2182953"/>
            <a:ext cx="2233390" cy="2402110"/>
            <a:chOff x="4782560" y="1802424"/>
            <a:chExt cx="2977853" cy="320281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782560" y="1802424"/>
              <a:ext cx="1985236" cy="174017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5775177" y="3210292"/>
              <a:ext cx="1985236" cy="1794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t" anchorCtr="0">
              <a:noAutofit/>
            </a:bodyPr>
            <a:lstStyle/>
            <a:p>
              <a:pPr algn="ctr" defTabSz="1200150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174,6</a:t>
              </a:r>
            </a:p>
            <a:p>
              <a:pPr algn="ctr" defTabSz="1200150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endParaRPr lang="ru-RU" sz="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  <a:p>
              <a:pPr algn="ctr" defTabSz="1200150" eaLnBrk="1" fontAlgn="auto" hangingPunct="1">
                <a:spcAft>
                  <a:spcPts val="0"/>
                </a:spcAft>
              </a:pPr>
              <a:r>
                <a:rPr lang="ru-RU" sz="20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01.09.2022</a:t>
              </a:r>
            </a:p>
            <a:p>
              <a:pPr algn="ctr" defTabSz="1200150" eaLnBrk="1" fontAlgn="auto" hangingPunct="1">
                <a:spcAft>
                  <a:spcPts val="0"/>
                </a:spcAft>
              </a:pPr>
              <a:endParaRPr lang="ru-RU" sz="1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</p:grpSp>
      <p:sp>
        <p:nvSpPr>
          <p:cNvPr id="11" name="Shape 10"/>
          <p:cNvSpPr/>
          <p:nvPr/>
        </p:nvSpPr>
        <p:spPr>
          <a:xfrm rot="21137544">
            <a:off x="1516739" y="1767877"/>
            <a:ext cx="1440758" cy="803469"/>
          </a:xfrm>
          <a:prstGeom prst="swooshArrow">
            <a:avLst>
              <a:gd name="adj1" fmla="val 16175"/>
              <a:gd name="adj2" fmla="val 28392"/>
            </a:avLst>
          </a:prstGeom>
          <a:solidFill>
            <a:srgbClr val="FE3E32"/>
          </a:soli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Shape 11"/>
          <p:cNvSpPr/>
          <p:nvPr/>
        </p:nvSpPr>
        <p:spPr>
          <a:xfrm rot="21137544">
            <a:off x="5608917" y="3467403"/>
            <a:ext cx="1291750" cy="733341"/>
          </a:xfrm>
          <a:prstGeom prst="swooshArrow">
            <a:avLst>
              <a:gd name="adj1" fmla="val 18019"/>
              <a:gd name="adj2" fmla="val 25000"/>
            </a:avLst>
          </a:prstGeom>
          <a:solidFill>
            <a:srgbClr val="FE3E32"/>
          </a:soli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Shape 13"/>
          <p:cNvSpPr/>
          <p:nvPr/>
        </p:nvSpPr>
        <p:spPr>
          <a:xfrm rot="5992546">
            <a:off x="3788106" y="2207129"/>
            <a:ext cx="2217087" cy="1679397"/>
          </a:xfrm>
          <a:prstGeom prst="swooshArrow">
            <a:avLst>
              <a:gd name="adj1" fmla="val 9702"/>
              <a:gd name="adj2" fmla="val 25306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TextBox 18"/>
          <p:cNvSpPr txBox="1"/>
          <p:nvPr/>
        </p:nvSpPr>
        <p:spPr>
          <a:xfrm>
            <a:off x="1442897" y="1593955"/>
            <a:ext cx="1205746" cy="4334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t" anchorCtr="0">
            <a:noAutofit/>
          </a:bodyPr>
          <a:lstStyle/>
          <a:p>
            <a:pPr algn="ctr" defTabSz="12001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ru-RU" sz="2100" b="1" dirty="0">
                <a:solidFill>
                  <a:srgbClr val="FF0000"/>
                </a:solidFill>
                <a:latin typeface="Calibri" panose="020F0502020204030204"/>
              </a:rPr>
              <a:t>+95,5</a:t>
            </a:r>
          </a:p>
          <a:p>
            <a:pPr algn="ctr" defTabSz="1200150" eaLnBrk="1" fontAlgn="auto" hangingPunct="1">
              <a:lnSpc>
                <a:spcPct val="90000"/>
              </a:lnSpc>
              <a:spcAft>
                <a:spcPct val="35000"/>
              </a:spcAft>
            </a:pPr>
            <a:endParaRPr lang="ru-RU" sz="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endParaRPr>
          </a:p>
          <a:p>
            <a:pPr algn="ctr" defTabSz="1200150" eaLnBrk="1" fontAlgn="auto" hangingPunct="1">
              <a:spcAft>
                <a:spcPts val="0"/>
              </a:spcAft>
            </a:pPr>
            <a:endParaRPr lang="ru-RU" sz="15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06107" y="1918311"/>
            <a:ext cx="1205746" cy="5653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t" anchorCtr="0">
            <a:noAutofit/>
          </a:bodyPr>
          <a:lstStyle/>
          <a:p>
            <a:pPr algn="ctr" defTabSz="12001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ru-RU" sz="21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-216,3</a:t>
            </a:r>
          </a:p>
          <a:p>
            <a:pPr algn="ctr" defTabSz="1200150" eaLnBrk="1" fontAlgn="auto" hangingPunct="1">
              <a:lnSpc>
                <a:spcPct val="90000"/>
              </a:lnSpc>
              <a:spcAft>
                <a:spcPct val="35000"/>
              </a:spcAft>
            </a:pPr>
            <a:endParaRPr lang="ru-RU" sz="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endParaRPr>
          </a:p>
          <a:p>
            <a:pPr algn="ctr" defTabSz="1200150" eaLnBrk="1" fontAlgn="auto" hangingPunct="1">
              <a:spcAft>
                <a:spcPts val="0"/>
              </a:spcAft>
            </a:pPr>
            <a:endParaRPr lang="ru-RU" sz="15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06225" y="3238854"/>
            <a:ext cx="1324075" cy="3537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t" anchorCtr="0">
            <a:noAutofit/>
          </a:bodyPr>
          <a:lstStyle/>
          <a:p>
            <a:pPr algn="ctr" defTabSz="12001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ru-RU" sz="2100" b="1" dirty="0">
                <a:solidFill>
                  <a:srgbClr val="FF0000"/>
                </a:solidFill>
                <a:latin typeface="Calibri" panose="020F0502020204030204"/>
              </a:rPr>
              <a:t>+19,4</a:t>
            </a:r>
          </a:p>
          <a:p>
            <a:pPr algn="ctr" defTabSz="1200150" eaLnBrk="1" fontAlgn="auto" hangingPunct="1">
              <a:lnSpc>
                <a:spcPct val="90000"/>
              </a:lnSpc>
              <a:spcAft>
                <a:spcPct val="35000"/>
              </a:spcAft>
            </a:pPr>
            <a:endParaRPr lang="ru-RU" sz="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endParaRPr>
          </a:p>
          <a:p>
            <a:pPr algn="ctr" defTabSz="1200150" eaLnBrk="1" fontAlgn="auto" hangingPunct="1">
              <a:spcAft>
                <a:spcPts val="0"/>
              </a:spcAft>
            </a:pPr>
            <a:endParaRPr lang="ru-RU" sz="15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1D4B79-5797-4CD3-976A-9A137D89F830}"/>
              </a:ext>
            </a:extLst>
          </p:cNvPr>
          <p:cNvSpPr txBox="1"/>
          <p:nvPr/>
        </p:nvSpPr>
        <p:spPr>
          <a:xfrm>
            <a:off x="405694" y="6318459"/>
            <a:ext cx="4276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*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 учетом задолженности бюджетных и автономных учреждений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Номер слайда 4"/>
          <p:cNvSpPr txBox="1">
            <a:spLocks/>
          </p:cNvSpPr>
          <p:nvPr/>
        </p:nvSpPr>
        <p:spPr>
          <a:xfrm>
            <a:off x="7055080" y="655624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11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5811853" y="793549"/>
            <a:ext cx="3280471" cy="945819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rgbClr val="CC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187" tIns="46595" rIns="93187" bIns="46595" numCol="1" rtlCol="0" anchor="ctr" anchorCtr="0" compatLnSpc="1">
            <a:prstTxWarp prst="textNoShape">
              <a:avLst/>
            </a:prstTxWarp>
          </a:bodyPr>
          <a:lstStyle/>
          <a:p>
            <a:pPr algn="ctr" defTabSz="912813" eaLnBrk="1" hangingPunct="1"/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не имеют просроченной кредиторской задолженности</a:t>
            </a:r>
          </a:p>
          <a:p>
            <a:pPr algn="ctr" defTabSz="912813" eaLnBrk="1" hangingPunct="1"/>
            <a:r>
              <a:rPr lang="ru-RU" b="1" dirty="0" smtClean="0">
                <a:solidFill>
                  <a:srgbClr val="006600"/>
                </a:solidFill>
                <a:latin typeface="Arial" charset="0"/>
              </a:rPr>
              <a:t>3 ГО, 14 МР, 395 ГСП</a:t>
            </a:r>
          </a:p>
        </p:txBody>
      </p:sp>
    </p:spTree>
    <p:extLst>
      <p:ext uri="{BB962C8B-B14F-4D97-AF65-F5344CB8AC3E}">
        <p14:creationId xmlns:p14="http://schemas.microsoft.com/office/powerpoint/2010/main" val="31505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760324"/>
              </p:ext>
            </p:extLst>
          </p:nvPr>
        </p:nvGraphicFramePr>
        <p:xfrm>
          <a:off x="11777" y="-55322"/>
          <a:ext cx="9041215" cy="637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48196" y="27275"/>
            <a:ext cx="7043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ПРОСРОЧЕННАЯ КРЕДИТОРСКАЯ ЗАДОЛЖЕННОСТЬ МУНИЦИПАЛЬНЫХ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ОБРАЗОВАНИЙ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01.09.2022*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4294967295"/>
          </p:nvPr>
        </p:nvSpPr>
        <p:spPr>
          <a:xfrm>
            <a:off x="6940531" y="6611164"/>
            <a:ext cx="2057400" cy="2154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prstClr val="white"/>
                </a:solidFill>
                <a:latin typeface="Calibri" panose="020F0502020204030204"/>
              </a:rPr>
              <a:t>12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49155" y="1099722"/>
            <a:ext cx="362138" cy="552261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40,8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548339" y="1430173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37,6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157538" y="3071873"/>
            <a:ext cx="336334" cy="82059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13,6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948196" y="2905576"/>
            <a:ext cx="256083" cy="79370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16,5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3979085" y="4546226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0,8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1363001" y="4006125"/>
            <a:ext cx="273369" cy="400397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7,3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1558705" y="4144064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5,4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1773817" y="4235381"/>
            <a:ext cx="291222" cy="43105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4,6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2104144" y="3813533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2175325" y="4383912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2,6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2364136" y="4393038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2,6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2562509" y="4317501"/>
            <a:ext cx="291221" cy="532012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2,3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3189684" y="4529374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1,2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2965670" y="4547880"/>
            <a:ext cx="264849" cy="434798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1,3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2781821" y="4442105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2,1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3792127" y="4564770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1,0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3595102" y="4529374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1,1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3369099" y="4539058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1,2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4388994" y="4557921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0,7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4188579" y="4546226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0,8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4992387" y="4616671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4790813" y="3889458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1"/>
          <p:cNvSpPr txBox="1"/>
          <p:nvPr/>
        </p:nvSpPr>
        <p:spPr>
          <a:xfrm>
            <a:off x="4601782" y="4564213"/>
            <a:ext cx="245680" cy="458076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5200203" y="4616671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0,1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4814517" y="4583507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5409477" y="4564770"/>
            <a:ext cx="291221" cy="493984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8258987" y="4583146"/>
            <a:ext cx="291221" cy="48011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5817896" y="4571708"/>
            <a:ext cx="291221" cy="487803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5621986" y="4571708"/>
            <a:ext cx="291221" cy="493985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6428689" y="4592457"/>
            <a:ext cx="291221" cy="465712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1"/>
          <p:cNvSpPr txBox="1"/>
          <p:nvPr/>
        </p:nvSpPr>
        <p:spPr>
          <a:xfrm>
            <a:off x="6213895" y="4571708"/>
            <a:ext cx="291221" cy="487804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6027533" y="4564875"/>
            <a:ext cx="291221" cy="493879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6635508" y="4592456"/>
            <a:ext cx="276852" cy="465713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extBox 1"/>
          <p:cNvSpPr txBox="1"/>
          <p:nvPr/>
        </p:nvSpPr>
        <p:spPr>
          <a:xfrm>
            <a:off x="6832764" y="4583402"/>
            <a:ext cx="291221" cy="476703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TextBox 1"/>
          <p:cNvSpPr txBox="1"/>
          <p:nvPr/>
        </p:nvSpPr>
        <p:spPr>
          <a:xfrm>
            <a:off x="7033829" y="4608726"/>
            <a:ext cx="291221" cy="455864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Box 1"/>
          <p:cNvSpPr txBox="1"/>
          <p:nvPr/>
        </p:nvSpPr>
        <p:spPr>
          <a:xfrm>
            <a:off x="7240008" y="4601105"/>
            <a:ext cx="291221" cy="462272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Box 1"/>
          <p:cNvSpPr txBox="1"/>
          <p:nvPr/>
        </p:nvSpPr>
        <p:spPr>
          <a:xfrm>
            <a:off x="7866151" y="4603747"/>
            <a:ext cx="291221" cy="457783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1"/>
          <p:cNvSpPr txBox="1"/>
          <p:nvPr/>
        </p:nvSpPr>
        <p:spPr>
          <a:xfrm>
            <a:off x="7643991" y="4623828"/>
            <a:ext cx="291221" cy="439537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1"/>
          <p:cNvSpPr txBox="1"/>
          <p:nvPr/>
        </p:nvSpPr>
        <p:spPr>
          <a:xfrm>
            <a:off x="7450772" y="4593480"/>
            <a:ext cx="291221" cy="465986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8662473" y="4604193"/>
            <a:ext cx="291221" cy="455866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Box 1"/>
          <p:cNvSpPr txBox="1"/>
          <p:nvPr/>
        </p:nvSpPr>
        <p:spPr>
          <a:xfrm>
            <a:off x="8478776" y="4615567"/>
            <a:ext cx="291221" cy="443619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Box 1"/>
          <p:cNvSpPr txBox="1"/>
          <p:nvPr/>
        </p:nvSpPr>
        <p:spPr>
          <a:xfrm>
            <a:off x="8061581" y="4604528"/>
            <a:ext cx="291221" cy="455612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tangle 5">
            <a:extLst>
              <a:ext uri="{FF2B5EF4-FFF2-40B4-BE49-F238E27FC236}">
                <a16:creationId xmlns:a16="http://schemas.microsoft.com/office/drawing/2014/main" id="{9A5C0241-8F6D-4922-82A5-D43E06735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6002" y="375768"/>
            <a:ext cx="1287421" cy="21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млн рублей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41D4B79-5797-4CD3-976A-9A137D89F830}"/>
              </a:ext>
            </a:extLst>
          </p:cNvPr>
          <p:cNvSpPr txBox="1"/>
          <p:nvPr/>
        </p:nvSpPr>
        <p:spPr>
          <a:xfrm>
            <a:off x="405694" y="6318459"/>
            <a:ext cx="4276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*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 учетом задолженности бюджетных и автономных учреждений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766537" y="1420845"/>
            <a:ext cx="3185936" cy="1163115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rgbClr val="CC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187" tIns="46595" rIns="93187" bIns="465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не имеют просроченной кредиторской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задолженности</a:t>
            </a:r>
          </a:p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charset="0"/>
              </a:rPr>
              <a:t>3 ГО, 14 МР, 395 ГСП</a:t>
            </a:r>
          </a:p>
        </p:txBody>
      </p:sp>
    </p:spTree>
    <p:extLst>
      <p:ext uri="{BB962C8B-B14F-4D97-AF65-F5344CB8AC3E}">
        <p14:creationId xmlns:p14="http://schemas.microsoft.com/office/powerpoint/2010/main" val="9578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/>
          </p:nvPr>
        </p:nvGraphicFramePr>
        <p:xfrm>
          <a:off x="307040" y="1014146"/>
          <a:ext cx="8548179" cy="5843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533400" y="2245189"/>
            <a:ext cx="2378709" cy="368575"/>
            <a:chOff x="1581578" y="2235664"/>
            <a:chExt cx="2378709" cy="368575"/>
          </a:xfrm>
        </p:grpSpPr>
        <p:sp>
          <p:nvSpPr>
            <p:cNvPr id="26" name="TextBox 1"/>
            <p:cNvSpPr txBox="1"/>
            <p:nvPr/>
          </p:nvSpPr>
          <p:spPr>
            <a:xfrm>
              <a:off x="1581578" y="2265685"/>
              <a:ext cx="470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7,3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3490287" y="2235664"/>
              <a:ext cx="470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8,0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0202" y="57187"/>
            <a:ext cx="71612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908890">
              <a:defRPr sz="1500" b="0" ker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defTabSz="912429">
              <a:defRPr sz="1900" b="1">
                <a:solidFill>
                  <a:schemeClr val="tx2"/>
                </a:solidFill>
                <a:latin typeface="Arial" charset="0"/>
              </a:defRPr>
            </a:lvl2pPr>
            <a:lvl3pPr defTabSz="912429">
              <a:defRPr sz="1900" b="1">
                <a:solidFill>
                  <a:schemeClr val="tx2"/>
                </a:solidFill>
                <a:latin typeface="Arial" charset="0"/>
              </a:defRPr>
            </a:lvl3pPr>
            <a:lvl4pPr defTabSz="912429">
              <a:defRPr sz="1900" b="1">
                <a:solidFill>
                  <a:schemeClr val="tx2"/>
                </a:solidFill>
                <a:latin typeface="Arial" charset="0"/>
              </a:defRPr>
            </a:lvl4pPr>
            <a:lvl5pPr defTabSz="912429"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008" defTabSz="912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012" defTabSz="912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020" defTabSz="912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025" defTabSz="912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088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ДИНАМИКА МЕЖБЮДЖЕТНЫХ ТРАНСФЕРТОВ МУНИЦИПАЛЬНЫМ ОБРАЗОВАНИЯМ ЗА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9 МЕСЯЦЕВ 2019-2022 ГОДОВ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1517879" y="3492938"/>
            <a:ext cx="455869" cy="1193180"/>
            <a:chOff x="3466817" y="3220109"/>
            <a:chExt cx="455869" cy="1193180"/>
          </a:xfrm>
        </p:grpSpPr>
        <p:sp>
          <p:nvSpPr>
            <p:cNvPr id="31" name="TextBox 15"/>
            <p:cNvSpPr txBox="1"/>
            <p:nvPr/>
          </p:nvSpPr>
          <p:spPr>
            <a:xfrm>
              <a:off x="3466817" y="322010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0,6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TextBox 15"/>
            <p:cNvSpPr txBox="1"/>
            <p:nvPr/>
          </p:nvSpPr>
          <p:spPr>
            <a:xfrm>
              <a:off x="3466817" y="3497957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1,3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TextBox 15"/>
            <p:cNvSpPr txBox="1"/>
            <p:nvPr/>
          </p:nvSpPr>
          <p:spPr>
            <a:xfrm>
              <a:off x="3489554" y="4105512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2,7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415597" y="2786372"/>
            <a:ext cx="459644" cy="1882784"/>
            <a:chOff x="7347338" y="2486843"/>
            <a:chExt cx="459644" cy="1882784"/>
          </a:xfrm>
        </p:grpSpPr>
        <p:sp>
          <p:nvSpPr>
            <p:cNvPr id="30" name="TextBox 15"/>
            <p:cNvSpPr txBox="1"/>
            <p:nvPr/>
          </p:nvSpPr>
          <p:spPr>
            <a:xfrm>
              <a:off x="7373850" y="2486843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2,5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TextBox 15"/>
            <p:cNvSpPr txBox="1"/>
            <p:nvPr/>
          </p:nvSpPr>
          <p:spPr>
            <a:xfrm>
              <a:off x="7347338" y="318076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2,3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TextBox 15"/>
            <p:cNvSpPr txBox="1"/>
            <p:nvPr/>
          </p:nvSpPr>
          <p:spPr>
            <a:xfrm>
              <a:off x="7373850" y="3612802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0,6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TextBox 15"/>
            <p:cNvSpPr txBox="1"/>
            <p:nvPr/>
          </p:nvSpPr>
          <p:spPr>
            <a:xfrm>
              <a:off x="7373850" y="4061850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2,6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46" name="Прямая со стрелкой 45"/>
          <p:cNvCxnSpPr/>
          <p:nvPr/>
        </p:nvCxnSpPr>
        <p:spPr bwMode="auto">
          <a:xfrm>
            <a:off x="7613078" y="906128"/>
            <a:ext cx="0" cy="361955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Прямоугольник 1"/>
          <p:cNvSpPr/>
          <p:nvPr/>
        </p:nvSpPr>
        <p:spPr>
          <a:xfrm>
            <a:off x="5430271" y="1913523"/>
            <a:ext cx="470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8,6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43092" y="1198489"/>
            <a:ext cx="5724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11,2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7409468" y="2183542"/>
            <a:ext cx="442097" cy="2394957"/>
            <a:chOff x="11804503" y="1964184"/>
            <a:chExt cx="442097" cy="2394957"/>
          </a:xfrm>
        </p:grpSpPr>
        <p:sp>
          <p:nvSpPr>
            <p:cNvPr id="35" name="TextBox 15"/>
            <p:cNvSpPr txBox="1"/>
            <p:nvPr/>
          </p:nvSpPr>
          <p:spPr>
            <a:xfrm>
              <a:off x="11813468" y="196418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3,4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TextBox 15"/>
            <p:cNvSpPr txBox="1"/>
            <p:nvPr/>
          </p:nvSpPr>
          <p:spPr>
            <a:xfrm>
              <a:off x="11813468" y="2809882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2,4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TextBox 15"/>
            <p:cNvSpPr txBox="1"/>
            <p:nvPr/>
          </p:nvSpPr>
          <p:spPr>
            <a:xfrm>
              <a:off x="11813468" y="3408773"/>
              <a:ext cx="4331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1,9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TextBox 15"/>
            <p:cNvSpPr txBox="1"/>
            <p:nvPr/>
          </p:nvSpPr>
          <p:spPr>
            <a:xfrm>
              <a:off x="11804503" y="405136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3,0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4101708" y="1475403"/>
            <a:ext cx="958841" cy="524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+0,6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(+7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,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5%)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 bwMode="auto">
          <a:xfrm flipV="1">
            <a:off x="4282390" y="1939919"/>
            <a:ext cx="826739" cy="328602"/>
          </a:xfrm>
          <a:prstGeom prst="straightConnector1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Овал 28">
            <a:extLst>
              <a:ext uri="{FF2B5EF4-FFF2-40B4-BE49-F238E27FC236}">
                <a16:creationId xmlns:a16="http://schemas.microsoft.com/office/drawing/2014/main" id="{D587B560-12F9-467E-A286-0D78B028FECC}"/>
              </a:ext>
            </a:extLst>
          </p:cNvPr>
          <p:cNvSpPr/>
          <p:nvPr/>
        </p:nvSpPr>
        <p:spPr bwMode="auto">
          <a:xfrm>
            <a:off x="1268013" y="867335"/>
            <a:ext cx="990121" cy="569637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+3,9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(+53,4%)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>
            <a:stCxn id="29" idx="7"/>
          </p:cNvCxnSpPr>
          <p:nvPr/>
        </p:nvCxnSpPr>
        <p:spPr>
          <a:xfrm flipV="1">
            <a:off x="2113134" y="906128"/>
            <a:ext cx="5499944" cy="4462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5">
            <a:extLst>
              <a:ext uri="{FF2B5EF4-FFF2-40B4-BE49-F238E27FC236}">
                <a16:creationId xmlns:a16="http://schemas.microsoft.com/office/drawing/2014/main" id="{9A5C0241-8F6D-4922-82A5-D43E06735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565" y="367647"/>
            <a:ext cx="1428237" cy="22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млрд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рублей</a:t>
            </a:r>
          </a:p>
        </p:txBody>
      </p:sp>
      <p:sp>
        <p:nvSpPr>
          <p:cNvPr id="38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21043" y="655894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13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08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013837"/>
              </p:ext>
            </p:extLst>
          </p:nvPr>
        </p:nvGraphicFramePr>
        <p:xfrm>
          <a:off x="6401" y="27275"/>
          <a:ext cx="9041215" cy="604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03414" y="27275"/>
            <a:ext cx="661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ОСТАТКИ СРЕДСТВ НА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СЧЕТАХ МЕСТНЫХ БЮДЖЕТОВ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01.09.2022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4294967295"/>
          </p:nvPr>
        </p:nvSpPr>
        <p:spPr>
          <a:xfrm>
            <a:off x="6940531" y="6611164"/>
            <a:ext cx="2057400" cy="2154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14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9256" y="6132209"/>
            <a:ext cx="144855" cy="136637"/>
          </a:xfrm>
          <a:prstGeom prst="rect">
            <a:avLst/>
          </a:prstGeom>
          <a:solidFill>
            <a:srgbClr val="54823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9420" y="6142138"/>
            <a:ext cx="144855" cy="136637"/>
          </a:xfrm>
          <a:prstGeom prst="rect">
            <a:avLst/>
          </a:prstGeom>
          <a:solidFill>
            <a:srgbClr val="3163C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4111" y="6069183"/>
            <a:ext cx="1631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остатки нецелевые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1593" y="6069183"/>
            <a:ext cx="1418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остатки целевые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96953" y="3535377"/>
            <a:ext cx="226337" cy="420106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471,1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85970" y="752443"/>
            <a:ext cx="362138" cy="552261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1 980,5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602497" y="2487751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ru-RU" sz="9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065,6</a:t>
            </a:r>
            <a:endPara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204444" y="3729117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351,6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996647" y="3606240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426,3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1816533" y="3930220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251,0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1395664" y="3832582"/>
            <a:ext cx="273369" cy="400397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325,1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1602211" y="3819502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313,1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2002497" y="3959499"/>
            <a:ext cx="291222" cy="43105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246,1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2104144" y="3813533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2431064" y="4032780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203,7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2623223" y="4114658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149,0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2820463" y="4090525"/>
            <a:ext cx="291221" cy="532012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120,6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3427549" y="4194101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98,6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3238424" y="4216414"/>
            <a:ext cx="264849" cy="434798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103,3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3024823" y="4187708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110,4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4032698" y="4256844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78,5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3836145" y="4243858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88,7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3631357" y="4228265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88,8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4438496" y="4263122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69,2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4239404" y="4254590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77,8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5048556" y="4250664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64,0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4790813" y="3889458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1"/>
          <p:cNvSpPr txBox="1"/>
          <p:nvPr/>
        </p:nvSpPr>
        <p:spPr>
          <a:xfrm>
            <a:off x="4640203" y="4248666"/>
            <a:ext cx="245680" cy="458076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67,8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5256412" y="4252726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63,6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4838469" y="4258750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64,1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5657578" y="4263122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60,6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5451600" y="4258750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62,2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6058875" y="4278041"/>
            <a:ext cx="291221" cy="427694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54,3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5856549" y="4263122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56,2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6662938" y="4272961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51,2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1"/>
          <p:cNvSpPr txBox="1"/>
          <p:nvPr/>
        </p:nvSpPr>
        <p:spPr>
          <a:xfrm>
            <a:off x="6464500" y="4280644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52,4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6272079" y="4273930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53,9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6878439" y="4295994"/>
            <a:ext cx="276852" cy="420587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51,2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extBox 1"/>
          <p:cNvSpPr txBox="1"/>
          <p:nvPr/>
        </p:nvSpPr>
        <p:spPr>
          <a:xfrm>
            <a:off x="7078621" y="4285250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37,6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TextBox 1"/>
          <p:cNvSpPr txBox="1"/>
          <p:nvPr/>
        </p:nvSpPr>
        <p:spPr>
          <a:xfrm>
            <a:off x="7279752" y="4294635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37,4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Box 1"/>
          <p:cNvSpPr txBox="1"/>
          <p:nvPr/>
        </p:nvSpPr>
        <p:spPr>
          <a:xfrm>
            <a:off x="7471866" y="4294635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37,3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Box 1"/>
          <p:cNvSpPr txBox="1"/>
          <p:nvPr/>
        </p:nvSpPr>
        <p:spPr>
          <a:xfrm>
            <a:off x="8098258" y="4304474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27,5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1"/>
          <p:cNvSpPr txBox="1"/>
          <p:nvPr/>
        </p:nvSpPr>
        <p:spPr>
          <a:xfrm>
            <a:off x="7908025" y="4333078"/>
            <a:ext cx="291221" cy="428769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32,9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1"/>
          <p:cNvSpPr txBox="1"/>
          <p:nvPr/>
        </p:nvSpPr>
        <p:spPr>
          <a:xfrm>
            <a:off x="7690886" y="4304474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36,3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8713577" y="4336468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Box 1"/>
          <p:cNvSpPr txBox="1"/>
          <p:nvPr/>
        </p:nvSpPr>
        <p:spPr>
          <a:xfrm>
            <a:off x="8496438" y="4348268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14,6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Box 1"/>
          <p:cNvSpPr txBox="1"/>
          <p:nvPr/>
        </p:nvSpPr>
        <p:spPr>
          <a:xfrm>
            <a:off x="8288491" y="4311779"/>
            <a:ext cx="291221" cy="44362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27,1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tangle 5">
            <a:extLst>
              <a:ext uri="{FF2B5EF4-FFF2-40B4-BE49-F238E27FC236}">
                <a16:creationId xmlns:a16="http://schemas.microsoft.com/office/drawing/2014/main" id="{9A5C0241-8F6D-4922-82A5-D43E06735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6002" y="375768"/>
            <a:ext cx="1287421" cy="21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23734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76211456"/>
              </p:ext>
            </p:extLst>
          </p:nvPr>
        </p:nvGraphicFramePr>
        <p:xfrm>
          <a:off x="2339340" y="1881894"/>
          <a:ext cx="5928360" cy="4969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19841" y="52033"/>
            <a:ext cx="67027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908890">
              <a:defRPr sz="1500" b="0" ker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defTabSz="912429">
              <a:defRPr sz="1900" b="1">
                <a:solidFill>
                  <a:schemeClr val="tx2"/>
                </a:solidFill>
                <a:latin typeface="Arial" charset="0"/>
              </a:defRPr>
            </a:lvl2pPr>
            <a:lvl3pPr defTabSz="912429">
              <a:defRPr sz="1900" b="1">
                <a:solidFill>
                  <a:schemeClr val="tx2"/>
                </a:solidFill>
                <a:latin typeface="Arial" charset="0"/>
              </a:defRPr>
            </a:lvl3pPr>
            <a:lvl4pPr defTabSz="912429">
              <a:defRPr sz="1900" b="1">
                <a:solidFill>
                  <a:schemeClr val="tx2"/>
                </a:solidFill>
                <a:latin typeface="Arial" charset="0"/>
              </a:defRPr>
            </a:lvl4pPr>
            <a:lvl5pPr defTabSz="912429"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008" defTabSz="912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012" defTabSz="912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020" defTabSz="912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025" defTabSz="912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088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ДИНАМИКА ДОХОДОВ И РАСХОДОВ</a:t>
            </a:r>
          </a:p>
          <a:p>
            <a:pPr marL="0" marR="0" lvl="0" indent="0" algn="ctr" defTabSz="9088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МЕСТНЫХ БЮДЖЕТОВ ЗА 2019-2022 ГОДЫ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98929459"/>
              </p:ext>
            </p:extLst>
          </p:nvPr>
        </p:nvGraphicFramePr>
        <p:xfrm>
          <a:off x="1886203" y="1721506"/>
          <a:ext cx="5503896" cy="15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14231" y="1881894"/>
            <a:ext cx="203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РАСХОДЫ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1889" y="4331185"/>
            <a:ext cx="223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ДОХОДЫ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6812807" y="942069"/>
            <a:ext cx="1080254" cy="875794"/>
            <a:chOff x="3234139" y="68792"/>
            <a:chExt cx="986149" cy="87579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234139" y="139647"/>
              <a:ext cx="918294" cy="8049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3301994" y="68792"/>
              <a:ext cx="918294" cy="804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152,2</a:t>
              </a:r>
            </a:p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Равнобедренный треугольник 17"/>
          <p:cNvSpPr/>
          <p:nvPr/>
        </p:nvSpPr>
        <p:spPr>
          <a:xfrm>
            <a:off x="6343509" y="1427115"/>
            <a:ext cx="200615" cy="200615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Фигура, имеющая форму буквы L 18"/>
          <p:cNvSpPr/>
          <p:nvPr/>
        </p:nvSpPr>
        <p:spPr>
          <a:xfrm rot="5400000">
            <a:off x="6875966" y="1034631"/>
            <a:ext cx="609016" cy="1013389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8858" y="1415393"/>
            <a:ext cx="1005924" cy="8106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123,1</a:t>
            </a:r>
          </a:p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97496" y="3514520"/>
            <a:ext cx="776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103,8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93202" y="3354085"/>
            <a:ext cx="843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109,6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75755" y="3071544"/>
            <a:ext cx="843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123,8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68221" y="2653532"/>
            <a:ext cx="843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143,6</a:t>
            </a:r>
          </a:p>
        </p:txBody>
      </p:sp>
      <p:sp>
        <p:nvSpPr>
          <p:cNvPr id="26" name="Shape 25"/>
          <p:cNvSpPr/>
          <p:nvPr/>
        </p:nvSpPr>
        <p:spPr>
          <a:xfrm>
            <a:off x="2958283" y="2600041"/>
            <a:ext cx="3981699" cy="966745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Прямоугольник 26"/>
          <p:cNvSpPr/>
          <p:nvPr/>
        </p:nvSpPr>
        <p:spPr>
          <a:xfrm rot="21146015">
            <a:off x="4828743" y="2262687"/>
            <a:ext cx="817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+39,8</a:t>
            </a:r>
          </a:p>
        </p:txBody>
      </p:sp>
      <p:sp>
        <p:nvSpPr>
          <p:cNvPr id="28" name="Shape 27"/>
          <p:cNvSpPr/>
          <p:nvPr/>
        </p:nvSpPr>
        <p:spPr>
          <a:xfrm rot="21289856">
            <a:off x="2974242" y="920696"/>
            <a:ext cx="3845905" cy="859515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Прямоугольник 28"/>
          <p:cNvSpPr/>
          <p:nvPr/>
        </p:nvSpPr>
        <p:spPr>
          <a:xfrm rot="20713394">
            <a:off x="4381224" y="590068"/>
            <a:ext cx="817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+47,7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9A5C0241-8F6D-4922-82A5-D43E06735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062" y="375768"/>
            <a:ext cx="13303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млрд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9982" y="6549880"/>
            <a:ext cx="2057400" cy="365125"/>
          </a:xfrm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258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-2" y="-4230"/>
            <a:ext cx="9144002" cy="624918"/>
          </a:xfrm>
          <a:prstGeom prst="rect">
            <a:avLst/>
          </a:prstGeom>
          <a:solidFill>
            <a:srgbClr val="0038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3187" tIns="46595" rIns="93187" bIns="4659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39795" cy="15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" name="think-cell Slide" r:id="rId49" imgW="270" imgH="270" progId="TCLayout.ActiveDocument.1">
                  <p:embed/>
                </p:oleObj>
              </mc:Choice>
              <mc:Fallback>
                <p:oleObj name="think-cell Slide" r:id="rId49" imgW="270" imgH="270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39795" cy="150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39795" cy="150066"/>
          </a:xfrm>
          <a:prstGeom prst="rect">
            <a:avLst/>
          </a:prstGeom>
          <a:solidFill>
            <a:scrgbClr r="0" g="0" b="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96125" y="6623702"/>
            <a:ext cx="1905000" cy="18841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576AD-9E96-4D29-BD87-D7E1B0AE1714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1560" y="82371"/>
            <a:ext cx="83216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008" algn="l" defTabSz="912429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012" algn="l" defTabSz="912429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020" algn="l" defTabSz="912429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025" algn="l" defTabSz="912429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242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 charset="0"/>
              </a:rPr>
              <a:t>ДИНАМИКА СОБСТВЕННЫХ ДОХОДОВ МЕСТНЫХ БЮДЖЕТОВ 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 charset="0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 charset="0"/>
              </a:rPr>
              <a:t>ЗА 9 МЕСЯЦЕВ 2021 – 2022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 charset="0"/>
              </a:rPr>
              <a:t>ГОДОВ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Arial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64257" y="18331"/>
          <a:ext cx="695470" cy="589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" name="CorelDRAW" r:id="rId51" imgW="873070" imgH="739800" progId="CorelDraw.Graphic.17">
                  <p:embed/>
                </p:oleObj>
              </mc:Choice>
              <mc:Fallback>
                <p:oleObj name="CorelDRAW" r:id="rId51" imgW="873070" imgH="739800" progId="CorelDraw.Graphic.17">
                  <p:embed/>
                  <p:pic>
                    <p:nvPicPr>
                      <p:cNvPr id="16" name="Объект 15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64257" y="18331"/>
                        <a:ext cx="695470" cy="589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E23E63F-3A5A-4D95-B778-1CA24A71BC6F}"/>
              </a:ext>
            </a:extLst>
          </p:cNvPr>
          <p:cNvGraphicFramePr/>
          <p:nvPr>
            <p:extLst/>
          </p:nvPr>
        </p:nvGraphicFramePr>
        <p:xfrm>
          <a:off x="0" y="620687"/>
          <a:ext cx="3203848" cy="604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3"/>
          </a:graphicData>
        </a:graphic>
      </p:graphicFrame>
      <p:graphicFrame>
        <p:nvGraphicFramePr>
          <p:cNvPr id="37" name="Диаграмма 36">
            <a:extLst>
              <a:ext uri="{FF2B5EF4-FFF2-40B4-BE49-F238E27FC236}">
                <a16:creationId xmlns:a16="http://schemas.microsoft.com/office/drawing/2014/main" id="{0EC58F16-BCA7-46BD-8F19-380B50F845B6}"/>
              </a:ext>
            </a:extLst>
          </p:cNvPr>
          <p:cNvGraphicFramePr/>
          <p:nvPr>
            <p:extLst/>
          </p:nvPr>
        </p:nvGraphicFramePr>
        <p:xfrm>
          <a:off x="2771005" y="660868"/>
          <a:ext cx="3203848" cy="604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4"/>
          </a:graphicData>
        </a:graphic>
      </p:graphicFrame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1ED832F5-A4FD-4371-BAFA-F5669E1EF510}"/>
              </a:ext>
            </a:extLst>
          </p:cNvPr>
          <p:cNvGraphicFramePr/>
          <p:nvPr>
            <p:extLst/>
          </p:nvPr>
        </p:nvGraphicFramePr>
        <p:xfrm>
          <a:off x="5954312" y="661472"/>
          <a:ext cx="3203848" cy="4927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61AA7E-325E-43D3-A745-C038CA31390A}"/>
              </a:ext>
            </a:extLst>
          </p:cNvPr>
          <p:cNvSpPr txBox="1"/>
          <p:nvPr/>
        </p:nvSpPr>
        <p:spPr>
          <a:xfrm>
            <a:off x="5630260" y="1466789"/>
            <a:ext cx="13102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4,0%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в среднем по области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1D4B79-5797-4CD3-976A-9A137D89F830}"/>
              </a:ext>
            </a:extLst>
          </p:cNvPr>
          <p:cNvSpPr txBox="1"/>
          <p:nvPr/>
        </p:nvSpPr>
        <p:spPr>
          <a:xfrm>
            <a:off x="1626253" y="6637644"/>
            <a:ext cx="42764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* По муниципальным районам – консолидированные бюджеты (с учетом поселений)</a:t>
            </a:r>
          </a:p>
        </p:txBody>
      </p:sp>
      <p:sp>
        <p:nvSpPr>
          <p:cNvPr id="20" name="Номер слайда 3">
            <a:extLst>
              <a:ext uri="{FF2B5EF4-FFF2-40B4-BE49-F238E27FC236}">
                <a16:creationId xmlns:a16="http://schemas.microsoft.com/office/drawing/2014/main" id="{46304CB7-7266-43A1-B795-42984D5CEE85}"/>
              </a:ext>
            </a:extLst>
          </p:cNvPr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171266" y="1787197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(+577,0)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Номер слайда 3">
            <a:extLst>
              <a:ext uri="{FF2B5EF4-FFF2-40B4-BE49-F238E27FC236}">
                <a16:creationId xmlns:a16="http://schemas.microsoft.com/office/drawing/2014/main" id="{A10A2AF5-64B5-4AFC-B090-0E6674CFAC13}"/>
              </a:ext>
            </a:extLst>
          </p:cNvPr>
          <p:cNvSpPr txBox="1"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973072" y="5725712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(+8,0)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Номер слайда 3">
            <a:extLst>
              <a:ext uri="{FF2B5EF4-FFF2-40B4-BE49-F238E27FC236}">
                <a16:creationId xmlns:a16="http://schemas.microsoft.com/office/drawing/2014/main" id="{C0C6675F-A5FE-46EA-BBD2-C79728A912C1}"/>
              </a:ext>
            </a:extLst>
          </p:cNvPr>
          <p:cNvSpPr txBox="1"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795084" y="5047793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(+15,9)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Номер слайда 3">
            <a:extLst>
              <a:ext uri="{FF2B5EF4-FFF2-40B4-BE49-F238E27FC236}">
                <a16:creationId xmlns:a16="http://schemas.microsoft.com/office/drawing/2014/main" id="{8E7CCCD1-02C6-4A1C-BE2F-43DEDB673AB8}"/>
              </a:ext>
            </a:extLst>
          </p:cNvPr>
          <p:cNvSpPr txBox="1"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209062" y="2139646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(+66,7)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id="{277C2114-22E4-4952-81E1-BA7668AD12E8}"/>
              </a:ext>
            </a:extLst>
          </p:cNvPr>
          <p:cNvSpPr txBox="1"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973569" y="6105974"/>
            <a:ext cx="5779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(+22,4)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Номер слайда 3">
            <a:extLst>
              <a:ext uri="{FF2B5EF4-FFF2-40B4-BE49-F238E27FC236}">
                <a16:creationId xmlns:a16="http://schemas.microsoft.com/office/drawing/2014/main" id="{6DC4E584-D043-46C9-ACAF-6BB9E9CD0DE5}"/>
              </a:ext>
            </a:extLst>
          </p:cNvPr>
          <p:cNvSpPr txBox="1"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985998" y="4012332"/>
            <a:ext cx="5114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(-2,9)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Номер слайда 3">
            <a:extLst>
              <a:ext uri="{FF2B5EF4-FFF2-40B4-BE49-F238E27FC236}">
                <a16:creationId xmlns:a16="http://schemas.microsoft.com/office/drawing/2014/main" id="{2CAD38F9-35EB-4291-93F4-2DDF57E9ED21}"/>
              </a:ext>
            </a:extLst>
          </p:cNvPr>
          <p:cNvSpPr txBox="1"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908360" y="2185080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(+88,1)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Номер слайда 3">
            <a:extLst>
              <a:ext uri="{FF2B5EF4-FFF2-40B4-BE49-F238E27FC236}">
                <a16:creationId xmlns:a16="http://schemas.microsoft.com/office/drawing/2014/main" id="{6B430036-75A2-4D2F-BFFF-A315410F145B}"/>
              </a:ext>
            </a:extLst>
          </p:cNvPr>
          <p:cNvSpPr txBox="1"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2155904" y="3569730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(+268,1)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Номер слайда 3">
            <a:extLst>
              <a:ext uri="{FF2B5EF4-FFF2-40B4-BE49-F238E27FC236}">
                <a16:creationId xmlns:a16="http://schemas.microsoft.com/office/drawing/2014/main" id="{DFB37B24-EABE-4D83-B15C-80250B2DDD6C}"/>
              </a:ext>
            </a:extLst>
          </p:cNvPr>
          <p:cNvSpPr txBox="1"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890864" y="3261347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(+24,0)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Номер слайда 3">
            <a:extLst>
              <a:ext uri="{FF2B5EF4-FFF2-40B4-BE49-F238E27FC236}">
                <a16:creationId xmlns:a16="http://schemas.microsoft.com/office/drawing/2014/main" id="{68436B8A-6B8D-43D8-9416-1132B7F630EF}"/>
              </a:ext>
            </a:extLst>
          </p:cNvPr>
          <p:cNvSpPr txBox="1"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161759" y="3966021"/>
            <a:ext cx="71508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(+1478,7)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Номер слайда 3">
            <a:extLst>
              <a:ext uri="{FF2B5EF4-FFF2-40B4-BE49-F238E27FC236}">
                <a16:creationId xmlns:a16="http://schemas.microsoft.com/office/drawing/2014/main" id="{CDE3BD87-93ED-43E4-B1A2-33BC86C8B1C2}"/>
              </a:ext>
            </a:extLst>
          </p:cNvPr>
          <p:cNvSpPr txBox="1"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896978" y="2877167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(+17,4)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Номер слайда 3">
            <a:extLst>
              <a:ext uri="{FF2B5EF4-FFF2-40B4-BE49-F238E27FC236}">
                <a16:creationId xmlns:a16="http://schemas.microsoft.com/office/drawing/2014/main" id="{F9B3864D-70A2-4C3D-87D8-C058EEB6EF2A}"/>
              </a:ext>
            </a:extLst>
          </p:cNvPr>
          <p:cNvSpPr txBox="1"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194389" y="1408146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(+225,2)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Номер слайда 3">
            <a:extLst>
              <a:ext uri="{FF2B5EF4-FFF2-40B4-BE49-F238E27FC236}">
                <a16:creationId xmlns:a16="http://schemas.microsoft.com/office/drawing/2014/main" id="{8734EDF1-4029-4288-AA28-D77A89C4B91F}"/>
              </a:ext>
            </a:extLst>
          </p:cNvPr>
          <p:cNvSpPr txBox="1"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2074321" y="5023937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(+16,1)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4B8FDEAF-2DA5-4119-B430-F63A5FFD9EDE}"/>
              </a:ext>
            </a:extLst>
          </p:cNvPr>
          <p:cNvSpPr txBox="1"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152023" y="3219753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(+160,4)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Номер слайда 3">
            <a:extLst>
              <a:ext uri="{FF2B5EF4-FFF2-40B4-BE49-F238E27FC236}">
                <a16:creationId xmlns:a16="http://schemas.microsoft.com/office/drawing/2014/main" id="{B93C2970-2301-4C5F-A82B-76FC30F09455}"/>
              </a:ext>
            </a:extLst>
          </p:cNvPr>
          <p:cNvSpPr txBox="1"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819349" y="5066712"/>
            <a:ext cx="6590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(-90,2)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Номер слайда 3">
            <a:extLst>
              <a:ext uri="{FF2B5EF4-FFF2-40B4-BE49-F238E27FC236}">
                <a16:creationId xmlns:a16="http://schemas.microsoft.com/office/drawing/2014/main" id="{C4854726-052E-4B46-9E7C-2C452C23BC02}"/>
              </a:ext>
            </a:extLst>
          </p:cNvPr>
          <p:cNvSpPr txBox="1"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1904349" y="1065560"/>
            <a:ext cx="97249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(+440,0)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Номер слайда 3">
            <a:extLst>
              <a:ext uri="{FF2B5EF4-FFF2-40B4-BE49-F238E27FC236}">
                <a16:creationId xmlns:a16="http://schemas.microsoft.com/office/drawing/2014/main" id="{EEBF76DB-DB2E-45C0-BF5A-D2AD93822F35}"/>
              </a:ext>
            </a:extLst>
          </p:cNvPr>
          <p:cNvSpPr txBox="1"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4917835" y="2563680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(+20,5)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Номер слайда 3">
            <a:extLst>
              <a:ext uri="{FF2B5EF4-FFF2-40B4-BE49-F238E27FC236}">
                <a16:creationId xmlns:a16="http://schemas.microsoft.com/office/drawing/2014/main" id="{3A42E0CF-D023-4A5A-A4BD-5C5B754670C7}"/>
              </a:ext>
            </a:extLst>
          </p:cNvPr>
          <p:cNvSpPr txBox="1"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4772375" y="4349142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(+6,3)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Номер слайда 3">
            <a:extLst>
              <a:ext uri="{FF2B5EF4-FFF2-40B4-BE49-F238E27FC236}">
                <a16:creationId xmlns:a16="http://schemas.microsoft.com/office/drawing/2014/main" id="{1794F008-66CA-4E1D-9A77-E57299A7DDC0}"/>
              </a:ext>
            </a:extLst>
          </p:cNvPr>
          <p:cNvSpPr txBox="1"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4707443" y="4714734"/>
            <a:ext cx="71962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(+119,5)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Номер слайда 3">
            <a:extLst>
              <a:ext uri="{FF2B5EF4-FFF2-40B4-BE49-F238E27FC236}">
                <a16:creationId xmlns:a16="http://schemas.microsoft.com/office/drawing/2014/main" id="{3F4A006F-F96A-4CC9-A43A-AD0D91BA8D1A}"/>
              </a:ext>
            </a:extLst>
          </p:cNvPr>
          <p:cNvSpPr txBox="1"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4890863" y="3626689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(+15,2)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Номер слайда 3">
            <a:extLst>
              <a:ext uri="{FF2B5EF4-FFF2-40B4-BE49-F238E27FC236}">
                <a16:creationId xmlns:a16="http://schemas.microsoft.com/office/drawing/2014/main" id="{1CE42E04-C0BA-45EE-8D1B-83525E34FD2F}"/>
              </a:ext>
            </a:extLst>
          </p:cNvPr>
          <p:cNvSpPr txBox="1"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4890865" y="1812676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(+21,0)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Номер слайда 3">
            <a:extLst>
              <a:ext uri="{FF2B5EF4-FFF2-40B4-BE49-F238E27FC236}">
                <a16:creationId xmlns:a16="http://schemas.microsoft.com/office/drawing/2014/main" id="{2381D003-85F0-4E33-9148-AFAD476E210F}"/>
              </a:ext>
            </a:extLst>
          </p:cNvPr>
          <p:cNvSpPr txBox="1"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019011" y="5407573"/>
            <a:ext cx="71508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(+67,2)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Номер слайда 3">
            <a:extLst>
              <a:ext uri="{FF2B5EF4-FFF2-40B4-BE49-F238E27FC236}">
                <a16:creationId xmlns:a16="http://schemas.microsoft.com/office/drawing/2014/main" id="{4ACA85C8-AFDC-4A75-B378-7422E8A8692F}"/>
              </a:ext>
            </a:extLst>
          </p:cNvPr>
          <p:cNvSpPr txBox="1"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060909" y="4312931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(+53,3)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Номер слайда 3">
            <a:extLst>
              <a:ext uri="{FF2B5EF4-FFF2-40B4-BE49-F238E27FC236}">
                <a16:creationId xmlns:a16="http://schemas.microsoft.com/office/drawing/2014/main" id="{44DBD53C-BA6F-4F6F-938C-80A9665ED12C}"/>
              </a:ext>
            </a:extLst>
          </p:cNvPr>
          <p:cNvSpPr txBox="1"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4890866" y="1450780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(+36,6)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Номер слайда 3">
            <a:extLst>
              <a:ext uri="{FF2B5EF4-FFF2-40B4-BE49-F238E27FC236}">
                <a16:creationId xmlns:a16="http://schemas.microsoft.com/office/drawing/2014/main" id="{D5413536-608A-4391-B74C-49830DA5876E}"/>
              </a:ext>
            </a:extLst>
          </p:cNvPr>
          <p:cNvSpPr txBox="1"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4795085" y="1070993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(+12,1)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Номер слайда 3">
            <a:extLst>
              <a:ext uri="{FF2B5EF4-FFF2-40B4-BE49-F238E27FC236}">
                <a16:creationId xmlns:a16="http://schemas.microsoft.com/office/drawing/2014/main" id="{BBA45F72-6022-44C2-997A-2D446B88EA26}"/>
              </a:ext>
            </a:extLst>
          </p:cNvPr>
          <p:cNvSpPr txBox="1"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2104525" y="2867304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(+37,7)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Номер слайда 3">
            <a:extLst>
              <a:ext uri="{FF2B5EF4-FFF2-40B4-BE49-F238E27FC236}">
                <a16:creationId xmlns:a16="http://schemas.microsoft.com/office/drawing/2014/main" id="{27B731E7-2478-46B7-82A5-D830ACECDF2D}"/>
              </a:ext>
            </a:extLst>
          </p:cNvPr>
          <p:cNvSpPr txBox="1"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4898121" y="3979338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(+48,4)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Номер слайда 3">
            <a:extLst>
              <a:ext uri="{FF2B5EF4-FFF2-40B4-BE49-F238E27FC236}">
                <a16:creationId xmlns:a16="http://schemas.microsoft.com/office/drawing/2014/main" id="{02CA76B3-2F4E-45E6-AF50-6A8879A69DA9}"/>
              </a:ext>
            </a:extLst>
          </p:cNvPr>
          <p:cNvSpPr txBox="1"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2113117" y="2502350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(+123,2)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Номер слайда 3">
            <a:extLst>
              <a:ext uri="{FF2B5EF4-FFF2-40B4-BE49-F238E27FC236}">
                <a16:creationId xmlns:a16="http://schemas.microsoft.com/office/drawing/2014/main" id="{091BF6A6-1D53-466D-97C2-25A1578B2A78}"/>
              </a:ext>
            </a:extLst>
          </p:cNvPr>
          <p:cNvSpPr txBox="1"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2034935" y="4661293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(+12,5)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06E2C990-4EEC-4DF2-AECC-39FD79BA65D5}"/>
              </a:ext>
            </a:extLst>
          </p:cNvPr>
          <p:cNvSpPr/>
          <p:nvPr/>
        </p:nvSpPr>
        <p:spPr bwMode="auto">
          <a:xfrm>
            <a:off x="5348479" y="6327584"/>
            <a:ext cx="216026" cy="216025"/>
          </a:xfrm>
          <a:prstGeom prst="rect">
            <a:avLst/>
          </a:prstGeom>
          <a:solidFill>
            <a:srgbClr val="ED951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3187" tIns="46595" rIns="93187" bIns="4659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ACED8A0-3B9F-43DB-82CC-F2A1769DF7F1}"/>
              </a:ext>
            </a:extLst>
          </p:cNvPr>
          <p:cNvSpPr txBox="1"/>
          <p:nvPr/>
        </p:nvSpPr>
        <p:spPr>
          <a:xfrm>
            <a:off x="5607376" y="5960139"/>
            <a:ext cx="269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МО с положительной динамикой налоговых и неналоговых доходов местных бюджетов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790BE04-0084-4389-9B5F-3D58E495F56C}"/>
              </a:ext>
            </a:extLst>
          </p:cNvPr>
          <p:cNvSpPr txBox="1"/>
          <p:nvPr/>
        </p:nvSpPr>
        <p:spPr>
          <a:xfrm>
            <a:off x="5610536" y="6290640"/>
            <a:ext cx="284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МО с отрицательной динамикой налоговых и неналоговых доходов местных бюджетов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6B60408-3F16-4858-BAB2-8A5E0706286A}"/>
              </a:ext>
            </a:extLst>
          </p:cNvPr>
          <p:cNvSpPr txBox="1"/>
          <p:nvPr/>
        </p:nvSpPr>
        <p:spPr>
          <a:xfrm>
            <a:off x="5295580" y="5325576"/>
            <a:ext cx="3812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За 9 мес. 2022 года налоговые и неналоговые доходы местных бюджетов увеличились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на 3,9 млрд руб. (+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5,3%) –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19 место в РФ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788D5598-3DAE-440D-B57D-94CCE5F62916}"/>
              </a:ext>
            </a:extLst>
          </p:cNvPr>
          <p:cNvSpPr/>
          <p:nvPr/>
        </p:nvSpPr>
        <p:spPr bwMode="auto">
          <a:xfrm>
            <a:off x="5348479" y="5967543"/>
            <a:ext cx="216026" cy="216025"/>
          </a:xfrm>
          <a:prstGeom prst="rect">
            <a:avLst/>
          </a:prstGeom>
          <a:solidFill>
            <a:srgbClr val="9AD35B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3187" tIns="46595" rIns="93187" bIns="4659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трелка: изогнутая 2">
            <a:extLst>
              <a:ext uri="{FF2B5EF4-FFF2-40B4-BE49-F238E27FC236}">
                <a16:creationId xmlns:a16="http://schemas.microsoft.com/office/drawing/2014/main" id="{EB291A71-00A2-4F11-87C4-CE5C4A632ED7}"/>
              </a:ext>
            </a:extLst>
          </p:cNvPr>
          <p:cNvSpPr/>
          <p:nvPr/>
        </p:nvSpPr>
        <p:spPr bwMode="auto">
          <a:xfrm flipH="1">
            <a:off x="5822150" y="1194130"/>
            <a:ext cx="265910" cy="264012"/>
          </a:xfrm>
          <a:prstGeom prst="bentArrow">
            <a:avLst/>
          </a:prstGeom>
          <a:solidFill>
            <a:srgbClr val="FFCC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3187" tIns="46595" rIns="93187" bIns="4659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Номер слайда 3">
            <a:extLst>
              <a:ext uri="{FF2B5EF4-FFF2-40B4-BE49-F238E27FC236}">
                <a16:creationId xmlns:a16="http://schemas.microsoft.com/office/drawing/2014/main" id="{0A31F9D5-7275-421A-B0F7-75C7B7DE69FB}"/>
              </a:ext>
            </a:extLst>
          </p:cNvPr>
          <p:cNvSpPr txBox="1"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7906240" y="2156066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(+53,7)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Номер слайда 3">
            <a:extLst>
              <a:ext uri="{FF2B5EF4-FFF2-40B4-BE49-F238E27FC236}">
                <a16:creationId xmlns:a16="http://schemas.microsoft.com/office/drawing/2014/main" id="{5D9AB59A-8410-47FF-A1FC-BC95B0E7F89A}"/>
              </a:ext>
            </a:extLst>
          </p:cNvPr>
          <p:cNvSpPr txBox="1"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7760627" y="2550616"/>
            <a:ext cx="7764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(+1,9)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Номер слайда 3">
            <a:extLst>
              <a:ext uri="{FF2B5EF4-FFF2-40B4-BE49-F238E27FC236}">
                <a16:creationId xmlns:a16="http://schemas.microsoft.com/office/drawing/2014/main" id="{31F0DA0A-9702-4E15-AE33-9167F7F18B30}"/>
              </a:ext>
            </a:extLst>
          </p:cNvPr>
          <p:cNvSpPr txBox="1"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7914258" y="2926813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(+1,7)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Номер слайда 3">
            <a:extLst>
              <a:ext uri="{FF2B5EF4-FFF2-40B4-BE49-F238E27FC236}">
                <a16:creationId xmlns:a16="http://schemas.microsoft.com/office/drawing/2014/main" id="{0791205C-C3A1-4CD4-9288-6DF8C19DB7C0}"/>
              </a:ext>
            </a:extLst>
          </p:cNvPr>
          <p:cNvSpPr txBox="1"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7918294" y="3303583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(+0)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Номер слайда 3">
            <a:extLst>
              <a:ext uri="{FF2B5EF4-FFF2-40B4-BE49-F238E27FC236}">
                <a16:creationId xmlns:a16="http://schemas.microsoft.com/office/drawing/2014/main" id="{DF8FDEFF-BD0A-4C25-A403-D60D1331BD41}"/>
              </a:ext>
            </a:extLst>
          </p:cNvPr>
          <p:cNvSpPr txBox="1"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7833564" y="3630497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(-0,3)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Номер слайда 3">
            <a:extLst>
              <a:ext uri="{FF2B5EF4-FFF2-40B4-BE49-F238E27FC236}">
                <a16:creationId xmlns:a16="http://schemas.microsoft.com/office/drawing/2014/main" id="{35F3FF2D-4B25-424B-9545-17FAC552C80E}"/>
              </a:ext>
            </a:extLst>
          </p:cNvPr>
          <p:cNvSpPr txBox="1"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7760627" y="4380704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(-71,7)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Номер слайда 3">
            <a:extLst>
              <a:ext uri="{FF2B5EF4-FFF2-40B4-BE49-F238E27FC236}">
                <a16:creationId xmlns:a16="http://schemas.microsoft.com/office/drawing/2014/main" id="{0FF35377-FD4C-45D4-BDE8-8A24A5C189A0}"/>
              </a:ext>
            </a:extLst>
          </p:cNvPr>
          <p:cNvSpPr txBox="1"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7874622" y="4724736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(-58,1)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Номер слайда 3">
            <a:extLst>
              <a:ext uri="{FF2B5EF4-FFF2-40B4-BE49-F238E27FC236}">
                <a16:creationId xmlns:a16="http://schemas.microsoft.com/office/drawing/2014/main" id="{70245826-47BC-5977-FAA8-04FDDA4BA9D2}"/>
              </a:ext>
            </a:extLst>
          </p:cNvPr>
          <p:cNvSpPr txBox="1"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4614499" y="5411609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10,0)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Номер слайда 3">
            <a:extLst>
              <a:ext uri="{FF2B5EF4-FFF2-40B4-BE49-F238E27FC236}">
                <a16:creationId xmlns:a16="http://schemas.microsoft.com/office/drawing/2014/main" id="{1CC20E01-4C1F-7505-4EB7-619F38E69DBD}"/>
              </a:ext>
            </a:extLst>
          </p:cNvPr>
          <p:cNvSpPr txBox="1"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4643608" y="5769591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43,9)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Номер слайда 3">
            <a:extLst>
              <a:ext uri="{FF2B5EF4-FFF2-40B4-BE49-F238E27FC236}">
                <a16:creationId xmlns:a16="http://schemas.microsoft.com/office/drawing/2014/main" id="{43B9FBCD-AE7C-E20D-2714-96F61A52B56C}"/>
              </a:ext>
            </a:extLst>
          </p:cNvPr>
          <p:cNvSpPr txBox="1"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4603720" y="6124531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11,5)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Номер слайда 3">
            <a:extLst>
              <a:ext uri="{FF2B5EF4-FFF2-40B4-BE49-F238E27FC236}">
                <a16:creationId xmlns:a16="http://schemas.microsoft.com/office/drawing/2014/main" id="{1396923F-8F9B-E7EA-B8A7-CA24A0321B0F}"/>
              </a:ext>
            </a:extLst>
          </p:cNvPr>
          <p:cNvSpPr txBox="1"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7981783" y="1816659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(+15,1)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Номер слайда 3">
            <a:extLst>
              <a:ext uri="{FF2B5EF4-FFF2-40B4-BE49-F238E27FC236}">
                <a16:creationId xmlns:a16="http://schemas.microsoft.com/office/drawing/2014/main" id="{AD759983-88B0-62FD-DA3B-5950DEF293F7}"/>
              </a:ext>
            </a:extLst>
          </p:cNvPr>
          <p:cNvSpPr txBox="1"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7906239" y="1454321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(+3,2)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Номер слайда 3">
            <a:extLst>
              <a:ext uri="{FF2B5EF4-FFF2-40B4-BE49-F238E27FC236}">
                <a16:creationId xmlns:a16="http://schemas.microsoft.com/office/drawing/2014/main" id="{7403FAF6-E029-FA92-DC9E-F50B54F3728A}"/>
              </a:ext>
            </a:extLst>
          </p:cNvPr>
          <p:cNvSpPr txBox="1"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7951851" y="1059771"/>
            <a:ext cx="622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(+2,6)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1"/>
          <p:cNvSpPr txBox="1"/>
          <p:nvPr/>
        </p:nvSpPr>
        <p:spPr>
          <a:xfrm>
            <a:off x="7957038" y="352903"/>
            <a:ext cx="1186962" cy="3499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рублей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442734"/>
              </p:ext>
            </p:extLst>
          </p:nvPr>
        </p:nvGraphicFramePr>
        <p:xfrm>
          <a:off x="-188703" y="1856244"/>
          <a:ext cx="2751756" cy="261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3869" y="60187"/>
            <a:ext cx="68931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008" algn="l" defTabSz="912429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012" algn="l" defTabSz="912429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020" algn="l" defTabSz="912429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025" algn="l" defTabSz="912429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088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ОСТАТКИ СРЕДСТВ НА СЧЕТАХ </a:t>
            </a:r>
            <a:r>
              <a:rPr lang="ru-RU" sz="16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МЕСТНЫХ БЮДЖЕТОВ </a:t>
            </a:r>
            <a:br>
              <a:rPr lang="ru-RU" sz="1600" b="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20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19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-2022 ГОДАХ                             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/>
          </p:nvPr>
        </p:nvGraphicFramePr>
        <p:xfrm>
          <a:off x="2892861" y="496555"/>
          <a:ext cx="3499383" cy="266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52526" y="1946805"/>
            <a:ext cx="1674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01.01.2020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349" y="4907974"/>
            <a:ext cx="240638" cy="131494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56857" y="4905640"/>
            <a:ext cx="240638" cy="13149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1987" y="4835221"/>
            <a:ext cx="16599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Целевые средства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14398" y="4846917"/>
            <a:ext cx="17927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Нецелевые средства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54421"/>
              </p:ext>
            </p:extLst>
          </p:nvPr>
        </p:nvGraphicFramePr>
        <p:xfrm>
          <a:off x="1881551" y="1345600"/>
          <a:ext cx="3006972" cy="340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297746"/>
              </p:ext>
            </p:extLst>
          </p:nvPr>
        </p:nvGraphicFramePr>
        <p:xfrm>
          <a:off x="3745523" y="1856244"/>
          <a:ext cx="2760786" cy="270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0" name="Диаграмма 39"/>
          <p:cNvGraphicFramePr>
            <a:graphicFrameLocks/>
          </p:cNvGraphicFramePr>
          <p:nvPr>
            <p:extLst/>
          </p:nvPr>
        </p:nvGraphicFramePr>
        <p:xfrm>
          <a:off x="5899833" y="1393667"/>
          <a:ext cx="3143736" cy="318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7957038" y="352903"/>
            <a:ext cx="1186962" cy="3499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рублей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71426" y="1583628"/>
            <a:ext cx="1674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01.01.2021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14297" y="1422303"/>
            <a:ext cx="1674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01.01.2022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17888" y="1058756"/>
            <a:ext cx="1674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01.09.2022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55080" y="6556246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074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08356303"/>
              </p:ext>
            </p:extLst>
          </p:nvPr>
        </p:nvGraphicFramePr>
        <p:xfrm>
          <a:off x="307040" y="1007526"/>
          <a:ext cx="8548179" cy="5843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408177" y="1972144"/>
            <a:ext cx="2587962" cy="508487"/>
            <a:chOff x="1456355" y="1962619"/>
            <a:chExt cx="2587962" cy="508487"/>
          </a:xfrm>
        </p:grpSpPr>
        <p:sp>
          <p:nvSpPr>
            <p:cNvPr id="26" name="TextBox 1"/>
            <p:cNvSpPr txBox="1"/>
            <p:nvPr/>
          </p:nvSpPr>
          <p:spPr>
            <a:xfrm>
              <a:off x="1456355" y="1962619"/>
              <a:ext cx="57246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11,5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3471853" y="2132552"/>
              <a:ext cx="57246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11,2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66157" y="57187"/>
            <a:ext cx="74354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908890">
              <a:defRPr sz="1500" b="0" ker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defTabSz="912429">
              <a:defRPr sz="1900" b="1">
                <a:solidFill>
                  <a:schemeClr val="tx2"/>
                </a:solidFill>
                <a:latin typeface="Arial" charset="0"/>
              </a:defRPr>
            </a:lvl2pPr>
            <a:lvl3pPr defTabSz="912429">
              <a:defRPr sz="1900" b="1">
                <a:solidFill>
                  <a:schemeClr val="tx2"/>
                </a:solidFill>
                <a:latin typeface="Arial" charset="0"/>
              </a:defRPr>
            </a:lvl3pPr>
            <a:lvl4pPr defTabSz="912429">
              <a:defRPr sz="1900" b="1">
                <a:solidFill>
                  <a:schemeClr val="tx2"/>
                </a:solidFill>
                <a:latin typeface="Arial" charset="0"/>
              </a:defRPr>
            </a:lvl4pPr>
            <a:lvl5pPr defTabSz="912429"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008" defTabSz="912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012" defTabSz="912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020" defTabSz="912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025" defTabSz="912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088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ДИНАМИКА МЕЖБЮДЖЕТНЫХ ТРАНСФЕРТОВ МУНИЦИПАЛЬНЫМ ОБРАЗОВАНИЯМ ЗА 2019-2022 ГОДЫ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1516419" y="3353704"/>
            <a:ext cx="457329" cy="1332414"/>
            <a:chOff x="3465357" y="3080875"/>
            <a:chExt cx="457329" cy="1332414"/>
          </a:xfrm>
        </p:grpSpPr>
        <p:sp>
          <p:nvSpPr>
            <p:cNvPr id="31" name="TextBox 15"/>
            <p:cNvSpPr txBox="1"/>
            <p:nvPr/>
          </p:nvSpPr>
          <p:spPr>
            <a:xfrm>
              <a:off x="3465357" y="3080875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2,0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TextBox 15"/>
            <p:cNvSpPr txBox="1"/>
            <p:nvPr/>
          </p:nvSpPr>
          <p:spPr>
            <a:xfrm>
              <a:off x="3489554" y="3515243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2,3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TextBox 15"/>
            <p:cNvSpPr txBox="1"/>
            <p:nvPr/>
          </p:nvSpPr>
          <p:spPr>
            <a:xfrm>
              <a:off x="3489554" y="4105512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3,1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484730" y="2716095"/>
            <a:ext cx="433132" cy="1970630"/>
            <a:chOff x="7361346" y="2361982"/>
            <a:chExt cx="433132" cy="1970630"/>
          </a:xfrm>
        </p:grpSpPr>
        <p:sp>
          <p:nvSpPr>
            <p:cNvPr id="30" name="TextBox 15"/>
            <p:cNvSpPr txBox="1"/>
            <p:nvPr/>
          </p:nvSpPr>
          <p:spPr>
            <a:xfrm>
              <a:off x="7361346" y="2361982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3,5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TextBox 15"/>
            <p:cNvSpPr txBox="1"/>
            <p:nvPr/>
          </p:nvSpPr>
          <p:spPr>
            <a:xfrm>
              <a:off x="7361346" y="3021877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2,9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TextBox 15"/>
            <p:cNvSpPr txBox="1"/>
            <p:nvPr/>
          </p:nvSpPr>
          <p:spPr>
            <a:xfrm>
              <a:off x="7361346" y="3538353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1,7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TextBox 15"/>
            <p:cNvSpPr txBox="1"/>
            <p:nvPr/>
          </p:nvSpPr>
          <p:spPr>
            <a:xfrm>
              <a:off x="7361346" y="4024835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3,1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46" name="Прямая со стрелкой 45"/>
          <p:cNvCxnSpPr/>
          <p:nvPr/>
        </p:nvCxnSpPr>
        <p:spPr bwMode="auto">
          <a:xfrm>
            <a:off x="7613078" y="915181"/>
            <a:ext cx="0" cy="361955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Прямоугольник 1"/>
          <p:cNvSpPr/>
          <p:nvPr/>
        </p:nvSpPr>
        <p:spPr>
          <a:xfrm>
            <a:off x="5387320" y="1470904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13,5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43092" y="1402682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14,1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7040" y="5994435"/>
            <a:ext cx="8698975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Кроме того замена дотаций доп.нормативом по НДФЛ: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в 2019 г. –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0,2 млрд рублей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(Иркутский, Киренский р.), в 2020-2022гг. –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0,3 млрд рублей ежегодно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(в 2020 году – Иркутский, Киренский р., в 2021 году – Иркутский, Киренский, Шелеховский р., в 2022 году - Иркутский, Казачинско-Ленский, Киренский, Шелеховский р.)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7409468" y="2183542"/>
            <a:ext cx="442097" cy="2394957"/>
            <a:chOff x="11804503" y="1964184"/>
            <a:chExt cx="442097" cy="2394957"/>
          </a:xfrm>
        </p:grpSpPr>
        <p:sp>
          <p:nvSpPr>
            <p:cNvPr id="35" name="TextBox 15"/>
            <p:cNvSpPr txBox="1"/>
            <p:nvPr/>
          </p:nvSpPr>
          <p:spPr>
            <a:xfrm>
              <a:off x="11813468" y="196418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4,2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TextBox 15"/>
            <p:cNvSpPr txBox="1"/>
            <p:nvPr/>
          </p:nvSpPr>
          <p:spPr>
            <a:xfrm>
              <a:off x="11813468" y="278246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3,1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TextBox 15"/>
            <p:cNvSpPr txBox="1"/>
            <p:nvPr/>
          </p:nvSpPr>
          <p:spPr>
            <a:xfrm>
              <a:off x="11813468" y="346439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3,0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TextBox 15"/>
            <p:cNvSpPr txBox="1"/>
            <p:nvPr/>
          </p:nvSpPr>
          <p:spPr>
            <a:xfrm>
              <a:off x="11804503" y="405136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3,3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4115753" y="1378038"/>
            <a:ext cx="958841" cy="524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+2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,3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(+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0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,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5%)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 bwMode="auto">
          <a:xfrm flipV="1">
            <a:off x="4282390" y="1939919"/>
            <a:ext cx="826739" cy="328602"/>
          </a:xfrm>
          <a:prstGeom prst="straightConnector1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Овал 28">
            <a:extLst>
              <a:ext uri="{FF2B5EF4-FFF2-40B4-BE49-F238E27FC236}">
                <a16:creationId xmlns:a16="http://schemas.microsoft.com/office/drawing/2014/main" id="{D587B560-12F9-467E-A286-0D78B028FECC}"/>
              </a:ext>
            </a:extLst>
          </p:cNvPr>
          <p:cNvSpPr/>
          <p:nvPr/>
        </p:nvSpPr>
        <p:spPr bwMode="auto">
          <a:xfrm>
            <a:off x="1389933" y="867374"/>
            <a:ext cx="990121" cy="569637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+2,6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(+22,6%)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>
            <a:stCxn id="29" idx="7"/>
          </p:cNvCxnSpPr>
          <p:nvPr/>
        </p:nvCxnSpPr>
        <p:spPr>
          <a:xfrm flipV="1">
            <a:off x="2235054" y="924105"/>
            <a:ext cx="5378024" cy="2669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5">
            <a:extLst>
              <a:ext uri="{FF2B5EF4-FFF2-40B4-BE49-F238E27FC236}">
                <a16:creationId xmlns:a16="http://schemas.microsoft.com/office/drawing/2014/main" id="{9A5C0241-8F6D-4922-82A5-D43E06735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566" y="375769"/>
            <a:ext cx="1371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млрд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21043" y="655894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083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23628" y="96979"/>
            <a:ext cx="635932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908890">
              <a:defRPr sz="1500" b="0" ker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defTabSz="912429">
              <a:defRPr sz="1900" b="1">
                <a:solidFill>
                  <a:schemeClr val="tx2"/>
                </a:solidFill>
                <a:latin typeface="Arial" charset="0"/>
              </a:defRPr>
            </a:lvl2pPr>
            <a:lvl3pPr defTabSz="912429">
              <a:defRPr sz="1900" b="1">
                <a:solidFill>
                  <a:schemeClr val="tx2"/>
                </a:solidFill>
                <a:latin typeface="Arial" charset="0"/>
              </a:defRPr>
            </a:lvl3pPr>
            <a:lvl4pPr defTabSz="912429">
              <a:defRPr sz="1900" b="1">
                <a:solidFill>
                  <a:schemeClr val="tx2"/>
                </a:solidFill>
                <a:latin typeface="Arial" charset="0"/>
              </a:defRPr>
            </a:lvl4pPr>
            <a:lvl5pPr defTabSz="912429"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008" defTabSz="912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012" defTabSz="912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020" defTabSz="912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025" defTabSz="912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68166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ПРЕМИЯ МУНИЦИПАЛЬНЫМ ОБРАЗОВАНИЯМ В 2022 ГОДУ</a:t>
            </a:r>
          </a:p>
          <a:p>
            <a:pPr marL="0" marR="0" lvl="0" indent="0" algn="ctr" defTabSz="68166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ЗА РОСТ ННД В 2021 ГОДУ 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6871229" y="1110797"/>
            <a:ext cx="1145168" cy="26247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87B560-12F9-467E-A286-0D78B028FECC}"/>
              </a:ext>
            </a:extLst>
          </p:cNvPr>
          <p:cNvSpPr/>
          <p:nvPr/>
        </p:nvSpPr>
        <p:spPr bwMode="auto">
          <a:xfrm>
            <a:off x="6057113" y="1149311"/>
            <a:ext cx="2153882" cy="13235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27000" tIns="27000" rIns="27000" bIns="27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46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6846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4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500</a:t>
            </a:r>
          </a:p>
          <a:p>
            <a:pPr marL="0" marR="0" lvl="0" indent="0" algn="ctr" defTabSz="6846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млн рублей</a:t>
            </a:r>
          </a:p>
          <a:p>
            <a:pPr marL="0" marR="0" lvl="0" indent="0" algn="ctr" defTabSz="6846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19891" y="1121852"/>
            <a:ext cx="25846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Консолидированное мнение Ассоциации МО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2951491" y="1826737"/>
            <a:ext cx="620904" cy="2970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19891" y="3931722"/>
            <a:ext cx="2230991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Распределение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МО </a:t>
            </a:r>
            <a:r>
              <a:rPr kumimoji="0" lang="ru-RU" sz="9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(постановление Правительства ИО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27.05.2022 №410-пп)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40195" y="2565941"/>
            <a:ext cx="2243495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Решение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Экспертного совета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МБО</a:t>
            </a: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5296854" y="2859316"/>
          <a:ext cx="3674401" cy="248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Стрелка вниз 16"/>
          <p:cNvSpPr/>
          <p:nvPr/>
        </p:nvSpPr>
        <p:spPr>
          <a:xfrm>
            <a:off x="2903310" y="3242060"/>
            <a:ext cx="620904" cy="2970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 rot="20212419">
            <a:off x="4487540" y="3590622"/>
            <a:ext cx="630598" cy="363474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Штриховая стрелка вправо 18"/>
          <p:cNvSpPr/>
          <p:nvPr/>
        </p:nvSpPr>
        <p:spPr>
          <a:xfrm>
            <a:off x="4553877" y="4063329"/>
            <a:ext cx="630598" cy="363474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 rot="672563">
            <a:off x="4492575" y="4534933"/>
            <a:ext cx="630598" cy="363474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251" y="898552"/>
            <a:ext cx="1226020" cy="11686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167" y="2376371"/>
            <a:ext cx="1575050" cy="997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306" y="3682575"/>
            <a:ext cx="1474721" cy="14747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615" y="3691318"/>
            <a:ext cx="462111" cy="480809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987697" y="6584156"/>
            <a:ext cx="2057400" cy="273844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-2" y="-4230"/>
            <a:ext cx="9144002" cy="624918"/>
          </a:xfrm>
          <a:prstGeom prst="rect">
            <a:avLst/>
          </a:prstGeom>
          <a:solidFill>
            <a:srgbClr val="0038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3187" tIns="46595" rIns="93187" bIns="4659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39795" cy="15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39795" cy="150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39795" cy="150066"/>
          </a:xfrm>
          <a:prstGeom prst="rect">
            <a:avLst/>
          </a:prstGeom>
          <a:solidFill>
            <a:scrgbClr r="0" g="0" b="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68066" y="6636392"/>
            <a:ext cx="1905000" cy="18841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576AD-9E96-4D29-BD87-D7E1B0AE1714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6127" y="80450"/>
            <a:ext cx="672672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008" algn="l" defTabSz="912429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012" algn="l" defTabSz="912429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020" algn="l" defTabSz="912429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025" algn="l" defTabSz="912429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242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 charset="0"/>
              </a:rPr>
              <a:t>СТРУКТУРА МУНИЦИПАЛЬНОГО ДОЛГА И ОТНОШЕНИЕ КОММЕРЧЕСКОГО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 charset="0"/>
              </a:rPr>
              <a:t>ДОЛГА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 charset="0"/>
              </a:rPr>
              <a:t>К БЮДЖЕТНЫМ КРЕДИТАМ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Arial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64257" y="18331"/>
          <a:ext cx="695470" cy="589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CorelDRAW" r:id="rId10" imgW="873070" imgH="739800" progId="CorelDraw.Graphic.17">
                  <p:embed/>
                </p:oleObj>
              </mc:Choice>
              <mc:Fallback>
                <p:oleObj name="CorelDRAW" r:id="rId10" imgW="873070" imgH="739800" progId="CorelDraw.Graphic.17">
                  <p:embed/>
                  <p:pic>
                    <p:nvPicPr>
                      <p:cNvPr id="16" name="Объект 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257" y="18331"/>
                        <a:ext cx="695470" cy="589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5936AD4-D159-4926-BC67-730F8781D168}"/>
              </a:ext>
            </a:extLst>
          </p:cNvPr>
          <p:cNvGraphicFramePr/>
          <p:nvPr>
            <p:extLst/>
          </p:nvPr>
        </p:nvGraphicFramePr>
        <p:xfrm>
          <a:off x="-2" y="607583"/>
          <a:ext cx="6206837" cy="309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53" name="Диаграмма 52">
            <a:extLst>
              <a:ext uri="{FF2B5EF4-FFF2-40B4-BE49-F238E27FC236}">
                <a16:creationId xmlns:a16="http://schemas.microsoft.com/office/drawing/2014/main" id="{58FBF4B0-AC93-479C-87A0-CE7A7B8B0E6B}"/>
              </a:ext>
            </a:extLst>
          </p:cNvPr>
          <p:cNvGraphicFramePr/>
          <p:nvPr>
            <p:extLst/>
          </p:nvPr>
        </p:nvGraphicFramePr>
        <p:xfrm>
          <a:off x="0" y="3540193"/>
          <a:ext cx="6206837" cy="309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7" name="Стрелка: изогнутая вниз 6">
            <a:extLst>
              <a:ext uri="{FF2B5EF4-FFF2-40B4-BE49-F238E27FC236}">
                <a16:creationId xmlns:a16="http://schemas.microsoft.com/office/drawing/2014/main" id="{BD6A831C-9E44-4E8D-A50F-DFAF7545EBC4}"/>
              </a:ext>
            </a:extLst>
          </p:cNvPr>
          <p:cNvSpPr/>
          <p:nvPr/>
        </p:nvSpPr>
        <p:spPr bwMode="auto">
          <a:xfrm rot="5400000">
            <a:off x="4750646" y="3334327"/>
            <a:ext cx="3223491" cy="738909"/>
          </a:xfrm>
          <a:prstGeom prst="curvedDownArrow">
            <a:avLst/>
          </a:prstGeom>
          <a:solidFill>
            <a:schemeClr val="tx2">
              <a:lumMod val="90000"/>
              <a:lumOff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3187" tIns="46595" rIns="93187" bIns="4659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1435" y="2416808"/>
            <a:ext cx="231256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После замещения значительной части кредитов банков бюджетными кредитами структура муниципального долга Иркутской области стала более сбалансированной и соответствует общероссийским тенденциям.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9A5C0241-8F6D-4922-82A5-D43E06735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6002" y="375768"/>
            <a:ext cx="1287421" cy="21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217366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-2" y="-4230"/>
            <a:ext cx="9144002" cy="624918"/>
          </a:xfrm>
          <a:prstGeom prst="rect">
            <a:avLst/>
          </a:prstGeom>
          <a:solidFill>
            <a:srgbClr val="0038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3187" tIns="46595" rIns="93187" bIns="4659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39795" cy="15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39795" cy="150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39795" cy="150066"/>
          </a:xfrm>
          <a:prstGeom prst="rect">
            <a:avLst/>
          </a:prstGeom>
          <a:solidFill>
            <a:scrgbClr r="0" g="0" b="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96125" y="6623702"/>
            <a:ext cx="1905000" cy="18841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576AD-9E96-4D29-BD87-D7E1B0AE1714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49378" y="76985"/>
            <a:ext cx="699807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008" algn="l" defTabSz="912429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012" algn="l" defTabSz="912429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020" algn="l" defTabSz="912429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025" algn="l" defTabSz="912429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242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 charset="0"/>
              </a:rPr>
              <a:t>ЗАМЕЩЕНИЕ КОММЕРЧЕСКОГО ДОЛГА МУНИЦИПАЛЬНЫХ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Arial" charset="0"/>
            </a:endParaRPr>
          </a:p>
          <a:p>
            <a:pPr marL="0" marR="0" lvl="0" indent="0" algn="ctr" defTabSz="91242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 charset="0"/>
              </a:rPr>
              <a:t>ОБРАЗОВАНИЙ БЮДЖЕТНЫМИ КРЕДИТАМИ В 2022 ГОДУ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Arial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64257" y="18331"/>
          <a:ext cx="695470" cy="589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CorelDRAW" r:id="rId10" imgW="873070" imgH="739800" progId="CorelDraw.Graphic.17">
                  <p:embed/>
                </p:oleObj>
              </mc:Choice>
              <mc:Fallback>
                <p:oleObj name="CorelDRAW" r:id="rId10" imgW="873070" imgH="739800" progId="CorelDraw.Graphic.17">
                  <p:embed/>
                  <p:pic>
                    <p:nvPicPr>
                      <p:cNvPr id="16" name="Объект 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257" y="18331"/>
                        <a:ext cx="695470" cy="589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Диаграмма 18"/>
          <p:cNvGraphicFramePr/>
          <p:nvPr>
            <p:extLst/>
          </p:nvPr>
        </p:nvGraphicFramePr>
        <p:xfrm>
          <a:off x="0" y="772684"/>
          <a:ext cx="3033346" cy="241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0" name="Диаграмма 29"/>
          <p:cNvGraphicFramePr/>
          <p:nvPr>
            <p:extLst/>
          </p:nvPr>
        </p:nvGraphicFramePr>
        <p:xfrm>
          <a:off x="3165499" y="770836"/>
          <a:ext cx="3033346" cy="240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1" name="Диаграмма 30"/>
          <p:cNvGraphicFramePr/>
          <p:nvPr>
            <p:extLst/>
          </p:nvPr>
        </p:nvGraphicFramePr>
        <p:xfrm>
          <a:off x="6110654" y="770837"/>
          <a:ext cx="3033346" cy="2399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32" name="Диаграмма 31"/>
          <p:cNvGraphicFramePr/>
          <p:nvPr>
            <p:extLst/>
          </p:nvPr>
        </p:nvGraphicFramePr>
        <p:xfrm>
          <a:off x="1451000" y="3484258"/>
          <a:ext cx="3033346" cy="2453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33" name="Диаграмма 32"/>
          <p:cNvGraphicFramePr/>
          <p:nvPr>
            <p:extLst/>
          </p:nvPr>
        </p:nvGraphicFramePr>
        <p:xfrm>
          <a:off x="5214106" y="3481260"/>
          <a:ext cx="3033346" cy="2456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21" name="Прямоугольник 20"/>
          <p:cNvSpPr/>
          <p:nvPr/>
        </p:nvSpPr>
        <p:spPr bwMode="auto">
          <a:xfrm>
            <a:off x="1451000" y="6394674"/>
            <a:ext cx="158261" cy="14067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3187" tIns="46595" rIns="93187" bIns="4659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3086369" y="6394673"/>
            <a:ext cx="158261" cy="1406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3187" tIns="46595" rIns="93187" bIns="4659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9261" y="6331785"/>
            <a:ext cx="1477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Кредиты банков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41345" y="6331785"/>
            <a:ext cx="1696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Бюджетные кредиты</a:t>
            </a:r>
          </a:p>
        </p:txBody>
      </p:sp>
      <p:cxnSp>
        <p:nvCxnSpPr>
          <p:cNvPr id="35" name="Прямая соединительная линия 34"/>
          <p:cNvCxnSpPr>
            <a:stCxn id="38" idx="3"/>
          </p:cNvCxnSpPr>
          <p:nvPr/>
        </p:nvCxnSpPr>
        <p:spPr bwMode="auto">
          <a:xfrm flipV="1">
            <a:off x="5038260" y="6465013"/>
            <a:ext cx="351693" cy="5272"/>
          </a:xfrm>
          <a:prstGeom prst="line">
            <a:avLst/>
          </a:prstGeom>
          <a:solidFill>
            <a:schemeClr val="bg1"/>
          </a:solidFill>
          <a:ln w="19050" cap="rnd" cmpd="sng" algn="ctr">
            <a:solidFill>
              <a:srgbClr val="C000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5451499" y="6326513"/>
            <a:ext cx="2567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Доля кредитов банков в ННД, %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9A5C0241-8F6D-4922-82A5-D43E06735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6002" y="375768"/>
            <a:ext cx="1287421" cy="21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613510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-2" y="-4230"/>
            <a:ext cx="9144002" cy="624918"/>
          </a:xfrm>
          <a:prstGeom prst="rect">
            <a:avLst/>
          </a:prstGeom>
          <a:solidFill>
            <a:srgbClr val="0038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3187" tIns="46595" rIns="93187" bIns="4659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39795" cy="15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39795" cy="150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39795" cy="150066"/>
          </a:xfrm>
          <a:prstGeom prst="rect">
            <a:avLst/>
          </a:prstGeom>
          <a:solidFill>
            <a:scrgbClr r="0" g="0" b="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96125" y="6623702"/>
            <a:ext cx="1905000" cy="18841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576AD-9E96-4D29-BD87-D7E1B0AE1714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4228" y="76253"/>
            <a:ext cx="83216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2429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008" algn="l" defTabSz="912429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012" algn="l" defTabSz="912429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020" algn="l" defTabSz="912429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025" algn="l" defTabSz="912429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242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 charset="0"/>
              </a:rPr>
              <a:t>УРОВЕНЬ МУНИЦИПАЛЬНОГО ДОЛГА </a:t>
            </a:r>
          </a:p>
          <a:p>
            <a:pPr marL="0" marR="0" lvl="0" indent="0" algn="ctr" defTabSz="91242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 charset="0"/>
              </a:rPr>
              <a:t>ПО СОСТОЯНИЮ НА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 charset="0"/>
              </a:rPr>
              <a:t>01.10.2022 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Arial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64257" y="18331"/>
          <a:ext cx="695470" cy="589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CorelDRAW" r:id="rId10" imgW="873070" imgH="739800" progId="CorelDraw.Graphic.17">
                  <p:embed/>
                </p:oleObj>
              </mc:Choice>
              <mc:Fallback>
                <p:oleObj name="CorelDRAW" r:id="rId10" imgW="873070" imgH="739800" progId="CorelDraw.Graphic.17">
                  <p:embed/>
                  <p:pic>
                    <p:nvPicPr>
                      <p:cNvPr id="16" name="Объект 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257" y="18331"/>
                        <a:ext cx="695470" cy="589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E23E63F-3A5A-4D95-B778-1CA24A71BC6F}"/>
              </a:ext>
            </a:extLst>
          </p:cNvPr>
          <p:cNvGraphicFramePr/>
          <p:nvPr>
            <p:extLst/>
          </p:nvPr>
        </p:nvGraphicFramePr>
        <p:xfrm>
          <a:off x="-1" y="620688"/>
          <a:ext cx="4149970" cy="5127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7" name="Диаграмма 36">
            <a:extLst>
              <a:ext uri="{FF2B5EF4-FFF2-40B4-BE49-F238E27FC236}">
                <a16:creationId xmlns:a16="http://schemas.microsoft.com/office/drawing/2014/main" id="{0EC58F16-BCA7-46BD-8F19-380B50F845B6}"/>
              </a:ext>
            </a:extLst>
          </p:cNvPr>
          <p:cNvGraphicFramePr/>
          <p:nvPr>
            <p:extLst/>
          </p:nvPr>
        </p:nvGraphicFramePr>
        <p:xfrm>
          <a:off x="4349117" y="678610"/>
          <a:ext cx="4802275" cy="5127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61AA7E-325E-43D3-A745-C038CA31390A}"/>
              </a:ext>
            </a:extLst>
          </p:cNvPr>
          <p:cNvSpPr txBox="1"/>
          <p:nvPr/>
        </p:nvSpPr>
        <p:spPr>
          <a:xfrm>
            <a:off x="3326633" y="863339"/>
            <a:ext cx="16322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6,2%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средний уровень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муниципального  долга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FB8640-1F54-43F2-9181-36275A9FC3CC}"/>
              </a:ext>
            </a:extLst>
          </p:cNvPr>
          <p:cNvSpPr/>
          <p:nvPr/>
        </p:nvSpPr>
        <p:spPr bwMode="auto">
          <a:xfrm>
            <a:off x="1531166" y="6326396"/>
            <a:ext cx="216026" cy="216025"/>
          </a:xfrm>
          <a:prstGeom prst="rect">
            <a:avLst/>
          </a:prstGeom>
          <a:solidFill>
            <a:srgbClr val="9AD35B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3187" tIns="46595" rIns="93187" bIns="4659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74CFE9B-16DE-4B26-95F5-6A428803AB75}"/>
              </a:ext>
            </a:extLst>
          </p:cNvPr>
          <p:cNvSpPr/>
          <p:nvPr/>
        </p:nvSpPr>
        <p:spPr bwMode="auto">
          <a:xfrm>
            <a:off x="4799923" y="6327309"/>
            <a:ext cx="216026" cy="216025"/>
          </a:xfrm>
          <a:prstGeom prst="rect">
            <a:avLst/>
          </a:prstGeom>
          <a:solidFill>
            <a:srgbClr val="97C4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3187" tIns="46595" rIns="93187" bIns="4659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63C85E-56F2-4E5D-B391-1B1E4C4435F7}"/>
              </a:ext>
            </a:extLst>
          </p:cNvPr>
          <p:cNvSpPr txBox="1"/>
          <p:nvPr/>
        </p:nvSpPr>
        <p:spPr>
          <a:xfrm>
            <a:off x="4943558" y="6318722"/>
            <a:ext cx="292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МО с уровнем выше средне областного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BBB570-EE2A-4EDC-909A-9B38966F31FA}"/>
              </a:ext>
            </a:extLst>
          </p:cNvPr>
          <p:cNvSpPr txBox="1"/>
          <p:nvPr/>
        </p:nvSpPr>
        <p:spPr>
          <a:xfrm>
            <a:off x="1692613" y="6317408"/>
            <a:ext cx="3161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МО с уровнем долга ниже среднеобластного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4984" y="5857803"/>
            <a:ext cx="5785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16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муниципальных образований не имеют долга</a:t>
            </a:r>
          </a:p>
        </p:txBody>
      </p:sp>
      <p:sp>
        <p:nvSpPr>
          <p:cNvPr id="4" name="Стрелка вправо 3"/>
          <p:cNvSpPr/>
          <p:nvPr/>
        </p:nvSpPr>
        <p:spPr bwMode="auto">
          <a:xfrm>
            <a:off x="3698625" y="1810769"/>
            <a:ext cx="835443" cy="26043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3187" tIns="46595" rIns="93187" bIns="4659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3453" y="1120375"/>
            <a:ext cx="1148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1,4 млн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88845" y="1507131"/>
            <a:ext cx="1148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0,1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80984" y="1823599"/>
            <a:ext cx="1148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0,5 млн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80984" y="2187147"/>
            <a:ext cx="1148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0,3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73455" y="2503615"/>
            <a:ext cx="1148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0,6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73454" y="2853779"/>
            <a:ext cx="1148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5,0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73454" y="3212089"/>
            <a:ext cx="1148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2,1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73454" y="3558910"/>
            <a:ext cx="1251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18,8 млн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63600" y="3908194"/>
            <a:ext cx="1386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10,0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69108" y="4259381"/>
            <a:ext cx="1280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2,8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3558" y="4595430"/>
            <a:ext cx="1184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39,9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41607" y="4949368"/>
            <a:ext cx="1258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10,0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05530" y="5294284"/>
            <a:ext cx="1328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12,4 млн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55023" y="872072"/>
            <a:ext cx="1264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37,1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62307" y="1258411"/>
            <a:ext cx="1264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11,8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55022" y="1653287"/>
            <a:ext cx="1264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35,5 млн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84868" y="2033314"/>
            <a:ext cx="1264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7,4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84867" y="2399043"/>
            <a:ext cx="1264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201,7 млн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17626" y="2729014"/>
            <a:ext cx="1264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69,3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17626" y="3128533"/>
            <a:ext cx="1264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98,4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16262" y="3483132"/>
            <a:ext cx="1264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88,2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28338" y="3895314"/>
            <a:ext cx="1562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198,0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53523" y="4224716"/>
            <a:ext cx="1562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113,5 млн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691076" y="4572084"/>
            <a:ext cx="142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3 251,0 млн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724110" y="4988763"/>
            <a:ext cx="1392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1 446,3 млн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759226" y="5317597"/>
            <a:ext cx="1392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1 276,0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21131923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21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2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VnHWX9mwk6QmJ4rQ8GKG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4t3VvGR.a0NJ44DH8su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pSZtwW_O0adpfNTuRFwz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VnHWX9mwk6QmJ4rQ8GKG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_YhTLvekiVCkVOLz_j3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BqKtXc4UOe_XnTbetRp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QazfpXjEazDi058oS6k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WUGl0XYkCK6b05BIg5j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QazfpXjEazDi058oS6k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_YhTLvekiVCkVOLz_j3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_YhTLvekiVCkVOLz_j3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BqKtXc4UOe_XnTbetRp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QazfpXjEazDi058oS6k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BqKtXc4UOe_XnTbetRp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QazfpXjEazDi058oS6k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BqKtXc4UOe_XnTbetRp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QazfpXjEazDi058oS6k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_YhTLvekiVCkVOLz_j3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QazfpXjEazDi058oS6k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_YhTLvekiVCkVOLz_j3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4t3VvGR.a0NJ44DH8su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4t3VvGR.a0NJ44DH8su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pSZtwW_O0adpfNTuRFwz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VnHWX9mwk6QmJ4rQ8GKG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4t3VvGR.a0NJ44DH8su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pSZtwW_O0adpfNTuRFwz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pSZtwW_O0adpfNTuRFwz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VnHWX9mwk6QmJ4rQ8GKG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Universal Template_RU">
  <a:themeElements>
    <a:clrScheme name="Universal Template_RU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Universal Template_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3187" tIns="46595" rIns="93187" bIns="46595" numCol="1" anchor="ctr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3187" tIns="46595" rIns="93187" bIns="46595" numCol="1" anchor="ctr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al Template_RU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Universal Template_RU">
  <a:themeElements>
    <a:clrScheme name="Universal Template_RU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Universal Template_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3187" tIns="46595" rIns="93187" bIns="46595" numCol="1" anchor="ctr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3187" tIns="46595" rIns="93187" bIns="46595" numCol="1" anchor="ctr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al Template_RU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Universal Template_RU">
  <a:themeElements>
    <a:clrScheme name="Universal Template_RU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Universal Template_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3187" tIns="46595" rIns="93187" bIns="46595" numCol="1" anchor="ctr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3187" tIns="46595" rIns="93187" bIns="46595" numCol="1" anchor="ctr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al Template_RU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Universal Template_RU">
  <a:themeElements>
    <a:clrScheme name="Universal Template_RU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Universal Template_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3187" tIns="46595" rIns="93187" bIns="46595" numCol="1" anchor="ctr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3187" tIns="46595" rIns="93187" bIns="46595" numCol="1" anchor="ctr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al Template_RU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48608</TotalTime>
  <Words>1134</Words>
  <Application>Microsoft Office PowerPoint</Application>
  <PresentationFormat>Экран (4:3)</PresentationFormat>
  <Paragraphs>489</Paragraphs>
  <Slides>15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33" baseType="lpstr">
      <vt:lpstr>AGAvantGardeCyr</vt:lpstr>
      <vt:lpstr>Arial</vt:lpstr>
      <vt:lpstr>Calibri</vt:lpstr>
      <vt:lpstr>Calibri Light</vt:lpstr>
      <vt:lpstr>Times New Roman</vt:lpstr>
      <vt:lpstr>Специальное оформление</vt:lpstr>
      <vt:lpstr>2_Universal Template_RU</vt:lpstr>
      <vt:lpstr>Тема Office</vt:lpstr>
      <vt:lpstr>1_Тема Office</vt:lpstr>
      <vt:lpstr>2_Тема Office</vt:lpstr>
      <vt:lpstr>5_Тема Office</vt:lpstr>
      <vt:lpstr>3_Universal Template_RU</vt:lpstr>
      <vt:lpstr>3_Тема Office</vt:lpstr>
      <vt:lpstr>4_Тема Office</vt:lpstr>
      <vt:lpstr>4_Universal Template_RU</vt:lpstr>
      <vt:lpstr>5_Universal Template_RU</vt:lpstr>
      <vt:lpstr>think-cell Slide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ПОСТУПЛЕНИЙ ДОХОДОВ В КОНСОЛИДИРОВАННЫЙ БЮДЖЕТ  ЗА 6 МЕСЯЦЕВ 2008-2009 ГГ.  (НЕЦЕЛЕВЫЕ ДОХОДЫ)</dc:title>
  <dc:creator>Шведов Е.В.</dc:creator>
  <cp:lastModifiedBy>Дуда О.В.</cp:lastModifiedBy>
  <cp:revision>1811</cp:revision>
  <cp:lastPrinted>2022-10-10T10:06:54Z</cp:lastPrinted>
  <dcterms:created xsi:type="dcterms:W3CDTF">2009-08-17T06:59:56Z</dcterms:created>
  <dcterms:modified xsi:type="dcterms:W3CDTF">2022-10-10T10:10:24Z</dcterms:modified>
</cp:coreProperties>
</file>