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326" r:id="rId3"/>
    <p:sldId id="327" r:id="rId4"/>
    <p:sldId id="328" r:id="rId5"/>
    <p:sldId id="321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D477EB9-FFCF-454D-AC7B-695724EAA99A}">
          <p14:sldIdLst>
            <p14:sldId id="256"/>
            <p14:sldId id="326"/>
            <p14:sldId id="327"/>
            <p14:sldId id="328"/>
            <p14:sldId id="3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392"/>
    <a:srgbClr val="00246C"/>
    <a:srgbClr val="0033CC"/>
    <a:srgbClr val="0045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67" autoAdjust="0"/>
    <p:restoredTop sz="86364" autoAdjust="0"/>
  </p:normalViewPr>
  <p:slideViewPr>
    <p:cSldViewPr>
      <p:cViewPr varScale="1">
        <p:scale>
          <a:sx n="114" d="100"/>
          <a:sy n="114" d="100"/>
        </p:scale>
        <p:origin x="8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C91D8-4318-430A-9B8D-687D7EFA36AB}" type="datetimeFigureOut">
              <a:rPr lang="ru-RU" smtClean="0"/>
              <a:t>11.10.2022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C3F52-7711-4A93-B837-65C2538F08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69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C3F52-7711-4A93-B837-65C2538F08E9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148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C3F52-7711-4A93-B837-65C2538F08E9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014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C3F52-7711-4A93-B837-65C2538F08E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014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1C3F52-7711-4A93-B837-65C2538F08E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014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22D03-AA75-4109-8578-74A2CCB7C9F4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320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7170B-45D4-4D14-B302-0704343EEB27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225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B8EE9-8782-4B09-98E6-B05476B8DD41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3289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AA8C9-3EB6-4FCB-A12F-E83F943B9142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68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18DAD-59C8-4F4F-AF31-E7FD5BF3CE92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76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F846-E0E8-4336-AD72-5C288422B92A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3295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346B-E390-424F-9B15-A834DA97F50C}" type="datetime1">
              <a:rPr lang="ru-RU" smtClean="0"/>
              <a:t>11.10.2022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255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1D205-ADA3-4E3D-9833-DB07ECAD5C0A}" type="datetime1">
              <a:rPr lang="ru-RU" smtClean="0"/>
              <a:t>11.10.2022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60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C5C32A-0840-472B-8AF6-BDDA02F98419}" type="datetime1">
              <a:rPr lang="ru-RU" smtClean="0"/>
              <a:t>11.10.2022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46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2680B-ABF9-4CCC-AC2A-6A353E49C9C4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43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A6B6E3-B3E8-4D98-827B-EE13CB4BD6BF}" type="datetime1">
              <a:rPr lang="ru-RU" smtClean="0"/>
              <a:t>11.10.2022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99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30D6D-0E49-43D4-B0BC-205809F4C043}" type="datetime1">
              <a:rPr lang="ru-RU" smtClean="0"/>
              <a:t>11.10.2022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66E49-F042-4F32-B2DD-792639C7F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919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395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solidFill>
            <a:srgbClr val="005392"/>
          </a:solidFill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Об основных подходах к формированию бюджетов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на 2023-2025 годы</a:t>
            </a: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r>
              <a:rPr lang="en-US" sz="2800" b="1" dirty="0">
                <a:solidFill>
                  <a:schemeClr val="bg1"/>
                </a:solidFill>
              </a:rPr>
              <a:t/>
            </a:r>
            <a:br>
              <a:rPr lang="en-US" sz="2800" b="1" dirty="0">
                <a:solidFill>
                  <a:schemeClr val="bg1"/>
                </a:solidFill>
              </a:rPr>
            </a:b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002" y="6486918"/>
            <a:ext cx="1871761" cy="389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ru-RU" sz="1800" dirty="0">
                <a:solidFill>
                  <a:schemeClr val="bg1"/>
                </a:solidFill>
              </a:rPr>
              <a:t>www.irksp.ru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059832" y="6256787"/>
            <a:ext cx="31496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Баяндай,  </a:t>
            </a:r>
            <a:r>
              <a:rPr lang="ru-RU" dirty="0">
                <a:solidFill>
                  <a:schemeClr val="bg1"/>
                </a:solidFill>
              </a:rPr>
              <a:t>2022</a:t>
            </a:r>
          </a:p>
          <a:p>
            <a:r>
              <a:rPr lang="ru-RU" dirty="0">
                <a:solidFill>
                  <a:schemeClr val="bg1">
                    <a:lumMod val="50000"/>
                  </a:schemeClr>
                </a:solidFill>
              </a:rPr>
              <a:t>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D90FE484-C443-8D46-A216-7253E56C50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059" b="24019"/>
          <a:stretch/>
        </p:blipFill>
        <p:spPr>
          <a:xfrm>
            <a:off x="6636940" y="5256336"/>
            <a:ext cx="2376264" cy="1473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5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691680" y="7245424"/>
            <a:ext cx="8298879" cy="89830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980712" y="-577007"/>
            <a:ext cx="1512168" cy="1154013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35748" y="6492878"/>
            <a:ext cx="2133600" cy="365125"/>
          </a:xfrm>
        </p:spPr>
        <p:txBody>
          <a:bodyPr/>
          <a:lstStyle/>
          <a:p>
            <a:fld id="{9BA66E49-F042-4F32-B2DD-792639C7F982}" type="slidenum">
              <a:rPr lang="ru-RU" smtClean="0"/>
              <a:t>2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764704"/>
            <a:ext cx="849694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46C"/>
                </a:solidFill>
              </a:rPr>
              <a:t>Проект </a:t>
            </a:r>
            <a:r>
              <a:rPr lang="ru-RU" sz="2000" b="1" dirty="0">
                <a:solidFill>
                  <a:srgbClr val="00246C"/>
                </a:solidFill>
              </a:rPr>
              <a:t>закона области об областном бюджете вносится Губернатором Иркутской области в Законодательное Собрание Иркутской области не </a:t>
            </a:r>
            <a:r>
              <a:rPr lang="ru-RU" sz="2000" b="1" u="sng" dirty="0">
                <a:solidFill>
                  <a:srgbClr val="0070C0"/>
                </a:solidFill>
              </a:rPr>
              <a:t>позднее 25 октября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rgbClr val="00246C"/>
                </a:solidFill>
              </a:rPr>
              <a:t>текущего года</a:t>
            </a:r>
            <a:r>
              <a:rPr lang="ru-RU" sz="2000" b="1" dirty="0" smtClean="0">
                <a:solidFill>
                  <a:srgbClr val="00246C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b="1" dirty="0">
                <a:solidFill>
                  <a:srgbClr val="00246C"/>
                </a:solidFill>
              </a:rPr>
              <a:t> При рассмотрении Законодательным Собранием Иркутской области проекта закона области об областном бюджете на очередной финансовый год и плановый период в первом чтении обсуждается его концепция</a:t>
            </a:r>
            <a:r>
              <a:rPr lang="ru-RU" sz="2000" b="1" dirty="0">
                <a:solidFill>
                  <a:srgbClr val="0070C0"/>
                </a:solidFill>
              </a:rPr>
              <a:t>, </a:t>
            </a:r>
            <a:r>
              <a:rPr lang="ru-RU" sz="2000" b="1" u="sng" dirty="0">
                <a:solidFill>
                  <a:srgbClr val="0070C0"/>
                </a:solidFill>
              </a:rPr>
              <a:t>прогноз социально-экономического развития</a:t>
            </a:r>
            <a:r>
              <a:rPr lang="ru-RU" sz="2000" b="1" u="sng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rgbClr val="00246C"/>
                </a:solidFill>
              </a:rPr>
              <a:t>области и основные направления бюджетной и налоговой политики области</a:t>
            </a:r>
            <a:r>
              <a:rPr lang="ru-RU" sz="2000" b="1" dirty="0" smtClean="0">
                <a:solidFill>
                  <a:srgbClr val="00246C"/>
                </a:solidFill>
              </a:rPr>
              <a:t>.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46C"/>
                </a:solidFill>
              </a:rPr>
              <a:t>В прогнозе важным является темп </a:t>
            </a:r>
            <a:r>
              <a:rPr lang="ru-RU" sz="2000" b="1" u="sng" dirty="0" smtClean="0">
                <a:solidFill>
                  <a:srgbClr val="0070C0"/>
                </a:solidFill>
              </a:rPr>
              <a:t>роста потребительного спроса </a:t>
            </a:r>
            <a:r>
              <a:rPr lang="ru-RU" sz="2000" b="1" dirty="0" smtClean="0">
                <a:solidFill>
                  <a:srgbClr val="00246C"/>
                </a:solidFill>
              </a:rPr>
              <a:t>(с 2,6 до 3,1%), возможно консервативный вариант  развития экономики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ru-RU" sz="2000" b="1" dirty="0" smtClean="0">
                <a:solidFill>
                  <a:srgbClr val="00246C"/>
                </a:solidFill>
              </a:rPr>
              <a:t>Особенности исполнения бюджета  субъектов и МО </a:t>
            </a:r>
            <a:r>
              <a:rPr lang="ru-RU" sz="2000" b="1" dirty="0" smtClean="0">
                <a:solidFill>
                  <a:srgbClr val="0070C0"/>
                </a:solidFill>
              </a:rPr>
              <a:t>( </a:t>
            </a:r>
            <a:r>
              <a:rPr lang="ru-RU" sz="2000" b="1" u="sng" dirty="0" smtClean="0">
                <a:solidFill>
                  <a:srgbClr val="0070C0"/>
                </a:solidFill>
              </a:rPr>
              <a:t>по аналогии с 2022 годом</a:t>
            </a:r>
            <a:r>
              <a:rPr lang="ru-RU" sz="2000" b="1" dirty="0" smtClean="0">
                <a:solidFill>
                  <a:srgbClr val="0070C0"/>
                </a:solidFill>
              </a:rPr>
              <a:t>) </a:t>
            </a:r>
            <a:r>
              <a:rPr lang="ru-RU" sz="2000" b="1" dirty="0" smtClean="0">
                <a:solidFill>
                  <a:srgbClr val="00246C"/>
                </a:solidFill>
              </a:rPr>
              <a:t>сохраняются в части вопросов сбалансированности бюджетов (дефицит) , ограничений по долговой политике, в части поддержки хозяйствующих субъектов, упрощения и ускорение расчетов при казначейском сопровождении, оснований для внесения в сводную бюджетную роспись, снятие ограничений по резервному фонду  и др.</a:t>
            </a:r>
            <a:endParaRPr lang="ru-RU" dirty="0">
              <a:solidFill>
                <a:srgbClr val="0024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10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691680" y="7245424"/>
            <a:ext cx="8298879" cy="89830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980712" y="-577007"/>
            <a:ext cx="1512168" cy="1154013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35748" y="6492878"/>
            <a:ext cx="2133600" cy="365125"/>
          </a:xfrm>
        </p:spPr>
        <p:txBody>
          <a:bodyPr/>
          <a:lstStyle/>
          <a:p>
            <a:fld id="{9BA66E49-F042-4F32-B2DD-792639C7F982}" type="slidenum">
              <a:rPr lang="ru-RU" smtClean="0"/>
              <a:t>3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404664"/>
            <a:ext cx="80648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В Бюджетном кодексе планируется закрепление требований о приведении финансового обеспечения программ в соответствии с законом (решением) о бюджете </a:t>
            </a:r>
            <a:r>
              <a:rPr lang="ru-RU" b="1" u="sng" dirty="0" smtClean="0">
                <a:solidFill>
                  <a:srgbClr val="00B0F0"/>
                </a:solidFill>
              </a:rPr>
              <a:t>до начала финансового года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Продляется </a:t>
            </a:r>
            <a:r>
              <a:rPr lang="ru-RU" b="1" u="sng" dirty="0" smtClean="0">
                <a:solidFill>
                  <a:srgbClr val="00B0F0"/>
                </a:solidFill>
              </a:rPr>
              <a:t>централизация</a:t>
            </a:r>
            <a:r>
              <a:rPr lang="ru-RU" b="1" dirty="0" smtClean="0">
                <a:solidFill>
                  <a:srgbClr val="00246C"/>
                </a:solidFill>
              </a:rPr>
              <a:t> 1 % налога на прибыль, изменяются зачисления от КГН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Дотации из федерального бюджета </a:t>
            </a:r>
            <a:r>
              <a:rPr lang="ru-RU" b="1" u="sng" dirty="0" smtClean="0">
                <a:solidFill>
                  <a:srgbClr val="00B0F0"/>
                </a:solidFill>
              </a:rPr>
              <a:t>индексируются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Сохранятся </a:t>
            </a:r>
            <a:r>
              <a:rPr lang="ru-RU" b="1" u="sng" dirty="0" smtClean="0">
                <a:solidFill>
                  <a:srgbClr val="00B0F0"/>
                </a:solidFill>
              </a:rPr>
              <a:t>ЦП</a:t>
            </a:r>
            <a:r>
              <a:rPr lang="ru-RU" b="1" dirty="0" smtClean="0">
                <a:solidFill>
                  <a:srgbClr val="00246C"/>
                </a:solidFill>
              </a:rPr>
              <a:t> по Указам Президента РФ, индексация категорий работников, не попадающих под Указы  на уровень ИПЦ, повышение МРОТ,  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smtClean="0">
                <a:solidFill>
                  <a:srgbClr val="00246C"/>
                </a:solidFill>
              </a:rPr>
              <a:t>Реализация </a:t>
            </a:r>
            <a:r>
              <a:rPr lang="ru-RU" b="1" u="sng" dirty="0" smtClean="0">
                <a:solidFill>
                  <a:srgbClr val="00B0F0"/>
                </a:solidFill>
              </a:rPr>
              <a:t>инфраструктурных проектов</a:t>
            </a:r>
            <a:endParaRPr lang="ru-RU" b="1" u="sng" dirty="0">
              <a:solidFill>
                <a:srgbClr val="00B0F0"/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Базовое значение расходов дорожного фонда рассчитано с к=0,36 (в БК -0,83)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Расходы субъектов, связанные с СВО, должны осуществляться за счет </a:t>
            </a:r>
            <a:r>
              <a:rPr lang="ru-RU" b="1" u="sng" dirty="0" smtClean="0">
                <a:solidFill>
                  <a:srgbClr val="00B0F0"/>
                </a:solidFill>
              </a:rPr>
              <a:t>резервного фонда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Сохраняется  </a:t>
            </a:r>
            <a:r>
              <a:rPr lang="ru-RU" b="1" u="sng" dirty="0" smtClean="0">
                <a:solidFill>
                  <a:srgbClr val="00B0F0"/>
                </a:solidFill>
              </a:rPr>
              <a:t>профицит</a:t>
            </a:r>
            <a:r>
              <a:rPr lang="ru-RU" b="1" dirty="0" smtClean="0">
                <a:solidFill>
                  <a:srgbClr val="00246C"/>
                </a:solidFill>
              </a:rPr>
              <a:t> при  исполнения бюджетов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246C"/>
                </a:solidFill>
              </a:rPr>
              <a:t>Контроль долговой политики, рисков, связанных с долговыми обязательствами</a:t>
            </a:r>
          </a:p>
          <a:p>
            <a:r>
              <a:rPr lang="ru-RU" b="1" dirty="0">
                <a:solidFill>
                  <a:srgbClr val="00246C"/>
                </a:solidFill>
              </a:rPr>
              <a:t> </a:t>
            </a:r>
            <a:r>
              <a:rPr lang="ru-RU" b="1" dirty="0" smtClean="0">
                <a:solidFill>
                  <a:srgbClr val="00246C"/>
                </a:solidFill>
              </a:rPr>
              <a:t>   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dirty="0">
              <a:solidFill>
                <a:srgbClr val="0024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279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Скругленный прямоугольник 10"/>
          <p:cNvSpPr/>
          <p:nvPr/>
        </p:nvSpPr>
        <p:spPr>
          <a:xfrm>
            <a:off x="1691680" y="7245424"/>
            <a:ext cx="8298879" cy="898301"/>
          </a:xfrm>
          <a:prstGeom prst="roundRect">
            <a:avLst/>
          </a:prstGeom>
          <a:solidFill>
            <a:schemeClr val="accent4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0980712" y="-577007"/>
            <a:ext cx="1512168" cy="1154013"/>
          </a:xfrm>
          <a:prstGeom prst="round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934" tIns="38967" rIns="77934" bIns="38967" rtlCol="0" anchor="ctr"/>
          <a:lstStyle/>
          <a:p>
            <a:pPr fontAlgn="base">
              <a:spcBef>
                <a:spcPct val="0"/>
              </a:spcBef>
              <a:defRPr/>
            </a:pPr>
            <a:endParaRPr lang="ru-RU" sz="12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835748" y="6492878"/>
            <a:ext cx="2133600" cy="365125"/>
          </a:xfrm>
        </p:spPr>
        <p:txBody>
          <a:bodyPr/>
          <a:lstStyle/>
          <a:p>
            <a:fld id="{9BA66E49-F042-4F32-B2DD-792639C7F982}" type="slidenum">
              <a:rPr lang="ru-RU" smtClean="0"/>
              <a:t>4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116632"/>
            <a:ext cx="892899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 smtClean="0">
                <a:solidFill>
                  <a:srgbClr val="005392"/>
                </a:solidFill>
              </a:rPr>
              <a:t>Задачи перед КСО на 2023-2025  годы</a:t>
            </a:r>
          </a:p>
          <a:p>
            <a:pPr algn="ctr"/>
            <a:r>
              <a:rPr lang="ru-RU" b="1" u="sng" dirty="0" smtClean="0">
                <a:solidFill>
                  <a:srgbClr val="005392"/>
                </a:solidFill>
              </a:rPr>
              <a:t>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Планирование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на основе </a:t>
            </a: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3 - летних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комплексов </a:t>
            </a:r>
            <a:r>
              <a:rPr lang="ru-RU" b="1" dirty="0" smtClean="0">
                <a:solidFill>
                  <a:srgbClr val="005392"/>
                </a:solidFill>
              </a:rPr>
              <a:t>(кросс-отраслевые </a:t>
            </a:r>
            <a:r>
              <a:rPr lang="ru-RU" b="1" dirty="0">
                <a:solidFill>
                  <a:srgbClr val="005392"/>
                </a:solidFill>
              </a:rPr>
              <a:t>и </a:t>
            </a:r>
            <a:r>
              <a:rPr lang="ru-RU" b="1" dirty="0" smtClean="0">
                <a:solidFill>
                  <a:srgbClr val="005392"/>
                </a:solidFill>
              </a:rPr>
              <a:t>отраслевые мероприятия)  </a:t>
            </a:r>
            <a:r>
              <a:rPr lang="ru-RU" b="1" dirty="0">
                <a:solidFill>
                  <a:srgbClr val="005392"/>
                </a:solidFill>
              </a:rPr>
              <a:t>из наиболее значимых(проблемных) зон экономики </a:t>
            </a:r>
            <a:r>
              <a:rPr lang="ru-RU" b="1" dirty="0" smtClean="0">
                <a:solidFill>
                  <a:srgbClr val="005392"/>
                </a:solidFill>
              </a:rPr>
              <a:t>государственного (муниципального)  управления,   с </a:t>
            </a:r>
            <a:r>
              <a:rPr lang="ru-RU" b="1" dirty="0">
                <a:solidFill>
                  <a:srgbClr val="005392"/>
                </a:solidFill>
              </a:rPr>
              <a:t>учетом </a:t>
            </a:r>
            <a:r>
              <a:rPr lang="ru-RU" b="1" dirty="0" smtClean="0">
                <a:solidFill>
                  <a:srgbClr val="005392"/>
                </a:solidFill>
              </a:rPr>
              <a:t>оценки </a:t>
            </a:r>
            <a:r>
              <a:rPr lang="ru-RU" b="1" dirty="0">
                <a:solidFill>
                  <a:srgbClr val="005392"/>
                </a:solidFill>
              </a:rPr>
              <a:t>потенциальных рисков СЭР </a:t>
            </a:r>
            <a:r>
              <a:rPr lang="ru-RU" b="1" dirty="0" smtClean="0">
                <a:solidFill>
                  <a:srgbClr val="005392"/>
                </a:solidFill>
              </a:rPr>
              <a:t>и рисков </a:t>
            </a:r>
            <a:r>
              <a:rPr lang="ru-RU" b="1" dirty="0">
                <a:solidFill>
                  <a:srgbClr val="005392"/>
                </a:solidFill>
              </a:rPr>
              <a:t>объектов аудита (контроля), анализ и </a:t>
            </a:r>
            <a:r>
              <a:rPr lang="ru-RU" b="1" dirty="0" err="1">
                <a:solidFill>
                  <a:srgbClr val="005392"/>
                </a:solidFill>
              </a:rPr>
              <a:t>рейтингование</a:t>
            </a:r>
            <a:r>
              <a:rPr lang="ru-RU" b="1" dirty="0">
                <a:solidFill>
                  <a:srgbClr val="005392"/>
                </a:solidFill>
              </a:rPr>
              <a:t> рисков по проблемным областям </a:t>
            </a:r>
            <a:r>
              <a:rPr lang="ru-RU" b="1" dirty="0" smtClean="0">
                <a:solidFill>
                  <a:srgbClr val="005392"/>
                </a:solidFill>
              </a:rPr>
              <a:t> (с  </a:t>
            </a:r>
            <a:r>
              <a:rPr lang="ru-RU" b="1" dirty="0">
                <a:solidFill>
                  <a:srgbClr val="005392"/>
                </a:solidFill>
              </a:rPr>
              <a:t>привлечением внешних/внутренних отраслевых </a:t>
            </a:r>
            <a:r>
              <a:rPr lang="ru-RU" b="1" dirty="0" smtClean="0">
                <a:solidFill>
                  <a:srgbClr val="005392"/>
                </a:solidFill>
              </a:rPr>
              <a:t>экспертов).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5392"/>
                </a:solidFill>
              </a:rPr>
              <a:t>На </a:t>
            </a:r>
            <a:r>
              <a:rPr lang="ru-RU" b="1" dirty="0">
                <a:solidFill>
                  <a:srgbClr val="005392"/>
                </a:solidFill>
              </a:rPr>
              <a:t>основе </a:t>
            </a:r>
            <a:r>
              <a:rPr lang="ru-RU" b="1" dirty="0" smtClean="0">
                <a:solidFill>
                  <a:srgbClr val="005392"/>
                </a:solidFill>
              </a:rPr>
              <a:t>денного </a:t>
            </a:r>
            <a:r>
              <a:rPr lang="ru-RU" b="1" dirty="0">
                <a:solidFill>
                  <a:srgbClr val="005392"/>
                </a:solidFill>
              </a:rPr>
              <a:t>анализа должна быть осуществлена подготовка и верификация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реестра наиболее значимых рисков </a:t>
            </a:r>
            <a:r>
              <a:rPr lang="ru-RU" b="1" dirty="0">
                <a:solidFill>
                  <a:srgbClr val="005392"/>
                </a:solidFill>
              </a:rPr>
              <a:t>для работы с ними в 3-летнем периоде, а на основе реестра рисков — формирование комплексов мероприятий с определением их </a:t>
            </a:r>
            <a:r>
              <a:rPr lang="ru-RU" b="1" dirty="0" smtClean="0">
                <a:solidFill>
                  <a:srgbClr val="005392"/>
                </a:solidFill>
              </a:rPr>
              <a:t>ЦП результатов </a:t>
            </a:r>
            <a:r>
              <a:rPr lang="ru-RU" b="1" dirty="0">
                <a:solidFill>
                  <a:srgbClr val="005392"/>
                </a:solidFill>
              </a:rPr>
              <a:t>в разбивке по </a:t>
            </a:r>
            <a:r>
              <a:rPr lang="ru-RU" b="1" dirty="0" smtClean="0">
                <a:solidFill>
                  <a:srgbClr val="005392"/>
                </a:solidFill>
              </a:rPr>
              <a:t>годам.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5392"/>
                </a:solidFill>
              </a:rPr>
              <a:t>Перед </a:t>
            </a:r>
            <a:r>
              <a:rPr lang="ru-RU" b="1" dirty="0">
                <a:solidFill>
                  <a:srgbClr val="005392"/>
                </a:solidFill>
              </a:rPr>
              <a:t>тем, как подать предложение в план, направление прорабатывает </a:t>
            </a:r>
            <a:r>
              <a:rPr lang="ru-RU" b="1" u="sng" dirty="0" smtClean="0">
                <a:solidFill>
                  <a:schemeClr val="accent6">
                    <a:lumMod val="75000"/>
                  </a:schemeClr>
                </a:solidFill>
              </a:rPr>
              <a:t>ряд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вопросов</a:t>
            </a:r>
            <a:r>
              <a:rPr lang="ru-RU" b="1" dirty="0">
                <a:solidFill>
                  <a:srgbClr val="005392"/>
                </a:solidFill>
              </a:rPr>
              <a:t>, среди которых, например, такие: является ли мероприятие выполнимым, есть ли </a:t>
            </a:r>
            <a:r>
              <a:rPr lang="ru-RU" b="1" dirty="0" smtClean="0">
                <a:solidFill>
                  <a:srgbClr val="005392"/>
                </a:solidFill>
              </a:rPr>
              <a:t>риски  </a:t>
            </a:r>
            <a:r>
              <a:rPr lang="ru-RU" b="1" dirty="0">
                <a:solidFill>
                  <a:srgbClr val="005392"/>
                </a:solidFill>
              </a:rPr>
              <a:t>его реализации, имеются ли требуемые ресурсы (трудовые, временные, материальные), могут ли сформулированы более четкие гипотезы и </a:t>
            </a:r>
            <a:r>
              <a:rPr lang="ru-RU" b="1" dirty="0" smtClean="0">
                <a:solidFill>
                  <a:srgbClr val="005392"/>
                </a:solidFill>
              </a:rPr>
              <a:t>др.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5392"/>
                </a:solidFill>
              </a:rPr>
              <a:t>В  </a:t>
            </a:r>
            <a:r>
              <a:rPr lang="ru-RU" b="1" dirty="0">
                <a:solidFill>
                  <a:srgbClr val="005392"/>
                </a:solidFill>
              </a:rPr>
              <a:t>целом, к основным направлениям развития КСО должно быть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отнесены данные и аналитика, внимание к антикризисной тематике, система управления рисками, знания о сотрудниками. </a:t>
            </a:r>
            <a:endParaRPr lang="ru-RU" b="1" u="sng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b="1" dirty="0" smtClean="0">
                <a:solidFill>
                  <a:srgbClr val="005392"/>
                </a:solidFill>
              </a:rPr>
              <a:t>При </a:t>
            </a:r>
            <a:r>
              <a:rPr lang="ru-RU" b="1" dirty="0">
                <a:solidFill>
                  <a:srgbClr val="005392"/>
                </a:solidFill>
              </a:rPr>
              <a:t>планировании необходимо обращать внимание, на сколько оказывается </a:t>
            </a:r>
            <a:r>
              <a:rPr lang="ru-RU" b="1" u="sng" dirty="0">
                <a:solidFill>
                  <a:schemeClr val="accent6">
                    <a:lumMod val="75000"/>
                  </a:schemeClr>
                </a:solidFill>
              </a:rPr>
              <a:t>нагрузка проверки </a:t>
            </a:r>
            <a:r>
              <a:rPr lang="ru-RU" b="1" dirty="0">
                <a:solidFill>
                  <a:srgbClr val="005392"/>
                </a:solidFill>
              </a:rPr>
              <a:t>на сам объект проверки.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868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5198" y="0"/>
            <a:ext cx="9149199" cy="715744"/>
          </a:xfrm>
          <a:solidFill>
            <a:schemeClr val="bg1">
              <a:lumMod val="95000"/>
            </a:schemeClr>
          </a:solidFill>
          <a:ln cmpd="sng">
            <a:solidFill>
              <a:schemeClr val="bg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              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" y="6469200"/>
            <a:ext cx="9144000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ru-RU" sz="1500" dirty="0">
                <a:solidFill>
                  <a:schemeClr val="bg1">
                    <a:lumMod val="65000"/>
                  </a:schemeClr>
                </a:solidFill>
              </a:rPr>
              <a:t>www.irksp.ru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732240" y="6427239"/>
            <a:ext cx="2133600" cy="365125"/>
          </a:xfrm>
        </p:spPr>
        <p:txBody>
          <a:bodyPr/>
          <a:lstStyle/>
          <a:p>
            <a:fld id="{9BA66E49-F042-4F32-B2DD-792639C7F982}" type="slidenum">
              <a:rPr lang="ru-RU" smtClean="0">
                <a:solidFill>
                  <a:schemeClr val="bg1">
                    <a:lumMod val="50000"/>
                  </a:schemeClr>
                </a:solidFill>
              </a:rPr>
              <a:t>5</a:t>
            </a:fld>
            <a:endParaRPr lang="ru-RU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3" y="0"/>
            <a:ext cx="719633" cy="715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908713" y="2780928"/>
            <a:ext cx="26725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5392"/>
                </a:solidFill>
              </a:rPr>
              <a:t>Спасибо за внимание!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788027" y="4679684"/>
            <a:ext cx="388221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C00000"/>
                </a:solidFill>
              </a:rPr>
              <a:t>Морохоева</a:t>
            </a:r>
            <a:r>
              <a:rPr lang="ru-RU" dirty="0">
                <a:solidFill>
                  <a:srgbClr val="C00000"/>
                </a:solidFill>
              </a:rPr>
              <a:t> И.П., </a:t>
            </a:r>
          </a:p>
          <a:p>
            <a:r>
              <a:rPr lang="ru-RU" dirty="0">
                <a:solidFill>
                  <a:srgbClr val="C00000"/>
                </a:solidFill>
              </a:rPr>
              <a:t>председатель КСП Иркутской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7743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6356</TotalTime>
  <Words>476</Words>
  <Application>Microsoft Office PowerPoint</Application>
  <PresentationFormat>Экран (4:3)</PresentationFormat>
  <Paragraphs>38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Wingdings</vt:lpstr>
      <vt:lpstr>Тема Office</vt:lpstr>
      <vt:lpstr>Об основных подходах к формированию бюджетов  на 2023-2025 годы   </vt:lpstr>
      <vt:lpstr>Презентация PowerPoint</vt:lpstr>
      <vt:lpstr>Презентация PowerPoint</vt:lpstr>
      <vt:lpstr>Презентация PowerPoint</vt:lpstr>
      <vt:lpstr>                                                                                                 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контроле за реализацией национальных проектов  на территориях муниципальных образований  Иркутской области</dc:title>
  <dc:creator>user</dc:creator>
  <cp:lastModifiedBy>Admin</cp:lastModifiedBy>
  <cp:revision>319</cp:revision>
  <cp:lastPrinted>2022-06-09T01:13:01Z</cp:lastPrinted>
  <dcterms:created xsi:type="dcterms:W3CDTF">2020-10-10T06:27:38Z</dcterms:created>
  <dcterms:modified xsi:type="dcterms:W3CDTF">2022-10-11T03:11:52Z</dcterms:modified>
</cp:coreProperties>
</file>