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69" r:id="rId13"/>
    <p:sldId id="270" r:id="rId14"/>
    <p:sldId id="271" r:id="rId15"/>
    <p:sldId id="267" r:id="rId16"/>
    <p:sldId id="274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olos Text VF" panose="020B0604020202020204" charset="0"/>
      <p:regular r:id="rId22"/>
      <p:bold r:id="rId23"/>
    </p:embeddedFont>
    <p:embeddedFont>
      <p:font typeface="Golos Text Black" panose="020B0604020202020204" charset="0"/>
      <p:bold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  <p:embeddedFont>
      <p:font typeface="Segoe UI Semilight" panose="020B0402040204020203" pitchFamily="34" charset="0"/>
      <p:regular r:id="rId29"/>
      <p: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DOCS\&#1087;&#1088;&#1077;&#1089;&#1089;-&#1089;&#1083;&#1091;&#1078;&#1073;&#1072;\&#1087;&#1088;&#1077;&#1079;&#1077;&#1085;&#1090;&#1072;&#1094;&#1080;&#1080;\2023\03_16_zaksobranie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04834799080865"/>
          <c:y val="3.4108527131782945E-2"/>
          <c:w val="0.41607659906552341"/>
          <c:h val="0.93178294573643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Лист1!$E$4</c:f>
              <c:strCache>
                <c:ptCount val="1"/>
                <c:pt idx="0">
                  <c:v>Средняя заработная плата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Golos Text VF" panose="020B0604020202020204" charset="0"/>
                    <a:ea typeface="Golos Text VF" panose="020B060402020202020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Лист1!$D$5:$D$24</c:f>
              <c:strCache>
                <c:ptCount val="20"/>
                <c:pt idx="0">
                  <c:v>Техника и технологии строительства</c:v>
                </c:pt>
                <c:pt idx="1">
                  <c:v>Техносферная безопасность</c:v>
                </c:pt>
                <c:pt idx="2">
                  <c:v>Физическая культура и спорт</c:v>
                </c:pt>
                <c:pt idx="3">
                  <c:v>Информатика и вычислительная техника</c:v>
                </c:pt>
                <c:pt idx="4">
                  <c:v>Математика и механика</c:v>
                </c:pt>
                <c:pt idx="5">
                  <c:v>Теплоэнергетика и теплотехника</c:v>
                </c:pt>
                <c:pt idx="6">
                  <c:v>Нефтегазовое дело</c:v>
                </c:pt>
                <c:pt idx="7">
                  <c:v>Металлургия</c:v>
                </c:pt>
                <c:pt idx="8">
                  <c:v>Управление качеством</c:v>
                </c:pt>
                <c:pt idx="9">
                  <c:v>Менеджмент</c:v>
                </c:pt>
                <c:pt idx="10">
                  <c:v>Технология геологической разведки</c:v>
                </c:pt>
                <c:pt idx="11">
                  <c:v>Наземные транспортно-технологические средства</c:v>
                </c:pt>
                <c:pt idx="12">
                  <c:v>Горное дело</c:v>
                </c:pt>
                <c:pt idx="13">
                  <c:v>Прикладная геология</c:v>
                </c:pt>
                <c:pt idx="14">
                  <c:v>Самолето- и вертолетостроение</c:v>
                </c:pt>
                <c:pt idx="15">
                  <c:v>Нефтегазовое дело</c:v>
                </c:pt>
                <c:pt idx="16">
                  <c:v>Техническая эксплуатация летательных аппаратов и двигателей</c:v>
                </c:pt>
                <c:pt idx="17">
                  <c:v>Металлургия</c:v>
                </c:pt>
                <c:pt idx="18">
                  <c:v>Электроэнергетика и электротехника</c:v>
                </c:pt>
                <c:pt idx="19">
                  <c:v>Автоматизация технологических процессов и производств</c:v>
                </c:pt>
              </c:strCache>
            </c:strRef>
          </c:cat>
          <c:val>
            <c:numRef>
              <c:f>Лист1!$E$5:$E$24</c:f>
              <c:numCache>
                <c:formatCode>#,##0</c:formatCode>
                <c:ptCount val="20"/>
                <c:pt idx="0">
                  <c:v>374949</c:v>
                </c:pt>
                <c:pt idx="1">
                  <c:v>129300</c:v>
                </c:pt>
                <c:pt idx="2">
                  <c:v>124727</c:v>
                </c:pt>
                <c:pt idx="3">
                  <c:v>99818</c:v>
                </c:pt>
                <c:pt idx="4">
                  <c:v>94091</c:v>
                </c:pt>
                <c:pt idx="5">
                  <c:v>196317</c:v>
                </c:pt>
                <c:pt idx="6">
                  <c:v>137560</c:v>
                </c:pt>
                <c:pt idx="7">
                  <c:v>132247</c:v>
                </c:pt>
                <c:pt idx="8">
                  <c:v>112107</c:v>
                </c:pt>
                <c:pt idx="9">
                  <c:v>107495</c:v>
                </c:pt>
                <c:pt idx="10">
                  <c:v>89831</c:v>
                </c:pt>
                <c:pt idx="11">
                  <c:v>86687</c:v>
                </c:pt>
                <c:pt idx="12">
                  <c:v>85661</c:v>
                </c:pt>
                <c:pt idx="13">
                  <c:v>76793</c:v>
                </c:pt>
                <c:pt idx="14">
                  <c:v>60480</c:v>
                </c:pt>
                <c:pt idx="15">
                  <c:v>108557</c:v>
                </c:pt>
                <c:pt idx="16">
                  <c:v>84585</c:v>
                </c:pt>
                <c:pt idx="17">
                  <c:v>80030</c:v>
                </c:pt>
                <c:pt idx="18">
                  <c:v>69279</c:v>
                </c:pt>
                <c:pt idx="19">
                  <c:v>66388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4235488"/>
        <c:axId val="-2046562272"/>
      </c:barChart>
      <c:catAx>
        <c:axId val="-2094235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defRPr>
            </a:pPr>
            <a:endParaRPr lang="ru-RU"/>
          </a:p>
        </c:txPr>
        <c:crossAx val="-2046562272"/>
        <c:crosses val="autoZero"/>
        <c:auto val="1"/>
        <c:lblAlgn val="ctr"/>
        <c:lblOffset val="100"/>
        <c:noMultiLvlLbl val="0"/>
      </c:catAx>
      <c:valAx>
        <c:axId val="-204656227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-2094235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6563-1075-460D-817C-40095174EFD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E569-D971-4839-9B39-9C8606FC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1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6563-1075-460D-817C-40095174EFD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E569-D971-4839-9B39-9C8606FC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2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6563-1075-460D-817C-40095174EFD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E569-D971-4839-9B39-9C8606FC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5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6563-1075-460D-817C-40095174EFD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E569-D971-4839-9B39-9C8606FC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34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6563-1075-460D-817C-40095174EFD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E569-D971-4839-9B39-9C8606FC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0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6563-1075-460D-817C-40095174EFD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E569-D971-4839-9B39-9C8606FC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1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6563-1075-460D-817C-40095174EFD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E569-D971-4839-9B39-9C8606FC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4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6563-1075-460D-817C-40095174EFD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E569-D971-4839-9B39-9C8606FC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4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6563-1075-460D-817C-40095174EFD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E569-D971-4839-9B39-9C8606FC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5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6563-1075-460D-817C-40095174EFD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E569-D971-4839-9B39-9C8606FC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0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6563-1075-460D-817C-40095174EFD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E569-D971-4839-9B39-9C8606FC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2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6563-1075-460D-817C-40095174EFDD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FE569-D971-4839-9B39-9C8606FC0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9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1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8.wmf"/><Relationship Id="rId10" Type="http://schemas.openxmlformats.org/officeDocument/2006/relationships/image" Target="../media/image16.png"/><Relationship Id="rId4" Type="http://schemas.openxmlformats.org/officeDocument/2006/relationships/image" Target="../media/image9.wmf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0611" y="4773924"/>
            <a:ext cx="2057400" cy="273844"/>
          </a:xfrm>
        </p:spPr>
        <p:txBody>
          <a:bodyPr/>
          <a:lstStyle/>
          <a:p>
            <a:fld id="{119DB8E0-541F-4983-AB38-E7B7480053DE}" type="slidenum">
              <a:rPr lang="ru-RU"/>
              <a:t>1</a:t>
            </a:fld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659464" y="1905330"/>
            <a:ext cx="4496463" cy="3256060"/>
          </a:xfrm>
          <a:custGeom>
            <a:avLst/>
            <a:gdLst>
              <a:gd name="connsiteX0" fmla="*/ 0 w 5995284"/>
              <a:gd name="connsiteY0" fmla="*/ 4333461 h 4341413"/>
              <a:gd name="connsiteX1" fmla="*/ 2528515 w 5995284"/>
              <a:gd name="connsiteY1" fmla="*/ 0 h 4341413"/>
              <a:gd name="connsiteX2" fmla="*/ 4691270 w 5995284"/>
              <a:gd name="connsiteY2" fmla="*/ 0 h 4341413"/>
              <a:gd name="connsiteX3" fmla="*/ 5987332 w 5995284"/>
              <a:gd name="connsiteY3" fmla="*/ 2218414 h 4341413"/>
              <a:gd name="connsiteX4" fmla="*/ 5995284 w 5995284"/>
              <a:gd name="connsiteY4" fmla="*/ 4325510 h 4341413"/>
              <a:gd name="connsiteX5" fmla="*/ 5049078 w 5995284"/>
              <a:gd name="connsiteY5" fmla="*/ 4325510 h 4341413"/>
              <a:gd name="connsiteX6" fmla="*/ 3586038 w 5995284"/>
              <a:gd name="connsiteY6" fmla="*/ 1844703 h 4341413"/>
              <a:gd name="connsiteX7" fmla="*/ 2202511 w 5995284"/>
              <a:gd name="connsiteY7" fmla="*/ 4341413 h 4341413"/>
              <a:gd name="connsiteX8" fmla="*/ 0 w 5995284"/>
              <a:gd name="connsiteY8" fmla="*/ 4333461 h 434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5284" h="4341413">
                <a:moveTo>
                  <a:pt x="0" y="4333461"/>
                </a:moveTo>
                <a:lnTo>
                  <a:pt x="2528515" y="0"/>
                </a:lnTo>
                <a:lnTo>
                  <a:pt x="4691270" y="0"/>
                </a:lnTo>
                <a:lnTo>
                  <a:pt x="5987332" y="2218414"/>
                </a:lnTo>
                <a:cubicBezTo>
                  <a:pt x="5989983" y="2920779"/>
                  <a:pt x="5992633" y="3623145"/>
                  <a:pt x="5995284" y="4325510"/>
                </a:cubicBezTo>
                <a:lnTo>
                  <a:pt x="5049078" y="4325510"/>
                </a:lnTo>
                <a:lnTo>
                  <a:pt x="3586038" y="1844703"/>
                </a:lnTo>
                <a:lnTo>
                  <a:pt x="2202511" y="4341413"/>
                </a:lnTo>
                <a:lnTo>
                  <a:pt x="0" y="4333461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39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7257553" y="338665"/>
            <a:ext cx="1377344" cy="360338"/>
            <a:chOff x="9197567" y="752538"/>
            <a:chExt cx="1991334" cy="520968"/>
          </a:xfrm>
        </p:grpSpPr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F84E3CB-0C9E-4337-B43D-767DB73CDD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5754"/>
            <a:ext cx="2514600" cy="6623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344" y="1237748"/>
            <a:ext cx="5722832" cy="1478018"/>
          </a:xfrm>
        </p:spPr>
        <p:txBody>
          <a:bodyPr anchor="t" anchorCtr="0">
            <a:noAutofit/>
          </a:bodyPr>
          <a:lstStyle/>
          <a:p>
            <a:pPr algn="l">
              <a:spcBef>
                <a:spcPts val="1800"/>
              </a:spcBef>
              <a:spcAft>
                <a:spcPts val="4500"/>
              </a:spcAft>
            </a:pPr>
            <a:r>
              <a:rPr lang="ru-RU" sz="27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Актуальные вопросы подготовки </a:t>
            </a:r>
            <a:br>
              <a:rPr lang="ru-RU" sz="2700" dirty="0">
                <a:latin typeface="Golos Text Black" panose="020B0903020202020204" pitchFamily="34" charset="0"/>
                <a:ea typeface="Golos Text Black" panose="020B0903020202020204" pitchFamily="34" charset="0"/>
              </a:rPr>
            </a:br>
            <a:r>
              <a:rPr lang="ru-RU" sz="27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квалифицированных кадров, востребованных</a:t>
            </a:r>
            <a:br>
              <a:rPr lang="ru-RU" sz="2700" dirty="0">
                <a:latin typeface="Golos Text Black" panose="020B0903020202020204" pitchFamily="34" charset="0"/>
                <a:ea typeface="Golos Text Black" panose="020B0903020202020204" pitchFamily="34" charset="0"/>
              </a:rPr>
            </a:br>
            <a:r>
              <a:rPr lang="ru-RU" sz="27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экономикой Иркутской области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33346" y="4222180"/>
            <a:ext cx="4092935" cy="805034"/>
          </a:xfrm>
          <a:prstGeom prst="rect">
            <a:avLst/>
          </a:prstGeom>
        </p:spPr>
        <p:txBody>
          <a:bodyPr vert="horz" lIns="68568" tIns="34284" rIns="68568" bIns="3428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Golos Text VF" pitchFamily="2" charset="0"/>
                <a:ea typeface="Golos Text VF" pitchFamily="2" charset="0"/>
              </a:rPr>
              <a:t>Ректор Корняков М.В</a:t>
            </a:r>
            <a:r>
              <a:rPr lang="ru-RU" sz="1800" dirty="0" smtClean="0">
                <a:latin typeface="Golos Text VF" pitchFamily="2" charset="0"/>
                <a:ea typeface="Golos Text VF" pitchFamily="2" charset="0"/>
              </a:rPr>
              <a:t>.</a:t>
            </a:r>
          </a:p>
          <a:p>
            <a:pPr algn="l"/>
            <a:r>
              <a:rPr lang="ru-RU" sz="1800" dirty="0" smtClean="0">
                <a:latin typeface="Golos Text VF" pitchFamily="2" charset="0"/>
                <a:ea typeface="Golos Text VF" pitchFamily="2" charset="0"/>
              </a:rPr>
              <a:t>28 марта 2023 г.</a:t>
            </a:r>
            <a:endParaRPr lang="ru-RU" sz="1800" dirty="0">
              <a:latin typeface="Golos Text VF" pitchFamily="2" charset="0"/>
              <a:ea typeface="Golos Text VF" pitchFamily="2" charset="0"/>
            </a:endParaRPr>
          </a:p>
          <a:p>
            <a:pPr algn="l"/>
            <a:endParaRPr lang="ru-RU" sz="1800" dirty="0">
              <a:latin typeface="Golos Text VF" pitchFamily="2" charset="0"/>
              <a:ea typeface="Golos Text V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6778682" y="311067"/>
            <a:ext cx="0" cy="318611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74" y="241788"/>
            <a:ext cx="1735526" cy="457164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462602" y="148167"/>
            <a:ext cx="4829477" cy="637994"/>
          </a:xfrm>
          <a:prstGeom prst="rect">
            <a:avLst/>
          </a:prstGeom>
        </p:spPr>
        <p:txBody>
          <a:bodyPr vert="horz" wrap="square" lIns="0" tIns="4762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340"/>
              </a:lnSpc>
              <a:spcBef>
                <a:spcPts val="375"/>
              </a:spcBef>
            </a:pP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Взаимодействие с Иркутской нефтяной компанией</a:t>
            </a:r>
          </a:p>
        </p:txBody>
      </p:sp>
      <p:sp>
        <p:nvSpPr>
          <p:cNvPr id="17" name="object 8"/>
          <p:cNvSpPr txBox="1">
            <a:spLocks/>
          </p:cNvSpPr>
          <p:nvPr/>
        </p:nvSpPr>
        <p:spPr>
          <a:xfrm>
            <a:off x="8649013" y="4824470"/>
            <a:ext cx="494989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7F7F7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5" algn="ctr" defTabSz="685783">
              <a:spcBef>
                <a:spcPts val="56"/>
              </a:spcBef>
              <a:defRPr/>
            </a:pPr>
            <a:fld id="{81D60167-4931-47E6-BA6A-407CBD079E47}" type="slidenum">
              <a:rPr lang="ru-RU" spc="-38"/>
              <a:pPr marL="50005" algn="ctr" defTabSz="685783">
                <a:spcBef>
                  <a:spcPts val="56"/>
                </a:spcBef>
                <a:defRPr/>
              </a:pPr>
              <a:t>10</a:t>
            </a:fld>
            <a:endParaRPr lang="ru-RU" spc="-38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03904" y="339372"/>
            <a:ext cx="1062437" cy="277952"/>
            <a:chOff x="9197567" y="752538"/>
            <a:chExt cx="1991334" cy="5209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1063" y="1629852"/>
            <a:ext cx="18486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89 </a:t>
            </a:r>
            <a:endParaRPr lang="ru-RU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>
                <a:latin typeface="Golos Text VF" charset="0"/>
                <a:ea typeface="Golos Text VF" charset="0"/>
              </a:rPr>
              <a:t>корпоративные стандарты ООО "ИНК" для студентов ИРНИТУ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7340" y="1629852"/>
            <a:ext cx="18415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olos Text VF" charset="0"/>
                <a:ea typeface="Golos Text VF" charset="0"/>
              </a:rPr>
              <a:t>63</a:t>
            </a:r>
          </a:p>
          <a:p>
            <a:r>
              <a:rPr lang="ru-RU" sz="900" dirty="0">
                <a:latin typeface="Golos Text VF" charset="0"/>
                <a:ea typeface="Golos Text VF" charset="0"/>
              </a:rPr>
              <a:t>прошли обучение в корпоративных группах блока главного инженера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0040" y="3601928"/>
            <a:ext cx="2767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olos Text VF" charset="0"/>
                <a:ea typeface="Golos Text VF" charset="0"/>
              </a:rPr>
              <a:t>160</a:t>
            </a:r>
          </a:p>
          <a:p>
            <a:r>
              <a:rPr lang="ru-RU" sz="900" dirty="0">
                <a:latin typeface="Golos Text VF" charset="0"/>
                <a:ea typeface="Golos Text VF" charset="0"/>
              </a:rPr>
              <a:t>оплачиваемая практика </a:t>
            </a:r>
            <a:br>
              <a:rPr lang="ru-RU" sz="900" dirty="0">
                <a:latin typeface="Golos Text VF" charset="0"/>
                <a:ea typeface="Golos Text VF" charset="0"/>
              </a:rPr>
            </a:br>
            <a:r>
              <a:rPr lang="ru-RU" sz="900" dirty="0">
                <a:latin typeface="Golos Text VF" charset="0"/>
                <a:ea typeface="Golos Text VF" charset="0"/>
              </a:rPr>
              <a:t>на промысле </a:t>
            </a:r>
            <a:r>
              <a:rPr lang="ru-RU" sz="900" dirty="0" smtClean="0">
                <a:latin typeface="Golos Text VF" charset="0"/>
                <a:ea typeface="Golos Text VF" charset="0"/>
              </a:rPr>
              <a:t>и </a:t>
            </a:r>
            <a:r>
              <a:rPr lang="ru-RU" sz="900" dirty="0">
                <a:latin typeface="Golos Text VF" charset="0"/>
                <a:ea typeface="Golos Text VF" charset="0"/>
              </a:rPr>
              <a:t>в офисе </a:t>
            </a:r>
            <a:r>
              <a:rPr lang="ru-RU" sz="900" dirty="0" smtClean="0">
                <a:latin typeface="Golos Text VF" charset="0"/>
                <a:ea typeface="Golos Text VF" charset="0"/>
              </a:rPr>
              <a:t>ИНК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20040" y="1674524"/>
            <a:ext cx="2395775" cy="170772"/>
            <a:chOff x="678851" y="1779662"/>
            <a:chExt cx="1457795" cy="507830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678851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136646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91062" y="2538358"/>
            <a:ext cx="20953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1361 </a:t>
            </a:r>
          </a:p>
          <a:p>
            <a:r>
              <a:rPr lang="ru-RU" sz="900" dirty="0">
                <a:latin typeface="Golos Text VF" charset="0"/>
                <a:ea typeface="Golos Text VF" charset="0"/>
              </a:rPr>
              <a:t>работников ИНК и ИНК-сервис</a:t>
            </a:r>
          </a:p>
          <a:p>
            <a:r>
              <a:rPr lang="ru-RU" sz="900" dirty="0">
                <a:latin typeface="Golos Text VF" charset="0"/>
                <a:ea typeface="Golos Text VF" charset="0"/>
              </a:rPr>
              <a:t>в центре прошли повышение </a:t>
            </a:r>
            <a:r>
              <a:rPr lang="ru-RU" sz="900" dirty="0" smtClean="0">
                <a:latin typeface="Golos Text VF" charset="0"/>
                <a:ea typeface="Golos Text VF" charset="0"/>
              </a:rPr>
              <a:t>квалификации в университете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77340" y="2538358"/>
            <a:ext cx="2315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olos Text VF" charset="0"/>
                <a:ea typeface="Golos Text VF" charset="0"/>
              </a:rPr>
              <a:t>90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>
                <a:latin typeface="Golos Text VF" charset="0"/>
                <a:ea typeface="Golos Text VF" charset="0"/>
              </a:rPr>
              <a:t>студентов в совместной программе «вуз – завод» с ИНК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520040" y="2583030"/>
            <a:ext cx="2395775" cy="170772"/>
            <a:chOff x="678851" y="1779662"/>
            <a:chExt cx="1457795" cy="50783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678851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136646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Прямая соединительная линия 40"/>
          <p:cNvCxnSpPr/>
          <p:nvPr/>
        </p:nvCxnSpPr>
        <p:spPr>
          <a:xfrm>
            <a:off x="539552" y="3651870"/>
            <a:ext cx="0" cy="17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47"/>
          <a:stretch/>
        </p:blipFill>
        <p:spPr bwMode="auto">
          <a:xfrm>
            <a:off x="5736571" y="2002107"/>
            <a:ext cx="2994205" cy="20098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40352"/>
            <a:ext cx="558376" cy="6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9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6778682" y="311067"/>
            <a:ext cx="0" cy="318611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74" y="241788"/>
            <a:ext cx="1735526" cy="457164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462602" y="148167"/>
            <a:ext cx="4829477" cy="637994"/>
          </a:xfrm>
          <a:prstGeom prst="rect">
            <a:avLst/>
          </a:prstGeom>
        </p:spPr>
        <p:txBody>
          <a:bodyPr vert="horz" wrap="square" lIns="0" tIns="4762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340"/>
              </a:lnSpc>
              <a:spcBef>
                <a:spcPts val="375"/>
              </a:spcBef>
            </a:pP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Программа ДПО </a:t>
            </a:r>
            <a:r>
              <a:rPr lang="ru-RU" sz="2300" dirty="0" smtClean="0">
                <a:latin typeface="Golos Text Black" panose="020B0903020202020204" pitchFamily="34" charset="0"/>
                <a:ea typeface="Golos Text Black" panose="020B0903020202020204" pitchFamily="34" charset="0"/>
              </a:rPr>
              <a:t/>
            </a:r>
            <a:br>
              <a:rPr lang="ru-RU" sz="2300" dirty="0" smtClean="0">
                <a:latin typeface="Golos Text Black" panose="020B0903020202020204" pitchFamily="34" charset="0"/>
                <a:ea typeface="Golos Text Black" panose="020B0903020202020204" pitchFamily="34" charset="0"/>
              </a:rPr>
            </a:br>
            <a:r>
              <a:rPr lang="ru-RU" sz="2300" dirty="0" smtClean="0">
                <a:latin typeface="Golos Text Black" panose="020B0903020202020204" pitchFamily="34" charset="0"/>
                <a:ea typeface="Golos Text Black" panose="020B0903020202020204" pitchFamily="34" charset="0"/>
              </a:rPr>
              <a:t>«</a:t>
            </a: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ИНЖЕНЕР – КОНСТРУКТОР» </a:t>
            </a:r>
          </a:p>
        </p:txBody>
      </p:sp>
      <p:sp>
        <p:nvSpPr>
          <p:cNvPr id="17" name="object 8"/>
          <p:cNvSpPr txBox="1">
            <a:spLocks/>
          </p:cNvSpPr>
          <p:nvPr/>
        </p:nvSpPr>
        <p:spPr>
          <a:xfrm>
            <a:off x="8649013" y="4824470"/>
            <a:ext cx="494989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7F7F7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5" algn="ctr" defTabSz="685783">
              <a:spcBef>
                <a:spcPts val="56"/>
              </a:spcBef>
              <a:defRPr/>
            </a:pPr>
            <a:fld id="{81D60167-4931-47E6-BA6A-407CBD079E47}" type="slidenum">
              <a:rPr lang="ru-RU" spc="-38"/>
              <a:pPr marL="50005" algn="ctr" defTabSz="685783">
                <a:spcBef>
                  <a:spcPts val="56"/>
                </a:spcBef>
                <a:defRPr/>
              </a:pPr>
              <a:t>11</a:t>
            </a:fld>
            <a:endParaRPr lang="ru-RU" spc="-38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03904" y="339372"/>
            <a:ext cx="1062437" cy="277952"/>
            <a:chOff x="9197567" y="752538"/>
            <a:chExt cx="1991334" cy="5209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62602" y="2288707"/>
            <a:ext cx="2669238" cy="20869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65596">
              <a:spcAft>
                <a:spcPts val="120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Цель</a:t>
            </a:r>
            <a:endParaRPr lang="en-US" sz="1200" b="1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Подготовка студентов, способных разрабатывать конструкторскую документацию по ЕСКД по заказам предприятий</a:t>
            </a:r>
          </a:p>
          <a:p>
            <a:pPr defTabSz="665596"/>
            <a:endParaRPr lang="ru-RU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/>
            <a:endParaRPr lang="en-US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/>
            <a:endParaRPr lang="en-US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/>
            <a:endParaRPr lang="ru-RU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51611" y="2283176"/>
            <a:ext cx="2428501" cy="21607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65596">
              <a:spcAft>
                <a:spcPts val="1200"/>
              </a:spcAft>
            </a:pPr>
            <a: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Образовательные модули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3D-</a:t>
            </a: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моделирование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Проектирование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Конструирование</a:t>
            </a: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, Оптимизация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Практико-ориентированное </a:t>
            </a: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обучение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900" dirty="0">
              <a:solidFill>
                <a:schemeClr val="tx1"/>
              </a:solidFill>
              <a:latin typeface="Golos Text VF" pitchFamily="2" charset="0"/>
              <a:ea typeface="Golos Text VF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84168" y="2283176"/>
            <a:ext cx="2428501" cy="21607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65596">
              <a:spcAft>
                <a:spcPts val="1200"/>
              </a:spcAft>
            </a:pPr>
            <a: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Преимущества программы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Решение реальных кейсов от предприятий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Демонстрационный экзамен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 err="1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Skills</a:t>
            </a: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 </a:t>
            </a:r>
            <a:r>
              <a:rPr lang="ru-RU" sz="900" dirty="0" err="1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Passport</a:t>
            </a:r>
            <a:endParaRPr lang="ru-RU" sz="900" dirty="0">
              <a:solidFill>
                <a:schemeClr val="tx1"/>
              </a:solidFill>
              <a:latin typeface="Golos Text VF" pitchFamily="2" charset="0"/>
              <a:ea typeface="Golos Text VF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5535" y="1380171"/>
            <a:ext cx="8433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Golos Text VF" charset="0"/>
                <a:ea typeface="Golos Text VF" charset="0"/>
              </a:rPr>
              <a:t>Образовательная программа </a:t>
            </a:r>
            <a:r>
              <a:rPr lang="ru-RU" sz="1600" b="1" dirty="0">
                <a:latin typeface="Golos Text VF" charset="0"/>
                <a:ea typeface="Golos Text VF" charset="0"/>
              </a:rPr>
              <a:t>в партнерстве с Иркутским </a:t>
            </a:r>
            <a:r>
              <a:rPr lang="ru-RU" sz="1600" b="1" dirty="0" smtClean="0">
                <a:latin typeface="Golos Text VF" charset="0"/>
                <a:ea typeface="Golos Text VF" charset="0"/>
              </a:rPr>
              <a:t/>
            </a:r>
            <a:br>
              <a:rPr lang="ru-RU" sz="1600" b="1" dirty="0" smtClean="0">
                <a:latin typeface="Golos Text VF" charset="0"/>
                <a:ea typeface="Golos Text VF" charset="0"/>
              </a:rPr>
            </a:br>
            <a:r>
              <a:rPr lang="ru-RU" sz="1600" b="1" dirty="0" smtClean="0">
                <a:latin typeface="Golos Text VF" charset="0"/>
                <a:ea typeface="Golos Text VF" charset="0"/>
              </a:rPr>
              <a:t>заводом </a:t>
            </a:r>
            <a:r>
              <a:rPr lang="ru-RU" sz="1600" b="1" dirty="0">
                <a:latin typeface="Golos Text VF" charset="0"/>
                <a:ea typeface="Golos Text VF" charset="0"/>
              </a:rPr>
              <a:t>тяжелого машиностроения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54" y="1334506"/>
            <a:ext cx="818046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5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6778682" y="311067"/>
            <a:ext cx="0" cy="318611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74" y="241788"/>
            <a:ext cx="1735526" cy="457164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462602" y="148167"/>
            <a:ext cx="4829477" cy="637994"/>
          </a:xfrm>
          <a:prstGeom prst="rect">
            <a:avLst/>
          </a:prstGeom>
        </p:spPr>
        <p:txBody>
          <a:bodyPr vert="horz" wrap="square" lIns="0" tIns="4762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340"/>
              </a:lnSpc>
              <a:spcBef>
                <a:spcPts val="375"/>
              </a:spcBef>
            </a:pPr>
            <a:r>
              <a:rPr lang="ru-RU" sz="2300" dirty="0" err="1">
                <a:latin typeface="Golos Text Black" panose="020B0903020202020204" pitchFamily="34" charset="0"/>
                <a:ea typeface="Golos Text Black" panose="020B0903020202020204" pitchFamily="34" charset="0"/>
              </a:rPr>
              <a:t>Деятельностные</a:t>
            </a: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 практики университета</a:t>
            </a:r>
          </a:p>
        </p:txBody>
      </p:sp>
      <p:sp>
        <p:nvSpPr>
          <p:cNvPr id="17" name="object 8"/>
          <p:cNvSpPr txBox="1">
            <a:spLocks/>
          </p:cNvSpPr>
          <p:nvPr/>
        </p:nvSpPr>
        <p:spPr>
          <a:xfrm>
            <a:off x="8649013" y="4824470"/>
            <a:ext cx="494989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7F7F7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5" algn="ctr" defTabSz="685783">
              <a:spcBef>
                <a:spcPts val="56"/>
              </a:spcBef>
              <a:defRPr/>
            </a:pPr>
            <a:fld id="{81D60167-4931-47E6-BA6A-407CBD079E47}" type="slidenum">
              <a:rPr lang="ru-RU" spc="-38"/>
              <a:pPr marL="50005" algn="ctr" defTabSz="685783">
                <a:spcBef>
                  <a:spcPts val="56"/>
                </a:spcBef>
                <a:defRPr/>
              </a:pPr>
              <a:t>12</a:t>
            </a:fld>
            <a:endParaRPr lang="ru-RU" spc="-38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03904" y="339372"/>
            <a:ext cx="1062437" cy="277952"/>
            <a:chOff x="9197567" y="752538"/>
            <a:chExt cx="1991334" cy="5209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62602" y="1496619"/>
            <a:ext cx="2669238" cy="20869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65596">
              <a:spcAft>
                <a:spcPts val="1200"/>
              </a:spcAft>
            </a:pPr>
            <a: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Проектная </a:t>
            </a:r>
            <a:b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</a:br>
            <a: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деятельность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Дисциплина учебного плана (4 семестра, 1 проектный день в неделю)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Командная работа над проектом, в том числе по запросам компаний-партнеров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2022/23 </a:t>
            </a:r>
            <a:r>
              <a:rPr lang="ru-RU" sz="900" dirty="0" err="1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уч.гг</a:t>
            </a: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.. - 232 проекта с участием более 3000 студентов, из них 110 проектов с участием более 1300 студентов – в интересах внешних партнеров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Навыки технологического предпринимательства</a:t>
            </a:r>
          </a:p>
          <a:p>
            <a:pPr defTabSz="665596"/>
            <a:endParaRPr lang="en-US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/>
            <a:endParaRPr lang="en-US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/>
            <a:endParaRPr lang="ru-RU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95627" y="1491088"/>
            <a:ext cx="2554319" cy="21607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65596">
              <a:spcAft>
                <a:spcPts val="120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Ранняя карьера</a:t>
            </a:r>
            <a:br>
              <a:rPr lang="ru-RU" sz="1200" b="1" dirty="0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</a:br>
            <a:endParaRPr lang="ru-RU" sz="1200" b="1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Трудоустройство студентов в стратегические проекты университета  на постоянные исследовательские позиции 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Корпоративные образовательные программы на базе университета от компаний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Профессиональный стаж, опыт и репутация 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Конкуренция выпускника на рынке труда с профессионалами отрасли сразу после окончания университета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900" dirty="0">
              <a:solidFill>
                <a:schemeClr val="tx1"/>
              </a:solidFill>
              <a:latin typeface="Golos Text VF" pitchFamily="2" charset="0"/>
              <a:ea typeface="Golos Text VF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84168" y="1491088"/>
            <a:ext cx="2664296" cy="21607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65596">
              <a:spcAft>
                <a:spcPts val="1200"/>
              </a:spcAft>
            </a:pPr>
            <a: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Учебные </a:t>
            </a:r>
            <a:r>
              <a:rPr lang="ru-RU" sz="1200" b="1" dirty="0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и </a:t>
            </a:r>
            <a: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производственные практики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Неформальные подходы к </a:t>
            </a:r>
            <a:r>
              <a:rPr lang="ru-RU" sz="900" dirty="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организации </a:t>
            </a: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практик (собственные учебно-производственные полигоны, выездные практики на реальное производство)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Гибкие календарные графики практик по согласованию с партнерами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Более 11000 студентов ежегодно проходят практики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Меры поддержки со стороны компаний (оплата проезда, предоставление комфортного жилья, питания, трудоустройство на </a:t>
            </a:r>
            <a:r>
              <a:rPr lang="ru-RU" sz="90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период </a:t>
            </a:r>
            <a:r>
              <a:rPr lang="ru-RU" sz="90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практики)</a:t>
            </a:r>
            <a:endParaRPr lang="ru-RU" sz="900" dirty="0">
              <a:solidFill>
                <a:schemeClr val="tx1"/>
              </a:solidFill>
              <a:latin typeface="Golos Text VF" pitchFamily="2" charset="0"/>
              <a:ea typeface="Golos Text V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3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6778682" y="311067"/>
            <a:ext cx="0" cy="318611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74" y="241788"/>
            <a:ext cx="1735526" cy="457164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462602" y="148167"/>
            <a:ext cx="4829477" cy="637994"/>
          </a:xfrm>
          <a:prstGeom prst="rect">
            <a:avLst/>
          </a:prstGeom>
        </p:spPr>
        <p:txBody>
          <a:bodyPr vert="horz" wrap="square" lIns="0" tIns="4762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340"/>
              </a:lnSpc>
              <a:spcBef>
                <a:spcPts val="375"/>
              </a:spcBef>
            </a:pP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Трудоустройство выпускников ИРНИТУ 2021 года</a:t>
            </a:r>
          </a:p>
        </p:txBody>
      </p:sp>
      <p:sp>
        <p:nvSpPr>
          <p:cNvPr id="17" name="object 8"/>
          <p:cNvSpPr txBox="1">
            <a:spLocks/>
          </p:cNvSpPr>
          <p:nvPr/>
        </p:nvSpPr>
        <p:spPr>
          <a:xfrm>
            <a:off x="8649013" y="4824470"/>
            <a:ext cx="494989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7F7F7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5" algn="ctr" defTabSz="685783">
              <a:spcBef>
                <a:spcPts val="56"/>
              </a:spcBef>
              <a:defRPr/>
            </a:pPr>
            <a:fld id="{81D60167-4931-47E6-BA6A-407CBD079E47}" type="slidenum">
              <a:rPr lang="ru-RU" spc="-38"/>
              <a:pPr marL="50005" algn="ctr" defTabSz="685783">
                <a:spcBef>
                  <a:spcPts val="56"/>
                </a:spcBef>
                <a:defRPr/>
              </a:pPr>
              <a:t>13</a:t>
            </a:fld>
            <a:endParaRPr lang="ru-RU" spc="-38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03904" y="339372"/>
            <a:ext cx="1062437" cy="277952"/>
            <a:chOff x="9197567" y="752538"/>
            <a:chExt cx="1991334" cy="5209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Пирог 11"/>
          <p:cNvSpPr/>
          <p:nvPr/>
        </p:nvSpPr>
        <p:spPr>
          <a:xfrm rot="2298490">
            <a:off x="2481543" y="2133931"/>
            <a:ext cx="2520280" cy="2520280"/>
          </a:xfrm>
          <a:prstGeom prst="pie">
            <a:avLst>
              <a:gd name="adj1" fmla="val 15371259"/>
              <a:gd name="adj2" fmla="val 984422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97567" y="2333549"/>
            <a:ext cx="2088232" cy="20882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ирог 13"/>
          <p:cNvSpPr/>
          <p:nvPr/>
        </p:nvSpPr>
        <p:spPr>
          <a:xfrm>
            <a:off x="2625559" y="2261541"/>
            <a:ext cx="2232248" cy="2232248"/>
          </a:xfrm>
          <a:prstGeom prst="pie">
            <a:avLst>
              <a:gd name="adj1" fmla="val 18879281"/>
              <a:gd name="adj2" fmla="val 1673160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807" y="1927515"/>
            <a:ext cx="374441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4000" b="1" dirty="0" smtClean="0">
                <a:solidFill>
                  <a:srgbClr val="0070C0"/>
                </a:solidFill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2432 </a:t>
            </a:r>
            <a:r>
              <a:rPr lang="ru-RU" sz="2400" dirty="0" smtClean="0">
                <a:solidFill>
                  <a:srgbClr val="0070C0"/>
                </a:solidFill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выпускника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7534" y="3230637"/>
            <a:ext cx="180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91%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доля занятых</a:t>
            </a:r>
            <a:endParaRPr lang="ru-RU" sz="2000" dirty="0">
              <a:solidFill>
                <a:schemeClr val="bg1"/>
              </a:solidFill>
              <a:latin typeface="Golos Text VF" panose="020B0604020202020204" charset="0"/>
              <a:ea typeface="Golos Text VF" panose="020B060402020202020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461794" y="3208280"/>
            <a:ext cx="1368152" cy="136815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531542" y="366152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65 262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59394" y="4005838"/>
            <a:ext cx="275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F527D"/>
                </a:solidFill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Средняя зарплата </a:t>
            </a:r>
            <a:endParaRPr lang="ru-RU" sz="1050" dirty="0" smtClean="0">
              <a:solidFill>
                <a:srgbClr val="2F527D"/>
              </a:solidFill>
              <a:latin typeface="Golos Text VF" panose="020B0604020202020204" charset="0"/>
              <a:ea typeface="Golos Text VF" panose="020B0604020202020204" charset="0"/>
              <a:cs typeface="Segoe UI Semilight" panose="020B04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1974" y="2048066"/>
            <a:ext cx="1977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72%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 </a:t>
            </a:r>
          </a:p>
          <a:p>
            <a:pPr algn="r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остались работать </a:t>
            </a:r>
            <a:b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</a:b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в регионе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1072793"/>
            <a:ext cx="7776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По данным Федеральной службы по труду и занятости (сайт "Работа в России")</a:t>
            </a:r>
          </a:p>
        </p:txBody>
      </p:sp>
    </p:spTree>
    <p:extLst>
      <p:ext uri="{BB962C8B-B14F-4D97-AF65-F5344CB8AC3E}">
        <p14:creationId xmlns:p14="http://schemas.microsoft.com/office/powerpoint/2010/main" val="227492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3350833" y="1377109"/>
            <a:ext cx="5481437" cy="8790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350833" y="2268810"/>
            <a:ext cx="5481437" cy="87900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350833" y="3153713"/>
            <a:ext cx="5481437" cy="8790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50833" y="4051313"/>
            <a:ext cx="5481437" cy="8790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4"/>
          <p:cNvSpPr/>
          <p:nvPr/>
        </p:nvSpPr>
        <p:spPr>
          <a:xfrm>
            <a:off x="6778682" y="311067"/>
            <a:ext cx="0" cy="318611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74" y="241788"/>
            <a:ext cx="1735526" cy="457164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462602" y="148167"/>
            <a:ext cx="4829477" cy="637994"/>
          </a:xfrm>
          <a:prstGeom prst="rect">
            <a:avLst/>
          </a:prstGeom>
        </p:spPr>
        <p:txBody>
          <a:bodyPr vert="horz" wrap="square" lIns="0" tIns="4762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340"/>
              </a:lnSpc>
              <a:spcBef>
                <a:spcPts val="375"/>
              </a:spcBef>
            </a:pP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Трудоустройство выпускников ИРНИТУ 2021 года</a:t>
            </a:r>
          </a:p>
        </p:txBody>
      </p:sp>
      <p:sp>
        <p:nvSpPr>
          <p:cNvPr id="17" name="object 8"/>
          <p:cNvSpPr txBox="1">
            <a:spLocks/>
          </p:cNvSpPr>
          <p:nvPr/>
        </p:nvSpPr>
        <p:spPr>
          <a:xfrm>
            <a:off x="8649013" y="4824470"/>
            <a:ext cx="494989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7F7F7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5" algn="ctr" defTabSz="685783">
              <a:spcBef>
                <a:spcPts val="56"/>
              </a:spcBef>
              <a:defRPr/>
            </a:pPr>
            <a:fld id="{81D60167-4931-47E6-BA6A-407CBD079E47}" type="slidenum">
              <a:rPr lang="ru-RU" spc="-38"/>
              <a:pPr marL="50005" algn="ctr" defTabSz="685783">
                <a:spcBef>
                  <a:spcPts val="56"/>
                </a:spcBef>
                <a:defRPr/>
              </a:pPr>
              <a:t>14</a:t>
            </a:fld>
            <a:endParaRPr lang="ru-RU" spc="-38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03904" y="339372"/>
            <a:ext cx="1062437" cy="277952"/>
            <a:chOff x="9197567" y="752538"/>
            <a:chExt cx="1991334" cy="5209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495709"/>
              </p:ext>
            </p:extLst>
          </p:nvPr>
        </p:nvGraphicFramePr>
        <p:xfrm>
          <a:off x="323528" y="1228502"/>
          <a:ext cx="6192688" cy="386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581289" y="4214435"/>
            <a:ext cx="200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Аспирантура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81289" y="3370406"/>
            <a:ext cx="200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Магистратура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81289" y="2528563"/>
            <a:ext cx="200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accent4">
                    <a:lumMod val="75000"/>
                  </a:schemeClr>
                </a:solidFill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Специалитет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Golos Text VF" panose="020B0604020202020204" charset="0"/>
              <a:ea typeface="Golos Text VF" panose="020B0604020202020204" charset="0"/>
              <a:cs typeface="Segoe UI Semilight" panose="020B04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1289" y="1599827"/>
            <a:ext cx="200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070C0"/>
                </a:solidFill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Бакалавриат</a:t>
            </a:r>
            <a:endParaRPr lang="ru-RU" sz="1400" b="1" dirty="0" smtClean="0">
              <a:solidFill>
                <a:srgbClr val="0070C0"/>
              </a:solidFill>
              <a:latin typeface="Golos Text VF" panose="020B0604020202020204" charset="0"/>
              <a:ea typeface="Golos Text VF" panose="020B0604020202020204" charset="0"/>
              <a:cs typeface="Segoe UI Semilight" panose="020B04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915566"/>
            <a:ext cx="777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olos Text VF" panose="020B0604020202020204" charset="0"/>
                <a:ea typeface="Golos Text VF" panose="020B0604020202020204" charset="0"/>
                <a:cs typeface="Segoe UI Semilight" panose="020B0402040204020203" pitchFamily="34" charset="0"/>
              </a:rPr>
              <a:t>ТОП5: средняя заработная плата по уровню образования</a:t>
            </a:r>
            <a:endParaRPr lang="ru-RU" sz="1200" b="1" dirty="0">
              <a:latin typeface="Golos Text VF" panose="020B0604020202020204" charset="0"/>
              <a:ea typeface="Golos Text VF" panose="020B060402020202020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1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6778682" y="311067"/>
            <a:ext cx="0" cy="318611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74" y="241788"/>
            <a:ext cx="1735526" cy="457164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462602" y="148167"/>
            <a:ext cx="4829477" cy="932947"/>
          </a:xfrm>
          <a:prstGeom prst="rect">
            <a:avLst/>
          </a:prstGeom>
        </p:spPr>
        <p:txBody>
          <a:bodyPr vert="horz" wrap="square" lIns="0" tIns="4762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340"/>
              </a:lnSpc>
              <a:spcBef>
                <a:spcPts val="375"/>
              </a:spcBef>
            </a:pP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Перспективы взаимодействия ИРНИТУ и Законодательного собрания Иркутской области</a:t>
            </a:r>
          </a:p>
        </p:txBody>
      </p:sp>
      <p:sp>
        <p:nvSpPr>
          <p:cNvPr id="17" name="object 8"/>
          <p:cNvSpPr txBox="1">
            <a:spLocks/>
          </p:cNvSpPr>
          <p:nvPr/>
        </p:nvSpPr>
        <p:spPr>
          <a:xfrm>
            <a:off x="8649013" y="4824470"/>
            <a:ext cx="494989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7F7F7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5" algn="ctr" defTabSz="685783">
              <a:spcBef>
                <a:spcPts val="56"/>
              </a:spcBef>
              <a:defRPr/>
            </a:pPr>
            <a:fld id="{81D60167-4931-47E6-BA6A-407CBD079E47}" type="slidenum">
              <a:rPr lang="ru-RU" spc="-38"/>
              <a:pPr marL="50005" algn="ctr" defTabSz="685783">
                <a:spcBef>
                  <a:spcPts val="56"/>
                </a:spcBef>
                <a:defRPr/>
              </a:pPr>
              <a:t>15</a:t>
            </a:fld>
            <a:endParaRPr lang="ru-RU" spc="-38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03904" y="339372"/>
            <a:ext cx="1062437" cy="277952"/>
            <a:chOff x="9197567" y="752538"/>
            <a:chExt cx="1991334" cy="5209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95535" y="1491630"/>
            <a:ext cx="7344817" cy="27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Golos Text VF" pitchFamily="2" charset="0"/>
                <a:ea typeface="Golos Text VF" pitchFamily="2" charset="0"/>
              </a:rPr>
              <a:t>Поддержка </a:t>
            </a:r>
            <a:r>
              <a:rPr lang="ru-RU" sz="1100" dirty="0" smtClean="0">
                <a:latin typeface="Golos Text VF" pitchFamily="2" charset="0"/>
                <a:ea typeface="Golos Text VF" pitchFamily="2" charset="0"/>
              </a:rPr>
              <a:t>программы развития ИРНИТУ – участника федерального проекта «Приоритет </a:t>
            </a:r>
            <a:r>
              <a:rPr lang="ru-RU" sz="1100" dirty="0">
                <a:latin typeface="Golos Text VF" pitchFamily="2" charset="0"/>
                <a:ea typeface="Golos Text VF" pitchFamily="2" charset="0"/>
              </a:rPr>
              <a:t>2030</a:t>
            </a:r>
            <a:r>
              <a:rPr lang="ru-RU" sz="1100" dirty="0" smtClean="0">
                <a:latin typeface="Golos Text VF" pitchFamily="2" charset="0"/>
                <a:ea typeface="Golos Text VF" pitchFamily="2" charset="0"/>
              </a:rPr>
              <a:t>»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Golos Text VF" pitchFamily="2" charset="0"/>
                <a:ea typeface="Golos Text VF" pitchFamily="2" charset="0"/>
              </a:rPr>
              <a:t>Региональное финансирование – 20 млн в 2023 г., муниципальное – 3 млн в 2023 г.</a:t>
            </a:r>
            <a:endParaRPr lang="ru-RU" sz="1100" dirty="0">
              <a:latin typeface="Golos Text VF" pitchFamily="2" charset="0"/>
              <a:ea typeface="Golos Text VF" pitchFamily="2" charset="0"/>
            </a:endParaRP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Golos Text VF" pitchFamily="2" charset="0"/>
                <a:ea typeface="Golos Text VF" pitchFamily="2" charset="0"/>
              </a:rPr>
              <a:t>Реализация инициатив в области патриотического воспитания молодежи при участии Военного учебного центра ИРНИТУ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Golos Text VF" pitchFamily="2" charset="0"/>
                <a:ea typeface="Golos Text VF" pitchFamily="2" charset="0"/>
              </a:rPr>
              <a:t>Участие ИРНИТУ в законотворческой деятельности и разработке программ социально-экономического развития региона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Golos Text VF" pitchFamily="2" charset="0"/>
                <a:ea typeface="Golos Text VF" pitchFamily="2" charset="0"/>
              </a:rPr>
              <a:t>Создание условий для вовлечения студентов, преподавателей, научных сотрудников и производственных предприятий в совместную научно-практическую деятельность, фундаментальные и прикладные исследования, востребованные для экономики региона, в том числе путем создания в ключевых секторах R&amp;D-центров (центров НИОКР) и R&amp;D инфраструктур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Golos Text VF" pitchFamily="2" charset="0"/>
                <a:ea typeface="Golos Text VF" pitchFamily="2" charset="0"/>
              </a:rPr>
              <a:t>Формирование научно-производственных образовательных консорциумов во всех приоритетных отраслях экономики под производственные кластеры, флагманские проекты, инновационные программы развития экономики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36414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6778682" y="311067"/>
            <a:ext cx="0" cy="318611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74" y="241788"/>
            <a:ext cx="1735526" cy="457164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462602" y="148167"/>
            <a:ext cx="4829477" cy="637994"/>
          </a:xfrm>
          <a:prstGeom prst="rect">
            <a:avLst/>
          </a:prstGeom>
        </p:spPr>
        <p:txBody>
          <a:bodyPr vert="horz" wrap="square" lIns="0" tIns="4762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340"/>
              </a:lnSpc>
              <a:spcBef>
                <a:spcPts val="375"/>
              </a:spcBef>
            </a:pPr>
            <a:r>
              <a:rPr lang="ru-RU" sz="2300" dirty="0" err="1" smtClean="0">
                <a:latin typeface="Golos Text Black" panose="020B0903020202020204" pitchFamily="34" charset="0"/>
                <a:ea typeface="Golos Text Black" panose="020B0903020202020204" pitchFamily="34" charset="0"/>
              </a:rPr>
              <a:t>i.GeoDesign</a:t>
            </a: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/>
            </a:r>
            <a:b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</a:br>
            <a:endParaRPr lang="ru-RU" sz="2300" dirty="0">
              <a:latin typeface="Golos Text Black" panose="020B0903020202020204" pitchFamily="34" charset="0"/>
              <a:ea typeface="Golos Text Black" panose="020B0903020202020204" pitchFamily="34" charset="0"/>
            </a:endParaRPr>
          </a:p>
        </p:txBody>
      </p:sp>
      <p:sp>
        <p:nvSpPr>
          <p:cNvPr id="17" name="object 8"/>
          <p:cNvSpPr txBox="1">
            <a:spLocks/>
          </p:cNvSpPr>
          <p:nvPr/>
        </p:nvSpPr>
        <p:spPr>
          <a:xfrm>
            <a:off x="8649013" y="4824470"/>
            <a:ext cx="494989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7F7F7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5" algn="ctr" defTabSz="685783">
              <a:spcBef>
                <a:spcPts val="56"/>
              </a:spcBef>
              <a:defRPr/>
            </a:pPr>
            <a:fld id="{81D60167-4931-47E6-BA6A-407CBD079E47}" type="slidenum">
              <a:rPr lang="ru-RU" spc="-38"/>
              <a:pPr marL="50005" algn="ctr" defTabSz="685783">
                <a:spcBef>
                  <a:spcPts val="56"/>
                </a:spcBef>
                <a:defRPr/>
              </a:pPr>
              <a:t>16</a:t>
            </a:fld>
            <a:endParaRPr lang="ru-RU" spc="-38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03904" y="339372"/>
            <a:ext cx="1062437" cy="277952"/>
            <a:chOff x="9197567" y="752538"/>
            <a:chExt cx="1991334" cy="5209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95535" y="1120753"/>
            <a:ext cx="84339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Golos Text VF" charset="0"/>
                <a:ea typeface="Golos Text VF" charset="0"/>
              </a:rPr>
              <a:t>Региональное </a:t>
            </a:r>
            <a:r>
              <a:rPr lang="ru-RU" sz="1600" b="1" dirty="0" err="1">
                <a:latin typeface="Golos Text VF" charset="0"/>
                <a:ea typeface="Golos Text VF" charset="0"/>
              </a:rPr>
              <a:t>софинансирование</a:t>
            </a:r>
            <a:r>
              <a:rPr lang="ru-RU" sz="1600" b="1" dirty="0">
                <a:latin typeface="Golos Text VF" charset="0"/>
                <a:ea typeface="Golos Text VF" charset="0"/>
              </a:rPr>
              <a:t>  стратегического проекта  </a:t>
            </a:r>
            <a:r>
              <a:rPr lang="ru-RU" sz="1600" b="1" dirty="0" err="1" smtClean="0">
                <a:latin typeface="Golos Text VF" charset="0"/>
                <a:ea typeface="Golos Text VF" charset="0"/>
              </a:rPr>
              <a:t>i.GeoDesign</a:t>
            </a:r>
            <a:r>
              <a:rPr lang="ru-RU" sz="1600" b="1" dirty="0" smtClean="0">
                <a:latin typeface="Golos Text VF" charset="0"/>
                <a:ea typeface="Golos Text VF" charset="0"/>
              </a:rPr>
              <a:t>.</a:t>
            </a:r>
          </a:p>
          <a:p>
            <a:r>
              <a:rPr lang="ru-RU" sz="1600" dirty="0">
                <a:latin typeface="Golos Text VF" charset="0"/>
                <a:ea typeface="Golos Text VF" charset="0"/>
              </a:rPr>
              <a:t>Стратегический проект «</a:t>
            </a:r>
            <a:r>
              <a:rPr lang="ru-RU" sz="1600" dirty="0" err="1">
                <a:latin typeface="Golos Text VF" charset="0"/>
                <a:ea typeface="Golos Text VF" charset="0"/>
              </a:rPr>
              <a:t>i.GeoDesign</a:t>
            </a:r>
            <a:r>
              <a:rPr lang="ru-RU" sz="1600" dirty="0">
                <a:latin typeface="Golos Text VF" charset="0"/>
                <a:ea typeface="Golos Text VF" charset="0"/>
              </a:rPr>
              <a:t>» - это технологический проект в сфере недропользования. Главным интегратором проекта выступает структурное подразделение Университета – Сибирская Школа </a:t>
            </a:r>
            <a:r>
              <a:rPr lang="ru-RU" sz="1600" dirty="0" err="1">
                <a:latin typeface="Golos Text VF" charset="0"/>
                <a:ea typeface="Golos Text VF" charset="0"/>
              </a:rPr>
              <a:t>геонаук</a:t>
            </a:r>
            <a:r>
              <a:rPr lang="ru-RU" sz="1600" dirty="0">
                <a:latin typeface="Golos Text VF" charset="0"/>
                <a:ea typeface="Golos Text VF" charset="0"/>
              </a:rPr>
              <a:t> </a:t>
            </a:r>
          </a:p>
          <a:p>
            <a:endParaRPr lang="ru-RU" sz="1600" dirty="0">
              <a:latin typeface="Golos Text VF" charset="0"/>
              <a:ea typeface="Golos Text VF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2430629"/>
            <a:ext cx="1912695" cy="22293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65596">
              <a:spcAft>
                <a:spcPts val="1200"/>
              </a:spcAft>
            </a:pPr>
            <a: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Проблема</a:t>
            </a:r>
          </a:p>
          <a:p>
            <a:pPr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Новая реальность требует ускорения геологического поиска, снижения затрат на </a:t>
            </a:r>
            <a:r>
              <a:rPr lang="ru-RU" sz="900" dirty="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его проведение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ru-RU" sz="900" dirty="0">
              <a:solidFill>
                <a:schemeClr val="tx1"/>
              </a:solidFill>
              <a:latin typeface="Golos Text VF" pitchFamily="2" charset="0"/>
              <a:ea typeface="Golos Text VF" pitchFamily="2" charset="0"/>
              <a:cs typeface="Segoe UI" panose="020B0502040204020203" pitchFamily="34" charset="0"/>
            </a:endParaRPr>
          </a:p>
          <a:p>
            <a:pPr defTabSz="665596">
              <a:lnSpc>
                <a:spcPct val="107000"/>
              </a:lnSpc>
              <a:spcAft>
                <a:spcPts val="1200"/>
              </a:spcAft>
              <a:buClr>
                <a:srgbClr val="F32735"/>
              </a:buClr>
              <a:buSzPct val="100000"/>
              <a:defRPr/>
            </a:pPr>
            <a: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Решение</a:t>
            </a:r>
          </a:p>
          <a:p>
            <a:pPr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Сократить затраты за счет разработки и внедрения линейки модульных буровых систем, развития мобильных средств обеспечения бурения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2430629"/>
            <a:ext cx="4248472" cy="2592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65596">
              <a:spcAft>
                <a:spcPts val="1200"/>
              </a:spcAft>
            </a:pPr>
            <a: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Результаты проекта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Увеличение количества «быстрых» поисковых проектов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b="1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Открытие не менее одного нового рудопроявления или месторождения в год 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Выплата налогов от проектов суммой 600 </a:t>
            </a:r>
            <a:r>
              <a:rPr lang="ru-RU" sz="900" dirty="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млн </a:t>
            </a: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в год (в 2027 году)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Более 150 новых рабочих мест в университете и консорциумах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Повышение качества подготовки студентов по направлению «Технология геологической разведки» в СПО и ВО </a:t>
            </a:r>
            <a:r>
              <a:rPr lang="ru-RU" sz="900" dirty="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(50-60 специалистов в </a:t>
            </a: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год), а также смежных специальностей из области </a:t>
            </a:r>
            <a:r>
              <a:rPr lang="ru-RU" sz="900" dirty="0" err="1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авиамашиностроения</a:t>
            </a: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(10-20 </a:t>
            </a: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специалистов по гидравлике, </a:t>
            </a:r>
            <a:r>
              <a:rPr lang="ru-RU" sz="900" dirty="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механике)</a:t>
            </a:r>
            <a:endParaRPr lang="ru-RU" sz="900" dirty="0">
              <a:solidFill>
                <a:schemeClr val="tx1"/>
              </a:solidFill>
              <a:latin typeface="Golos Text VF" pitchFamily="2" charset="0"/>
              <a:ea typeface="Golos Text VF" pitchFamily="2" charset="0"/>
            </a:endParaRP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Минимизация экологического ущерба от </a:t>
            </a:r>
            <a:r>
              <a:rPr lang="ru-RU" sz="900" dirty="0" err="1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геологопоисковых</a:t>
            </a: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 работ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D210730C-F466-43C3-A00D-813F40004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2" y="2715766"/>
            <a:ext cx="1934207" cy="12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72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6778682" y="311067"/>
            <a:ext cx="0" cy="318611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74" y="241788"/>
            <a:ext cx="1735526" cy="457164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462602" y="148167"/>
            <a:ext cx="4829477" cy="343042"/>
          </a:xfrm>
          <a:prstGeom prst="rect">
            <a:avLst/>
          </a:prstGeom>
        </p:spPr>
        <p:txBody>
          <a:bodyPr vert="horz" wrap="square" lIns="0" tIns="4762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340"/>
              </a:lnSpc>
              <a:spcBef>
                <a:spcPts val="375"/>
              </a:spcBef>
            </a:pP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Иркутский политех сегодня</a:t>
            </a:r>
          </a:p>
        </p:txBody>
      </p:sp>
      <p:sp>
        <p:nvSpPr>
          <p:cNvPr id="17" name="object 8"/>
          <p:cNvSpPr txBox="1">
            <a:spLocks/>
          </p:cNvSpPr>
          <p:nvPr/>
        </p:nvSpPr>
        <p:spPr>
          <a:xfrm>
            <a:off x="8649013" y="4824470"/>
            <a:ext cx="494989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7F7F7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5" algn="ctr" defTabSz="685783">
              <a:spcBef>
                <a:spcPts val="56"/>
              </a:spcBef>
              <a:defRPr/>
            </a:pPr>
            <a:fld id="{81D60167-4931-47E6-BA6A-407CBD079E47}" type="slidenum">
              <a:rPr lang="ru-RU" spc="-38"/>
              <a:pPr marL="50005" algn="ctr" defTabSz="685783">
                <a:spcBef>
                  <a:spcPts val="56"/>
                </a:spcBef>
                <a:defRPr/>
              </a:pPr>
              <a:t>2</a:t>
            </a:fld>
            <a:endParaRPr lang="ru-RU" spc="-38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03904" y="339372"/>
            <a:ext cx="1062437" cy="277952"/>
            <a:chOff x="9197567" y="752538"/>
            <a:chExt cx="1991334" cy="5209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1398" y="915566"/>
            <a:ext cx="461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olos Text VF" charset="0"/>
                <a:ea typeface="Golos Text VF" charset="0"/>
              </a:rPr>
              <a:t>~</a:t>
            </a:r>
            <a:r>
              <a:rPr lang="ru-RU" sz="2400" b="1" dirty="0" smtClean="0">
                <a:latin typeface="Golos Text VF" charset="0"/>
                <a:ea typeface="Golos Text VF" charset="0"/>
              </a:rPr>
              <a:t>18 000  </a:t>
            </a:r>
            <a:r>
              <a:rPr lang="ru-RU" sz="2400" dirty="0" smtClean="0">
                <a:latin typeface="Golos Text VF" charset="0"/>
                <a:ea typeface="Golos Text VF" charset="0"/>
              </a:rPr>
              <a:t>обучающихся</a:t>
            </a:r>
            <a:endParaRPr lang="ru-RU" sz="2400" dirty="0">
              <a:latin typeface="Golos Text VF" charset="0"/>
              <a:ea typeface="Golos Text VF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9" y="1374950"/>
            <a:ext cx="1275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olos Text VF" charset="0"/>
                <a:ea typeface="Golos Text VF" charset="0"/>
              </a:rPr>
              <a:t>12666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 smtClean="0">
                <a:latin typeface="Golos Text VF" charset="0"/>
                <a:ea typeface="Golos Text VF" charset="0"/>
              </a:rPr>
              <a:t>Очная форма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58574" y="1374950"/>
            <a:ext cx="1409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5223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 smtClean="0">
                <a:latin typeface="Golos Text VF" charset="0"/>
                <a:ea typeface="Golos Text VF" charset="0"/>
              </a:rPr>
              <a:t>Заочная форма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7064" y="1374949"/>
            <a:ext cx="12750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1170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 smtClean="0">
                <a:latin typeface="Golos Text VF" charset="0"/>
                <a:ea typeface="Golos Text VF" charset="0"/>
              </a:rPr>
              <a:t>Целевое обучение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5949" y="1374950"/>
            <a:ext cx="1275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318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 smtClean="0">
                <a:latin typeface="Golos Text VF" charset="0"/>
                <a:ea typeface="Golos Text VF" charset="0"/>
              </a:rPr>
              <a:t>Аспирантов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20954" y="1374950"/>
            <a:ext cx="1409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2985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>
                <a:latin typeface="Golos Text VF" charset="0"/>
                <a:ea typeface="Golos Text VF" charset="0"/>
              </a:rPr>
              <a:t>обучающихся</a:t>
            </a:r>
          </a:p>
          <a:p>
            <a:r>
              <a:rPr lang="ru-RU" sz="900" dirty="0" smtClean="0">
                <a:latin typeface="Golos Text VF" charset="0"/>
                <a:ea typeface="Golos Text VF" charset="0"/>
              </a:rPr>
              <a:t>по </a:t>
            </a:r>
            <a:r>
              <a:rPr lang="ru-RU" sz="900" dirty="0">
                <a:latin typeface="Golos Text VF" charset="0"/>
                <a:ea typeface="Golos Text VF" charset="0"/>
              </a:rPr>
              <a:t>программам СПО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29444" y="1374949"/>
            <a:ext cx="1275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1069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>
                <a:latin typeface="Golos Text VF" charset="0"/>
                <a:ea typeface="Golos Text VF" charset="0"/>
              </a:rPr>
              <a:t>иностранных обучающихся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678851" y="1419622"/>
            <a:ext cx="6639670" cy="170772"/>
            <a:chOff x="678851" y="1779662"/>
            <a:chExt cx="6639670" cy="50783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678851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969210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367790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645949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920954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318521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568862" y="2355726"/>
            <a:ext cx="609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olos Text VF" charset="0"/>
                <a:ea typeface="Golos Text VF" charset="0"/>
              </a:rPr>
              <a:t>274  </a:t>
            </a:r>
            <a:r>
              <a:rPr lang="ru-RU" sz="2400" dirty="0" smtClean="0">
                <a:latin typeface="Golos Text VF" charset="0"/>
                <a:ea typeface="Golos Text VF" charset="0"/>
              </a:rPr>
              <a:t>образовательных программы</a:t>
            </a:r>
            <a:endParaRPr lang="ru-RU" sz="2400" dirty="0">
              <a:latin typeface="Golos Text VF" charset="0"/>
              <a:ea typeface="Golos Text VF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3569" y="2796281"/>
            <a:ext cx="12750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olos Text VF" charset="0"/>
                <a:ea typeface="Golos Text VF" charset="0"/>
              </a:rPr>
              <a:t>82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Бакалавриат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58574" y="2796281"/>
            <a:ext cx="1409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olos Text VF" charset="0"/>
                <a:ea typeface="Golos Text VF" charset="0"/>
              </a:rPr>
              <a:t>63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 smtClean="0">
                <a:latin typeface="Golos Text VF" charset="0"/>
                <a:ea typeface="Golos Text VF" charset="0"/>
              </a:rPr>
              <a:t>Магистратура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67064" y="2796280"/>
            <a:ext cx="12750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22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 err="1">
                <a:latin typeface="Golos Text VF" charset="0"/>
                <a:ea typeface="Golos Text VF" charset="0"/>
              </a:rPr>
              <a:t>Специалитет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5949" y="2796281"/>
            <a:ext cx="12750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87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 smtClean="0">
                <a:latin typeface="Golos Text VF" charset="0"/>
                <a:ea typeface="Golos Text VF" charset="0"/>
              </a:rPr>
              <a:t>Аспирантура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20954" y="2796279"/>
            <a:ext cx="1409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20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 smtClean="0">
                <a:latin typeface="Golos Text VF" charset="0"/>
                <a:ea typeface="Golos Text VF" charset="0"/>
              </a:rPr>
              <a:t>СПО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4664" y="3579862"/>
            <a:ext cx="792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olos Text VF" charset="0"/>
                <a:ea typeface="Golos Text VF" charset="0"/>
              </a:rPr>
              <a:t>1005 </a:t>
            </a:r>
            <a:r>
              <a:rPr lang="ru-RU" sz="2400" dirty="0" smtClean="0">
                <a:latin typeface="Golos Text VF" charset="0"/>
                <a:ea typeface="Golos Text VF" charset="0"/>
              </a:rPr>
              <a:t>научно-педагогических работников</a:t>
            </a:r>
            <a:endParaRPr lang="ru-RU" sz="2400" dirty="0">
              <a:latin typeface="Golos Text VF" charset="0"/>
              <a:ea typeface="Golos Text VF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3569" y="4050034"/>
            <a:ext cx="1275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106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Доктора наук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58574" y="4050034"/>
            <a:ext cx="1409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564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 smtClean="0">
                <a:latin typeface="Golos Text VF" charset="0"/>
                <a:ea typeface="Golos Text VF" charset="0"/>
              </a:rPr>
              <a:t>Кандидаты наук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695023" y="2852276"/>
            <a:ext cx="5242103" cy="170772"/>
            <a:chOff x="678851" y="1779662"/>
            <a:chExt cx="5242103" cy="507830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>
              <a:off x="678851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1969210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3367790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4645949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5920954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Группа 79"/>
          <p:cNvGrpSpPr/>
          <p:nvPr/>
        </p:nvGrpSpPr>
        <p:grpSpPr>
          <a:xfrm>
            <a:off x="695023" y="4094705"/>
            <a:ext cx="1290359" cy="170772"/>
            <a:chOff x="678851" y="1779662"/>
            <a:chExt cx="1290359" cy="507830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>
              <a:off x="678851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1969210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390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6778682" y="311067"/>
            <a:ext cx="0" cy="318611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74" y="241788"/>
            <a:ext cx="1735526" cy="457164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462602" y="148167"/>
            <a:ext cx="4829477" cy="637994"/>
          </a:xfrm>
          <a:prstGeom prst="rect">
            <a:avLst/>
          </a:prstGeom>
        </p:spPr>
        <p:txBody>
          <a:bodyPr vert="horz" wrap="square" lIns="0" tIns="4762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340"/>
              </a:lnSpc>
              <a:spcBef>
                <a:spcPts val="375"/>
              </a:spcBef>
            </a:pP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ИРНИТУ – участник </a:t>
            </a:r>
            <a:r>
              <a:rPr lang="ru-RU" sz="2300" dirty="0" smtClean="0">
                <a:latin typeface="Golos Text Black" panose="020B0903020202020204" pitchFamily="34" charset="0"/>
                <a:ea typeface="Golos Text Black" panose="020B0903020202020204" pitchFamily="34" charset="0"/>
              </a:rPr>
              <a:t/>
            </a:r>
            <a:br>
              <a:rPr lang="ru-RU" sz="2300" dirty="0" smtClean="0">
                <a:latin typeface="Golos Text Black" panose="020B0903020202020204" pitchFamily="34" charset="0"/>
                <a:ea typeface="Golos Text Black" panose="020B0903020202020204" pitchFamily="34" charset="0"/>
              </a:rPr>
            </a:br>
            <a:r>
              <a:rPr lang="ru-RU" sz="2300" dirty="0" smtClean="0">
                <a:latin typeface="Golos Text Black" panose="020B0903020202020204" pitchFamily="34" charset="0"/>
                <a:ea typeface="Golos Text Black" panose="020B0903020202020204" pitchFamily="34" charset="0"/>
              </a:rPr>
              <a:t>Программы </a:t>
            </a: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«Приоритет 2030» </a:t>
            </a:r>
          </a:p>
        </p:txBody>
      </p:sp>
      <p:sp>
        <p:nvSpPr>
          <p:cNvPr id="17" name="object 8"/>
          <p:cNvSpPr txBox="1">
            <a:spLocks/>
          </p:cNvSpPr>
          <p:nvPr/>
        </p:nvSpPr>
        <p:spPr>
          <a:xfrm>
            <a:off x="8649013" y="4824470"/>
            <a:ext cx="494989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7F7F7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5" algn="ctr" defTabSz="685783">
              <a:spcBef>
                <a:spcPts val="56"/>
              </a:spcBef>
              <a:defRPr/>
            </a:pPr>
            <a:fld id="{81D60167-4931-47E6-BA6A-407CBD079E47}" type="slidenum">
              <a:rPr lang="ru-RU" spc="-38"/>
              <a:pPr marL="50005" algn="ctr" defTabSz="685783">
                <a:spcBef>
                  <a:spcPts val="56"/>
                </a:spcBef>
                <a:defRPr/>
              </a:pPr>
              <a:t>3</a:t>
            </a:fld>
            <a:endParaRPr lang="ru-RU" spc="-38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03904" y="339372"/>
            <a:ext cx="1062437" cy="277952"/>
            <a:chOff x="9197567" y="752538"/>
            <a:chExt cx="1991334" cy="5209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94326" y="1419622"/>
            <a:ext cx="3213578" cy="2118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F32735"/>
              </a:buClr>
              <a:defRPr/>
            </a:pPr>
            <a:r>
              <a:rPr lang="ru-RU" sz="1200" b="1" dirty="0">
                <a:latin typeface="Golos Text VF" pitchFamily="2" charset="0"/>
                <a:ea typeface="Golos Text VF" pitchFamily="2" charset="0"/>
              </a:rPr>
              <a:t>Иркутский </a:t>
            </a:r>
            <a:r>
              <a:rPr lang="ru-RU" sz="1200" b="1" dirty="0" smtClean="0">
                <a:latin typeface="Golos Text VF" pitchFamily="2" charset="0"/>
                <a:ea typeface="Golos Text VF" pitchFamily="2" charset="0"/>
              </a:rPr>
              <a:t>политех: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один из </a:t>
            </a: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106</a:t>
            </a:r>
            <a:r>
              <a:rPr lang="ru-RU" sz="900" dirty="0">
                <a:latin typeface="Golos Text VF" pitchFamily="2" charset="0"/>
                <a:ea typeface="Golos Text VF" pitchFamily="2" charset="0"/>
              </a:rPr>
              <a:t> университетов - участников Программы.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в числе </a:t>
            </a: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46</a:t>
            </a:r>
            <a:r>
              <a:rPr lang="ru-RU" sz="900" dirty="0">
                <a:latin typeface="Golos Text VF" pitchFamily="2" charset="0"/>
                <a:ea typeface="Golos Text VF" pitchFamily="2" charset="0"/>
              </a:rPr>
              <a:t> университетов получателей специального гранта «Территориальное или отраслевое лидерство».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>в 2023 </a:t>
            </a: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году</a:t>
            </a:r>
            <a:r>
              <a:rPr lang="ru-RU" sz="900" dirty="0">
                <a:latin typeface="Golos Text VF" pitchFamily="2" charset="0"/>
                <a:ea typeface="Golos Text VF" pitchFamily="2" charset="0"/>
              </a:rPr>
              <a:t>: переход на более высокий уровень финансирования (</a:t>
            </a:r>
            <a:r>
              <a:rPr lang="en-US" sz="900" dirty="0">
                <a:latin typeface="Golos Text VF" pitchFamily="2" charset="0"/>
                <a:ea typeface="Golos Text VF" pitchFamily="2" charset="0"/>
              </a:rPr>
              <a:t>II</a:t>
            </a:r>
            <a:r>
              <a:rPr lang="ru-RU" sz="900" dirty="0">
                <a:latin typeface="Golos Text VF" pitchFamily="2" charset="0"/>
                <a:ea typeface="Golos Text VF" pitchFamily="2" charset="0"/>
              </a:rPr>
              <a:t> группа)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>к 2030 </a:t>
            </a: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году</a:t>
            </a:r>
            <a:r>
              <a:rPr lang="ru-RU" sz="900" dirty="0">
                <a:latin typeface="Golos Text VF" pitchFamily="2" charset="0"/>
                <a:ea typeface="Golos Text VF" pitchFamily="2" charset="0"/>
              </a:rPr>
              <a:t>: от отраслевого вуза – к университету, эффективно выполняющему комплексные прикладные НИОКР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11959" y="1419622"/>
            <a:ext cx="4437053" cy="314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  <a:buClr>
                <a:srgbClr val="F32735"/>
              </a:buClr>
              <a:defRPr/>
            </a:pPr>
            <a:r>
              <a:rPr lang="ru-RU" sz="1200" b="1" dirty="0">
                <a:latin typeface="Golos Text VF" pitchFamily="2" charset="0"/>
                <a:ea typeface="Golos Text VF" pitchFamily="2" charset="0"/>
              </a:rPr>
              <a:t>Результаты к 2030 </a:t>
            </a:r>
            <a:r>
              <a:rPr lang="ru-RU" sz="1200" b="1" dirty="0" smtClean="0">
                <a:latin typeface="Golos Text VF" pitchFamily="2" charset="0"/>
                <a:ea typeface="Golos Text VF" pitchFamily="2" charset="0"/>
              </a:rPr>
              <a:t>году:</a:t>
            </a:r>
            <a:endParaRPr lang="ru-RU" sz="1200" b="1" dirty="0">
              <a:latin typeface="Golos Text VF" pitchFamily="2" charset="0"/>
              <a:ea typeface="Golos Text VF" pitchFamily="2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F32735"/>
              </a:buClr>
              <a:defRPr/>
            </a:pP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Трансформация </a:t>
            </a: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>университета</a:t>
            </a:r>
            <a:endParaRPr lang="ru-RU" sz="900" b="1" dirty="0">
              <a:latin typeface="Golos Text VF" pitchFamily="2" charset="0"/>
              <a:ea typeface="Golos Text VF" pitchFamily="2" charset="0"/>
            </a:endParaRP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Доля НИОКР и коммерциализации РИД </a:t>
            </a: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> в </a:t>
            </a: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доходах  вуза  – 35%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Доля студентов, вовлеченных в НИОКР и коммерциализацию РИД, в </a:t>
            </a:r>
            <a:r>
              <a:rPr lang="ru-RU" sz="900" b="1" dirty="0" err="1">
                <a:latin typeface="Golos Text VF" pitchFamily="2" charset="0"/>
                <a:ea typeface="Golos Text VF" pitchFamily="2" charset="0"/>
              </a:rPr>
              <a:t>т.ч</a:t>
            </a: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. на платной основе – 30%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32735"/>
              </a:buClr>
              <a:defRPr/>
            </a:pP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>Студенты</a:t>
            </a:r>
            <a:endParaRPr lang="ru-RU" sz="900" b="1" dirty="0">
              <a:latin typeface="Golos Text VF" pitchFamily="2" charset="0"/>
              <a:ea typeface="Golos Text VF" pitchFamily="2" charset="0"/>
            </a:endParaRP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Мотивация к участию в НИОКР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Наработка опыта и компетенций в проектах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Конкурентоспособность выпускников на рынке труда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rgbClr val="F32735"/>
              </a:buClr>
              <a:defRPr/>
            </a:pP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>Партнеры</a:t>
            </a:r>
            <a:endParaRPr lang="ru-RU" sz="900" b="1" dirty="0">
              <a:latin typeface="Golos Text VF" pitchFamily="2" charset="0"/>
              <a:ea typeface="Golos Text VF" pitchFamily="2" charset="0"/>
            </a:endParaRP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Создание высокорентабельных кооперационных проектов на основе принципов СРТ и контрактного производства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Выполнение комплексных НИОКР – не менее 40 в год</a:t>
            </a:r>
          </a:p>
        </p:txBody>
      </p:sp>
    </p:spTree>
    <p:extLst>
      <p:ext uri="{BB962C8B-B14F-4D97-AF65-F5344CB8AC3E}">
        <p14:creationId xmlns:p14="http://schemas.microsoft.com/office/powerpoint/2010/main" val="37854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6778682" y="311067"/>
            <a:ext cx="0" cy="318611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74" y="241788"/>
            <a:ext cx="1735526" cy="457164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462602" y="148167"/>
            <a:ext cx="4829477" cy="932947"/>
          </a:xfrm>
          <a:prstGeom prst="rect">
            <a:avLst/>
          </a:prstGeom>
        </p:spPr>
        <p:txBody>
          <a:bodyPr vert="horz" wrap="square" lIns="0" tIns="4762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340"/>
              </a:lnSpc>
              <a:spcBef>
                <a:spcPts val="375"/>
              </a:spcBef>
            </a:pP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Подготовка кадров в кооперации с индустриальными партнерами</a:t>
            </a:r>
          </a:p>
        </p:txBody>
      </p:sp>
      <p:sp>
        <p:nvSpPr>
          <p:cNvPr id="17" name="object 8"/>
          <p:cNvSpPr txBox="1">
            <a:spLocks/>
          </p:cNvSpPr>
          <p:nvPr/>
        </p:nvSpPr>
        <p:spPr>
          <a:xfrm>
            <a:off x="8649013" y="4824470"/>
            <a:ext cx="494989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7F7F7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5" algn="ctr" defTabSz="685783">
              <a:spcBef>
                <a:spcPts val="56"/>
              </a:spcBef>
              <a:defRPr/>
            </a:pPr>
            <a:fld id="{81D60167-4931-47E6-BA6A-407CBD079E47}" type="slidenum">
              <a:rPr lang="ru-RU" spc="-38"/>
              <a:pPr marL="50005" algn="ctr" defTabSz="685783">
                <a:spcBef>
                  <a:spcPts val="56"/>
                </a:spcBef>
                <a:defRPr/>
              </a:pPr>
              <a:t>4</a:t>
            </a:fld>
            <a:endParaRPr lang="ru-RU" spc="-38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03904" y="339372"/>
            <a:ext cx="1062437" cy="277952"/>
            <a:chOff x="9197567" y="752538"/>
            <a:chExt cx="1991334" cy="5209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2602" y="1275606"/>
            <a:ext cx="5909598" cy="1073873"/>
          </a:xfrm>
          <a:prstGeom prst="rect">
            <a:avLst/>
          </a:prstGeom>
          <a:noFill/>
        </p:spPr>
        <p:txBody>
          <a:bodyPr wrap="square" lIns="75748" tIns="37872" rIns="75748" bIns="37872" rtlCol="0">
            <a:spAutoFit/>
          </a:bodyPr>
          <a:lstStyle/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Профориентация и привлечение абитуриентов</a:t>
            </a:r>
            <a:endParaRPr lang="en-US" sz="900" dirty="0">
              <a:latin typeface="Golos Text VF" pitchFamily="2" charset="0"/>
              <a:ea typeface="Golos Text VF" pitchFamily="2" charset="0"/>
            </a:endParaRP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 smtClean="0">
                <a:latin typeface="Golos Text VF" pitchFamily="2" charset="0"/>
                <a:ea typeface="Golos Text VF" pitchFamily="2" charset="0"/>
              </a:rPr>
              <a:t>Целевая </a:t>
            </a:r>
            <a:r>
              <a:rPr lang="ru-RU" sz="900" dirty="0">
                <a:latin typeface="Golos Text VF" pitchFamily="2" charset="0"/>
                <a:ea typeface="Golos Text VF" pitchFamily="2" charset="0"/>
              </a:rPr>
              <a:t>подготовка кадров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 smtClean="0">
                <a:latin typeface="Golos Text VF" pitchFamily="2" charset="0"/>
                <a:ea typeface="Golos Text VF" pitchFamily="2" charset="0"/>
              </a:rPr>
              <a:t>Практики</a:t>
            </a:r>
            <a:r>
              <a:rPr lang="ru-RU" sz="900" dirty="0">
                <a:latin typeface="Golos Text VF" pitchFamily="2" charset="0"/>
                <a:ea typeface="Golos Text VF" pitchFamily="2" charset="0"/>
              </a:rPr>
              <a:t>, стажировки, проектная деятельность студентов и школьников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 smtClean="0">
                <a:latin typeface="Golos Text VF" pitchFamily="2" charset="0"/>
                <a:ea typeface="Golos Text VF" pitchFamily="2" charset="0"/>
              </a:rPr>
              <a:t>Стажировки </a:t>
            </a:r>
            <a:r>
              <a:rPr lang="ru-RU" sz="900" dirty="0">
                <a:latin typeface="Golos Text VF" pitchFamily="2" charset="0"/>
                <a:ea typeface="Golos Text VF" pitchFamily="2" charset="0"/>
              </a:rPr>
              <a:t>преподавателей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 smtClean="0">
                <a:latin typeface="Golos Text VF" pitchFamily="2" charset="0"/>
                <a:ea typeface="Golos Text VF" pitchFamily="2" charset="0"/>
              </a:rPr>
              <a:t>Знакомство </a:t>
            </a:r>
            <a:r>
              <a:rPr lang="ru-RU" sz="900" dirty="0">
                <a:latin typeface="Golos Text VF" pitchFamily="2" charset="0"/>
                <a:ea typeface="Golos Text VF" pitchFamily="2" charset="0"/>
              </a:rPr>
              <a:t>с бизнес-системами и корпоративной культурой компаний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634" y="2715766"/>
            <a:ext cx="1877150" cy="521029"/>
          </a:xfrm>
          <a:prstGeom prst="rect">
            <a:avLst/>
          </a:prstGeom>
          <a:noFill/>
        </p:spPr>
        <p:txBody>
          <a:bodyPr wrap="square" lIns="75748" tIns="37872" rIns="75748" bIns="37872" rtlCol="0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defRPr/>
            </a:pP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Профильные классы в </a:t>
            </a: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>школах </a:t>
            </a: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совместно с партнёрами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33186" y="2975237"/>
            <a:ext cx="1877150" cy="521029"/>
          </a:xfrm>
          <a:prstGeom prst="rect">
            <a:avLst/>
          </a:prstGeom>
          <a:noFill/>
        </p:spPr>
        <p:txBody>
          <a:bodyPr wrap="square" lIns="75748" tIns="37872" rIns="75748" bIns="37872" rtlCol="0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defRPr/>
            </a:pP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Программа «Академия IT»  </a:t>
            </a: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/>
            </a:r>
            <a:br>
              <a:rPr lang="ru-RU" sz="900" b="1" dirty="0" smtClean="0">
                <a:latin typeface="Golos Text VF" pitchFamily="2" charset="0"/>
                <a:ea typeface="Golos Text VF" pitchFamily="2" charset="0"/>
              </a:rPr>
            </a:b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совместно  с </a:t>
            </a:r>
            <a:r>
              <a:rPr lang="ru-RU" sz="900" b="1" dirty="0" err="1">
                <a:latin typeface="Golos Text VF" pitchFamily="2" charset="0"/>
                <a:ea typeface="Golos Text VF" pitchFamily="2" charset="0"/>
              </a:rPr>
              <a:t>En</a:t>
            </a: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+ </a:t>
            </a:r>
            <a:r>
              <a:rPr lang="ru-RU" sz="900" b="1" dirty="0" err="1">
                <a:latin typeface="Golos Text VF" pitchFamily="2" charset="0"/>
                <a:ea typeface="Golos Text VF" pitchFamily="2" charset="0"/>
              </a:rPr>
              <a:t>Group</a:t>
            </a: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 </a:t>
            </a: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/>
            </a:r>
            <a:br>
              <a:rPr lang="ru-RU" sz="900" b="1" dirty="0" smtClean="0">
                <a:latin typeface="Golos Text VF" pitchFamily="2" charset="0"/>
                <a:ea typeface="Golos Text VF" pitchFamily="2" charset="0"/>
              </a:rPr>
            </a:b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>и </a:t>
            </a: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РУСАЛ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11334" y="2975237"/>
            <a:ext cx="1877150" cy="361242"/>
          </a:xfrm>
          <a:prstGeom prst="rect">
            <a:avLst/>
          </a:prstGeom>
          <a:noFill/>
        </p:spPr>
        <p:txBody>
          <a:bodyPr wrap="square" lIns="75748" tIns="37872" rIns="75748" bIns="37872" rtlCol="0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defRPr/>
            </a:pP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Целевая программа </a:t>
            </a: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/>
            </a:r>
            <a:br>
              <a:rPr lang="ru-RU" sz="900" b="1" dirty="0" smtClean="0">
                <a:latin typeface="Golos Text VF" pitchFamily="2" charset="0"/>
                <a:ea typeface="Golos Text VF" pitchFamily="2" charset="0"/>
              </a:rPr>
            </a:b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>«</a:t>
            </a: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Крылья </a:t>
            </a:r>
            <a:r>
              <a:rPr lang="ru-RU" sz="900" b="1" dirty="0" err="1">
                <a:latin typeface="Golos Text VF" pitchFamily="2" charset="0"/>
                <a:ea typeface="Golos Text VF" pitchFamily="2" charset="0"/>
              </a:rPr>
              <a:t>Ростеха</a:t>
            </a: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88484" y="2938037"/>
            <a:ext cx="2720020" cy="521029"/>
          </a:xfrm>
          <a:prstGeom prst="rect">
            <a:avLst/>
          </a:prstGeom>
          <a:noFill/>
        </p:spPr>
        <p:txBody>
          <a:bodyPr wrap="square" lIns="75748" tIns="37872" rIns="75748" bIns="37872" rtlCol="0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defRPr/>
            </a:pP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>Корпоративный учебно-</a:t>
            </a:r>
            <a:br>
              <a:rPr lang="ru-RU" sz="900" b="1" dirty="0" smtClean="0">
                <a:latin typeface="Golos Text VF" pitchFamily="2" charset="0"/>
                <a:ea typeface="Golos Text VF" pitchFamily="2" charset="0"/>
              </a:rPr>
            </a:b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>исследовательский  центр </a:t>
            </a:r>
            <a:br>
              <a:rPr lang="ru-RU" sz="900" b="1" dirty="0" smtClean="0">
                <a:latin typeface="Golos Text VF" pitchFamily="2" charset="0"/>
                <a:ea typeface="Golos Text VF" pitchFamily="2" charset="0"/>
              </a:rPr>
            </a:b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>«</a:t>
            </a:r>
            <a:r>
              <a:rPr lang="ru-RU" sz="900" b="1" dirty="0" err="1" smtClean="0">
                <a:latin typeface="Golos Text VF" pitchFamily="2" charset="0"/>
                <a:ea typeface="Golos Text VF" pitchFamily="2" charset="0"/>
              </a:rPr>
              <a:t>ЕвроСибЭнерго</a:t>
            </a: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> </a:t>
            </a: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– ИРНИТУ»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50634" y="2670788"/>
            <a:ext cx="0" cy="527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633186" y="2670232"/>
            <a:ext cx="0" cy="3044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511334" y="2670232"/>
            <a:ext cx="0" cy="3044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388484" y="2670232"/>
            <a:ext cx="0" cy="3044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10146" y="4100891"/>
            <a:ext cx="1877150" cy="361242"/>
          </a:xfrm>
          <a:prstGeom prst="rect">
            <a:avLst/>
          </a:prstGeom>
          <a:noFill/>
        </p:spPr>
        <p:txBody>
          <a:bodyPr wrap="square" lIns="75748" tIns="37872" rIns="75748" bIns="37872" rtlCol="0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defRPr/>
            </a:pP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Учебно-тренажерный центр </a:t>
            </a: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>нефтегазового </a:t>
            </a: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дела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9636" y="4100891"/>
            <a:ext cx="1877150" cy="372847"/>
          </a:xfrm>
          <a:prstGeom prst="rect">
            <a:avLst/>
          </a:prstGeom>
          <a:noFill/>
        </p:spPr>
        <p:txBody>
          <a:bodyPr wrap="square" lIns="75748" tIns="37872" rIns="75748" bIns="37872" rtlCol="0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defRPr/>
            </a:pP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Программа «Вуз – завод» </a:t>
            </a: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/>
            </a:r>
            <a:br>
              <a:rPr lang="ru-RU" sz="900" b="1" dirty="0" smtClean="0">
                <a:latin typeface="Golos Text VF" pitchFamily="2" charset="0"/>
                <a:ea typeface="Golos Text VF" pitchFamily="2" charset="0"/>
              </a:rPr>
            </a:br>
            <a:r>
              <a:rPr lang="ru-RU" sz="900" b="1" dirty="0" smtClean="0">
                <a:latin typeface="Golos Text VF" pitchFamily="2" charset="0"/>
                <a:ea typeface="Golos Text VF" pitchFamily="2" charset="0"/>
              </a:rPr>
              <a:t>в </a:t>
            </a: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интересах ИНК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27784" y="4100891"/>
            <a:ext cx="1877150" cy="521029"/>
          </a:xfrm>
          <a:prstGeom prst="rect">
            <a:avLst/>
          </a:prstGeom>
          <a:noFill/>
        </p:spPr>
        <p:txBody>
          <a:bodyPr wrap="square" lIns="75748" tIns="37872" rIns="75748" bIns="37872" rtlCol="0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defRPr/>
            </a:pPr>
            <a:r>
              <a:rPr lang="ru-RU" sz="900" b="1" dirty="0">
                <a:latin typeface="Golos Text VF" pitchFamily="2" charset="0"/>
                <a:ea typeface="Golos Text VF" pitchFamily="2" charset="0"/>
              </a:rPr>
              <a:t>Программа ДПО «Инженер-конструктор» в интересах ИЗТМ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510146" y="3795886"/>
            <a:ext cx="0" cy="3050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49636" y="3795886"/>
            <a:ext cx="0" cy="3050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627784" y="3795886"/>
            <a:ext cx="0" cy="3050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08" y="2715766"/>
            <a:ext cx="358749" cy="2222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63" y="2671764"/>
            <a:ext cx="501838" cy="270140"/>
          </a:xfrm>
          <a:prstGeom prst="rect">
            <a:avLst/>
          </a:prstGeom>
        </p:spPr>
      </p:pic>
      <p:pic>
        <p:nvPicPr>
          <p:cNvPr id="26" name="Picture 4" descr="Государственная корпорация «Ростех»: финансовые показатели - топ 100  компаний - Коммерсантъ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7096" y="2714357"/>
            <a:ext cx="550346" cy="2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73" y="2642912"/>
            <a:ext cx="662891" cy="2338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96" y="3841654"/>
            <a:ext cx="446715" cy="2147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8" y="3849123"/>
            <a:ext cx="216073" cy="2517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45" y="3862430"/>
            <a:ext cx="275173" cy="21414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66" y="3841790"/>
            <a:ext cx="648072" cy="21853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35" y="3808554"/>
            <a:ext cx="216073" cy="2517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89" y="3808554"/>
            <a:ext cx="394719" cy="2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4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6778682" y="311067"/>
            <a:ext cx="0" cy="318611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74" y="241788"/>
            <a:ext cx="1735526" cy="457164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462602" y="148167"/>
            <a:ext cx="4829477" cy="637994"/>
          </a:xfrm>
          <a:prstGeom prst="rect">
            <a:avLst/>
          </a:prstGeom>
        </p:spPr>
        <p:txBody>
          <a:bodyPr vert="horz" wrap="square" lIns="0" tIns="4762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340"/>
              </a:lnSpc>
              <a:spcBef>
                <a:spcPts val="375"/>
              </a:spcBef>
            </a:pP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Профильные классы </a:t>
            </a:r>
            <a:r>
              <a:rPr lang="ru-RU" sz="2300" dirty="0" smtClean="0">
                <a:latin typeface="Golos Text Black" panose="020B0903020202020204" pitchFamily="34" charset="0"/>
                <a:ea typeface="Golos Text Black" panose="020B0903020202020204" pitchFamily="34" charset="0"/>
              </a:rPr>
              <a:t/>
            </a:r>
            <a:br>
              <a:rPr lang="ru-RU" sz="2300" dirty="0" smtClean="0">
                <a:latin typeface="Golos Text Black" panose="020B0903020202020204" pitchFamily="34" charset="0"/>
                <a:ea typeface="Golos Text Black" panose="020B0903020202020204" pitchFamily="34" charset="0"/>
              </a:rPr>
            </a:br>
            <a:r>
              <a:rPr lang="ru-RU" sz="2300" dirty="0" smtClean="0">
                <a:latin typeface="Golos Text Black" panose="020B0903020202020204" pitchFamily="34" charset="0"/>
                <a:ea typeface="Golos Text Black" panose="020B0903020202020204" pitchFamily="34" charset="0"/>
              </a:rPr>
              <a:t>ИРНИТУ</a:t>
            </a:r>
            <a:endParaRPr lang="ru-RU" sz="2300" dirty="0">
              <a:latin typeface="Golos Text Black" panose="020B0903020202020204" pitchFamily="34" charset="0"/>
              <a:ea typeface="Golos Text Black" panose="020B0903020202020204" pitchFamily="34" charset="0"/>
            </a:endParaRPr>
          </a:p>
        </p:txBody>
      </p:sp>
      <p:sp>
        <p:nvSpPr>
          <p:cNvPr id="17" name="object 8"/>
          <p:cNvSpPr txBox="1">
            <a:spLocks/>
          </p:cNvSpPr>
          <p:nvPr/>
        </p:nvSpPr>
        <p:spPr>
          <a:xfrm>
            <a:off x="8649013" y="4824470"/>
            <a:ext cx="494989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7F7F7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5" algn="ctr" defTabSz="685783">
              <a:spcBef>
                <a:spcPts val="56"/>
              </a:spcBef>
              <a:defRPr/>
            </a:pPr>
            <a:fld id="{81D60167-4931-47E6-BA6A-407CBD079E47}" type="slidenum">
              <a:rPr lang="ru-RU" spc="-38"/>
              <a:pPr marL="50005" algn="ctr" defTabSz="685783">
                <a:spcBef>
                  <a:spcPts val="56"/>
                </a:spcBef>
                <a:defRPr/>
              </a:pPr>
              <a:t>5</a:t>
            </a:fld>
            <a:endParaRPr lang="ru-RU" spc="-38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03904" y="339372"/>
            <a:ext cx="1062437" cy="277952"/>
            <a:chOff x="9197567" y="752538"/>
            <a:chExt cx="1991334" cy="5209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0802" y="1863357"/>
            <a:ext cx="16124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62</a:t>
            </a:r>
          </a:p>
          <a:p>
            <a:r>
              <a:rPr lang="ru-RU" sz="900" dirty="0">
                <a:latin typeface="Golos Text VF" charset="0"/>
                <a:ea typeface="Golos Text VF" charset="0"/>
              </a:rPr>
              <a:t>ИРКУТ-классы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53243" y="1863357"/>
            <a:ext cx="1782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141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>
                <a:latin typeface="Golos Text VF" charset="0"/>
                <a:ea typeface="Golos Text VF" charset="0"/>
              </a:rPr>
              <a:t>ИНК-классы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4498" y="1863356"/>
            <a:ext cx="16124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32</a:t>
            </a:r>
          </a:p>
          <a:p>
            <a:r>
              <a:rPr lang="ru-RU" sz="900" dirty="0">
                <a:latin typeface="Golos Text VF" charset="0"/>
                <a:ea typeface="Golos Text VF" charset="0"/>
              </a:rPr>
              <a:t>ГАЗПРОМ-класс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1846" y="1863357"/>
            <a:ext cx="16124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54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 smtClean="0">
                <a:latin typeface="Golos Text VF" charset="0"/>
                <a:ea typeface="Golos Text VF" charset="0"/>
              </a:rPr>
              <a:t>Авиа-строительные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63101" y="1908029"/>
            <a:ext cx="5017011" cy="170772"/>
            <a:chOff x="678851" y="1779662"/>
            <a:chExt cx="3967098" cy="507830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678851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969210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367790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645949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540802" y="2544081"/>
            <a:ext cx="16124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25</a:t>
            </a:r>
          </a:p>
          <a:p>
            <a:r>
              <a:rPr lang="ru-RU" sz="900" dirty="0">
                <a:latin typeface="Golos Text VF" charset="0"/>
                <a:ea typeface="Golos Text VF" charset="0"/>
              </a:rPr>
              <a:t>ЭНЕРГО-класс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53243" y="2544081"/>
            <a:ext cx="1782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18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>
                <a:latin typeface="Golos Text VF" charset="0"/>
                <a:ea typeface="Golos Text VF" charset="0"/>
              </a:rPr>
              <a:t>РУСАЛ-класс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4498" y="2544080"/>
            <a:ext cx="1612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75</a:t>
            </a:r>
          </a:p>
          <a:p>
            <a:r>
              <a:rPr lang="ru-RU" sz="900" dirty="0">
                <a:latin typeface="Golos Text VF" charset="0"/>
                <a:ea typeface="Golos Text VF" charset="0"/>
              </a:rPr>
              <a:t>Менделеевские </a:t>
            </a:r>
            <a:r>
              <a:rPr lang="ru-RU" sz="900" dirty="0" smtClean="0">
                <a:latin typeface="Golos Text VF" charset="0"/>
                <a:ea typeface="Golos Text VF" charset="0"/>
              </a:rPr>
              <a:t/>
            </a:r>
            <a:br>
              <a:rPr lang="ru-RU" sz="900" dirty="0" smtClean="0">
                <a:latin typeface="Golos Text VF" charset="0"/>
                <a:ea typeface="Golos Text VF" charset="0"/>
              </a:rPr>
            </a:br>
            <a:r>
              <a:rPr lang="ru-RU" sz="900" dirty="0" smtClean="0">
                <a:latin typeface="Golos Text VF" charset="0"/>
                <a:ea typeface="Golos Text VF" charset="0"/>
              </a:rPr>
              <a:t>классы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51846" y="2544081"/>
            <a:ext cx="16124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30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>
                <a:latin typeface="Golos Text VF" charset="0"/>
                <a:ea typeface="Golos Text VF" charset="0"/>
              </a:rPr>
              <a:t>РОСНЕФТЬ-классы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563101" y="2588753"/>
            <a:ext cx="5017011" cy="170772"/>
            <a:chOff x="678851" y="1779662"/>
            <a:chExt cx="3967098" cy="507830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678851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969210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367790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645949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40802" y="3192152"/>
            <a:ext cx="16124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29</a:t>
            </a:r>
          </a:p>
          <a:p>
            <a:r>
              <a:rPr lang="ru-RU" sz="900" dirty="0">
                <a:latin typeface="Golos Text VF" charset="0"/>
                <a:ea typeface="Golos Text VF" charset="0"/>
              </a:rPr>
              <a:t>АЛРОСА-класс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53243" y="3192152"/>
            <a:ext cx="1782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olos Text VF" charset="0"/>
                <a:ea typeface="Golos Text VF" charset="0"/>
              </a:rPr>
              <a:t>*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 smtClean="0">
                <a:latin typeface="Golos Text VF" charset="0"/>
                <a:ea typeface="Golos Text VF" charset="0"/>
              </a:rPr>
              <a:t>ПОЛЮС-класс</a:t>
            </a:r>
          </a:p>
          <a:p>
            <a:r>
              <a:rPr lang="ru-RU" sz="900" i="1" dirty="0" smtClean="0">
                <a:latin typeface="Golos Text VF" charset="0"/>
                <a:ea typeface="Golos Text VF" charset="0"/>
              </a:rPr>
              <a:t>В 2023 году</a:t>
            </a:r>
            <a:endParaRPr lang="ru-RU" sz="900" i="1" dirty="0">
              <a:latin typeface="Golos Text VF" charset="0"/>
              <a:ea typeface="Golos Text VF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563101" y="3236824"/>
            <a:ext cx="1631859" cy="170772"/>
            <a:chOff x="678851" y="1779662"/>
            <a:chExt cx="1290359" cy="507830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678851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969210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Прямоугольник 51"/>
          <p:cNvSpPr/>
          <p:nvPr/>
        </p:nvSpPr>
        <p:spPr>
          <a:xfrm>
            <a:off x="395535" y="1131590"/>
            <a:ext cx="8433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Golos Text VF" charset="0"/>
                <a:ea typeface="Golos Text VF" charset="0"/>
              </a:rPr>
              <a:t>Специализированная </a:t>
            </a:r>
            <a:r>
              <a:rPr lang="ru-RU" sz="1600" b="1" dirty="0" err="1">
                <a:latin typeface="Golos Text VF" charset="0"/>
                <a:ea typeface="Golos Text VF" charset="0"/>
              </a:rPr>
              <a:t>предпрофильная</a:t>
            </a:r>
            <a:r>
              <a:rPr lang="ru-RU" sz="1600" b="1" dirty="0">
                <a:latin typeface="Golos Text VF" charset="0"/>
                <a:ea typeface="Golos Text VF" charset="0"/>
              </a:rPr>
              <a:t> подготовка </a:t>
            </a:r>
            <a:r>
              <a:rPr lang="ru-RU" sz="1600" b="1" dirty="0" smtClean="0">
                <a:latin typeface="Golos Text VF" charset="0"/>
                <a:ea typeface="Golos Text VF" charset="0"/>
              </a:rPr>
              <a:t/>
            </a:r>
            <a:br>
              <a:rPr lang="ru-RU" sz="1600" b="1" dirty="0" smtClean="0">
                <a:latin typeface="Golos Text VF" charset="0"/>
                <a:ea typeface="Golos Text VF" charset="0"/>
              </a:rPr>
            </a:br>
            <a:r>
              <a:rPr lang="ru-RU" sz="1600" dirty="0" smtClean="0">
                <a:latin typeface="Golos Text VF" charset="0"/>
                <a:ea typeface="Golos Text VF" charset="0"/>
              </a:rPr>
              <a:t>совместно с </a:t>
            </a:r>
            <a:r>
              <a:rPr lang="ru-RU" sz="1600" dirty="0">
                <a:latin typeface="Golos Text VF" charset="0"/>
                <a:ea typeface="Golos Text VF" charset="0"/>
              </a:rPr>
              <a:t>индустриальными партнерами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2" y="4371950"/>
            <a:ext cx="435554" cy="34710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90" y="4372419"/>
            <a:ext cx="297492" cy="34663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01" y="4363409"/>
            <a:ext cx="739814" cy="35564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53" y="4426456"/>
            <a:ext cx="631231" cy="33979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0" y="4426456"/>
            <a:ext cx="867727" cy="2926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21" y="4446579"/>
            <a:ext cx="626982" cy="25235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17" y="4520863"/>
            <a:ext cx="936104" cy="19819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4" y="4418321"/>
            <a:ext cx="842174" cy="29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2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6778682" y="311067"/>
            <a:ext cx="0" cy="318611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74" y="241788"/>
            <a:ext cx="1735526" cy="457164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462602" y="148167"/>
            <a:ext cx="4829477" cy="637994"/>
          </a:xfrm>
          <a:prstGeom prst="rect">
            <a:avLst/>
          </a:prstGeom>
        </p:spPr>
        <p:txBody>
          <a:bodyPr vert="horz" wrap="square" lIns="0" tIns="4762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340"/>
              </a:lnSpc>
              <a:spcBef>
                <a:spcPts val="375"/>
              </a:spcBef>
            </a:pP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Форматы работы </a:t>
            </a:r>
            <a:r>
              <a:rPr lang="ru-RU" sz="2300" dirty="0" smtClean="0">
                <a:latin typeface="Golos Text Black" panose="020B0903020202020204" pitchFamily="34" charset="0"/>
                <a:ea typeface="Golos Text Black" panose="020B0903020202020204" pitchFamily="34" charset="0"/>
              </a:rPr>
              <a:t/>
            </a:r>
            <a:br>
              <a:rPr lang="ru-RU" sz="2300" dirty="0" smtClean="0">
                <a:latin typeface="Golos Text Black" panose="020B0903020202020204" pitchFamily="34" charset="0"/>
                <a:ea typeface="Golos Text Black" panose="020B0903020202020204" pitchFamily="34" charset="0"/>
              </a:rPr>
            </a:br>
            <a:r>
              <a:rPr lang="ru-RU" sz="2300" dirty="0" smtClean="0">
                <a:latin typeface="Golos Text Black" panose="020B0903020202020204" pitchFamily="34" charset="0"/>
                <a:ea typeface="Golos Text Black" panose="020B0903020202020204" pitchFamily="34" charset="0"/>
              </a:rPr>
              <a:t>со </a:t>
            </a: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школьниками</a:t>
            </a:r>
          </a:p>
        </p:txBody>
      </p:sp>
      <p:sp>
        <p:nvSpPr>
          <p:cNvPr id="17" name="object 8"/>
          <p:cNvSpPr txBox="1">
            <a:spLocks/>
          </p:cNvSpPr>
          <p:nvPr/>
        </p:nvSpPr>
        <p:spPr>
          <a:xfrm>
            <a:off x="8649013" y="4824470"/>
            <a:ext cx="494989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7F7F7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5" algn="ctr" defTabSz="685783">
              <a:spcBef>
                <a:spcPts val="56"/>
              </a:spcBef>
              <a:defRPr/>
            </a:pPr>
            <a:fld id="{81D60167-4931-47E6-BA6A-407CBD079E47}" type="slidenum">
              <a:rPr lang="ru-RU" spc="-38"/>
              <a:pPr marL="50005" algn="ctr" defTabSz="685783">
                <a:spcBef>
                  <a:spcPts val="56"/>
                </a:spcBef>
                <a:defRPr/>
              </a:pPr>
              <a:t>6</a:t>
            </a:fld>
            <a:endParaRPr lang="ru-RU" spc="-38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03904" y="339372"/>
            <a:ext cx="1062437" cy="277952"/>
            <a:chOff x="9197567" y="752538"/>
            <a:chExt cx="1991334" cy="5209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4326" y="1419622"/>
            <a:ext cx="2383014" cy="175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F32735"/>
              </a:buClr>
              <a:defRPr/>
            </a:pPr>
            <a:r>
              <a:rPr lang="ru-RU" sz="1200" b="1" dirty="0" smtClean="0">
                <a:latin typeface="Golos Text VF" pitchFamily="2" charset="0"/>
                <a:ea typeface="Golos Text VF" pitchFamily="2" charset="0"/>
              </a:rPr>
              <a:t>Привлечение</a:t>
            </a:r>
          </a:p>
          <a:p>
            <a:pPr marL="214308" indent="-214308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Промо - встречи с участием компаний, истории успеха </a:t>
            </a:r>
          </a:p>
          <a:p>
            <a:pPr marL="214308" indent="-214308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Конкурсный отбор в классы (тестирование по предметам + </a:t>
            </a:r>
            <a:r>
              <a:rPr lang="ru-RU" sz="900" dirty="0" err="1">
                <a:latin typeface="Golos Text VF" pitchFamily="2" charset="0"/>
                <a:ea typeface="Golos Text VF" pitchFamily="2" charset="0"/>
              </a:rPr>
              <a:t>профтестирование</a:t>
            </a:r>
            <a:r>
              <a:rPr lang="ru-RU" sz="900" dirty="0">
                <a:latin typeface="Golos Text VF" pitchFamily="2" charset="0"/>
                <a:ea typeface="Golos Text VF" pitchFamily="2" charset="0"/>
              </a:rPr>
              <a:t> + собеседование)</a:t>
            </a:r>
          </a:p>
          <a:p>
            <a:pPr marL="214308" indent="-214308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Сборные корпоративные классы из учащихся разных школ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1840" y="1419622"/>
            <a:ext cx="2664296" cy="196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F32735"/>
              </a:buClr>
              <a:defRPr/>
            </a:pPr>
            <a:r>
              <a:rPr lang="ru-RU" sz="1200" b="1" dirty="0" smtClean="0">
                <a:latin typeface="Golos Text VF" pitchFamily="2" charset="0"/>
                <a:ea typeface="Golos Text VF" pitchFamily="2" charset="0"/>
              </a:rPr>
              <a:t>Вовлеченность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 err="1">
                <a:latin typeface="Golos Text VF" pitchFamily="2" charset="0"/>
                <a:ea typeface="Golos Text VF" pitchFamily="2" charset="0"/>
              </a:rPr>
              <a:t>Проектно</a:t>
            </a:r>
            <a:r>
              <a:rPr lang="ru-RU" sz="900" dirty="0">
                <a:latin typeface="Golos Text VF" pitchFamily="2" charset="0"/>
                <a:ea typeface="Golos Text VF" pitchFamily="2" charset="0"/>
              </a:rPr>
              <a:t>–ориентированное обучение (кейсы, практики, профессиональные пробы, эксперименты, лабораторные и полевые исследования)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 Экспертиза проектных работ представителями компаний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Защиты проектов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Победы в профильных конкурсах/соревнованиях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2821" y="1419622"/>
            <a:ext cx="2591627" cy="175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rgbClr val="F32735"/>
              </a:buClr>
              <a:defRPr/>
            </a:pPr>
            <a:r>
              <a:rPr lang="ru-RU" sz="1200" b="1" dirty="0" smtClean="0">
                <a:latin typeface="Golos Text VF" pitchFamily="2" charset="0"/>
                <a:ea typeface="Golos Text VF" pitchFamily="2" charset="0"/>
              </a:rPr>
              <a:t>Удержание</a:t>
            </a:r>
          </a:p>
          <a:p>
            <a:pPr marL="214308" indent="-214308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Прозрачные карьерные перспективы для обучающихся</a:t>
            </a:r>
          </a:p>
          <a:p>
            <a:pPr marL="214308" indent="-214308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Знакомство с корпоративной культурой университета и компании</a:t>
            </a:r>
          </a:p>
          <a:p>
            <a:pPr marL="214308" indent="-214308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Clr>
                <a:srgbClr val="F32735"/>
              </a:buClr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Golos Text VF" pitchFamily="2" charset="0"/>
                <a:ea typeface="Golos Text VF" pitchFamily="2" charset="0"/>
              </a:rPr>
              <a:t>Меры поддержки со стороны партнеров (стипендии, призы, образовательные экскурсии, заключение договоров с родителями)</a:t>
            </a:r>
          </a:p>
        </p:txBody>
      </p:sp>
    </p:spTree>
    <p:extLst>
      <p:ext uri="{BB962C8B-B14F-4D97-AF65-F5344CB8AC3E}">
        <p14:creationId xmlns:p14="http://schemas.microsoft.com/office/powerpoint/2010/main" val="366789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6778682" y="311067"/>
            <a:ext cx="0" cy="318611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74" y="241788"/>
            <a:ext cx="1735526" cy="457164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462602" y="290982"/>
            <a:ext cx="4829477" cy="343042"/>
          </a:xfrm>
          <a:prstGeom prst="rect">
            <a:avLst/>
          </a:prstGeom>
        </p:spPr>
        <p:txBody>
          <a:bodyPr vert="horz" wrap="square" lIns="0" tIns="4762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340"/>
              </a:lnSpc>
              <a:spcBef>
                <a:spcPts val="375"/>
              </a:spcBef>
            </a:pPr>
            <a:r>
              <a:rPr lang="en-US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"IT academy"</a:t>
            </a:r>
            <a:endParaRPr lang="ru-RU" sz="2300" dirty="0">
              <a:latin typeface="Golos Text Black" panose="020B0903020202020204" pitchFamily="34" charset="0"/>
              <a:ea typeface="Golos Text Black" panose="020B0903020202020204" pitchFamily="34" charset="0"/>
            </a:endParaRPr>
          </a:p>
        </p:txBody>
      </p:sp>
      <p:sp>
        <p:nvSpPr>
          <p:cNvPr id="17" name="object 8"/>
          <p:cNvSpPr txBox="1">
            <a:spLocks/>
          </p:cNvSpPr>
          <p:nvPr/>
        </p:nvSpPr>
        <p:spPr>
          <a:xfrm>
            <a:off x="8649013" y="4824470"/>
            <a:ext cx="494989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7F7F7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5" algn="ctr" defTabSz="685783">
              <a:spcBef>
                <a:spcPts val="56"/>
              </a:spcBef>
              <a:defRPr/>
            </a:pPr>
            <a:fld id="{81D60167-4931-47E6-BA6A-407CBD079E47}" type="slidenum">
              <a:rPr lang="ru-RU" spc="-38"/>
              <a:pPr marL="50005" algn="ctr" defTabSz="685783">
                <a:spcBef>
                  <a:spcPts val="56"/>
                </a:spcBef>
                <a:defRPr/>
              </a:pPr>
              <a:t>7</a:t>
            </a:fld>
            <a:endParaRPr lang="ru-RU" spc="-38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03904" y="339372"/>
            <a:ext cx="1062437" cy="277952"/>
            <a:chOff x="9197567" y="752538"/>
            <a:chExt cx="1991334" cy="5209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95535" y="1164689"/>
            <a:ext cx="8433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Golos Text VF" charset="0"/>
                <a:ea typeface="Golos Text VF" charset="0"/>
              </a:rPr>
              <a:t>Совместная образовательная программа </a:t>
            </a:r>
            <a:r>
              <a:rPr lang="ru-RU" sz="1600" b="1" dirty="0" err="1" smtClean="0">
                <a:latin typeface="Golos Text VF" charset="0"/>
                <a:ea typeface="Golos Text VF" charset="0"/>
              </a:rPr>
              <a:t>En</a:t>
            </a:r>
            <a:r>
              <a:rPr lang="ru-RU" sz="1600" b="1" dirty="0">
                <a:latin typeface="Golos Text VF" charset="0"/>
                <a:ea typeface="Golos Text VF" charset="0"/>
              </a:rPr>
              <a:t>+ </a:t>
            </a:r>
            <a:r>
              <a:rPr lang="ru-RU" sz="1600" b="1" dirty="0" err="1">
                <a:latin typeface="Golos Text VF" charset="0"/>
                <a:ea typeface="Golos Text VF" charset="0"/>
              </a:rPr>
              <a:t>Group</a:t>
            </a:r>
            <a:r>
              <a:rPr lang="ru-RU" sz="1600" b="1" dirty="0">
                <a:latin typeface="Golos Text VF" charset="0"/>
                <a:ea typeface="Golos Text VF" charset="0"/>
              </a:rPr>
              <a:t> / РУСАЛ / </a:t>
            </a:r>
            <a:r>
              <a:rPr lang="ru-RU" sz="1600" b="1" dirty="0" smtClean="0">
                <a:latin typeface="Golos Text VF" charset="0"/>
                <a:ea typeface="Golos Text VF" charset="0"/>
              </a:rPr>
              <a:t>ИРНИТУ</a:t>
            </a:r>
          </a:p>
          <a:p>
            <a:r>
              <a:rPr lang="ru-RU" sz="1600" b="1" dirty="0">
                <a:latin typeface="Golos Text VF" charset="0"/>
                <a:ea typeface="Golos Text VF" charset="0"/>
              </a:rPr>
              <a:t>Цель проекта: </a:t>
            </a:r>
            <a:r>
              <a:rPr lang="ru-RU" sz="1600" dirty="0">
                <a:latin typeface="Golos Text VF" charset="0"/>
                <a:ea typeface="Golos Text VF" charset="0"/>
              </a:rPr>
              <a:t>обеспечить компании в отраслях металлургии и энергетики высококвалифицированными ИТ-кадрами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2602" y="2360715"/>
            <a:ext cx="2669238" cy="20869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65596">
              <a:spcAft>
                <a:spcPts val="498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Участники программы</a:t>
            </a:r>
            <a:r>
              <a:rPr lang="en-US" sz="1200" b="1" dirty="0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:</a:t>
            </a:r>
            <a:endParaRPr lang="en-US" sz="1200" b="1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3 курс </a:t>
            </a:r>
            <a:r>
              <a:rPr lang="ru-RU" sz="900" dirty="0" err="1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бакалавриата</a:t>
            </a:r>
            <a:endParaRPr lang="en-US" sz="900" dirty="0">
              <a:solidFill>
                <a:schemeClr val="tx1"/>
              </a:solidFill>
              <a:latin typeface="Golos Text VF" pitchFamily="2" charset="0"/>
              <a:ea typeface="Golos Text VF" pitchFamily="2" charset="0"/>
            </a:endParaRPr>
          </a:p>
          <a:p>
            <a:pPr defTabSz="665596">
              <a:spcBef>
                <a:spcPts val="1200"/>
              </a:spcBef>
              <a:spcAft>
                <a:spcPts val="600"/>
              </a:spcAft>
            </a:pPr>
            <a: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Длительность обучения</a:t>
            </a:r>
            <a:r>
              <a:rPr lang="en-US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:</a:t>
            </a:r>
            <a:endParaRPr lang="ru-RU" sz="1200" b="1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2,5 года (5 семестров). </a:t>
            </a:r>
          </a:p>
          <a:p>
            <a:pPr defTabSz="665596"/>
            <a:endParaRPr lang="en-US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>
              <a:spcAft>
                <a:spcPts val="498"/>
              </a:spcAft>
            </a:pPr>
            <a: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Условия</a:t>
            </a:r>
            <a:r>
              <a:rPr lang="en-US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:</a:t>
            </a:r>
            <a:endParaRPr lang="ru-RU" sz="1200" b="1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marL="214308" indent="-214308">
              <a:lnSpc>
                <a:spcPct val="107000"/>
              </a:lnSpc>
              <a:spcAft>
                <a:spcPts val="6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Ученический договор </a:t>
            </a:r>
          </a:p>
          <a:p>
            <a:pPr marL="214308" indent="-214308">
              <a:lnSpc>
                <a:spcPct val="107000"/>
              </a:lnSpc>
              <a:spcAft>
                <a:spcPts val="6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Стипендия – 5 тыс. рублей</a:t>
            </a:r>
          </a:p>
          <a:p>
            <a:pPr marL="214308" indent="-214308">
              <a:lnSpc>
                <a:spcPct val="107000"/>
              </a:lnSpc>
              <a:spcAft>
                <a:spcPts val="6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Проектная деятельность под руководством </a:t>
            </a:r>
            <a:r>
              <a:rPr lang="ru-RU" sz="900" dirty="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наставников </a:t>
            </a:r>
            <a:r>
              <a:rPr lang="en-US" sz="900" dirty="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/>
            </a:r>
            <a:br>
              <a:rPr lang="en-US" sz="900" dirty="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Эн</a:t>
            </a: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+ </a:t>
            </a:r>
            <a:r>
              <a:rPr lang="ru-RU" sz="900" dirty="0" err="1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Диджитал</a:t>
            </a:r>
            <a:endParaRPr lang="en-US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/>
            <a:endParaRPr lang="ru-RU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/>
            <a:endParaRPr lang="en-US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/>
            <a:endParaRPr lang="en-US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/>
            <a:endParaRPr lang="ru-RU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51611" y="2355184"/>
            <a:ext cx="2428501" cy="21607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65596">
              <a:spcAft>
                <a:spcPts val="498"/>
              </a:spcAft>
            </a:pPr>
            <a: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Формат  обучения</a:t>
            </a:r>
            <a:r>
              <a:rPr lang="en-US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: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 err="1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SoftSkills</a:t>
            </a:r>
            <a:endParaRPr lang="ru-RU" sz="900" dirty="0">
              <a:solidFill>
                <a:schemeClr val="tx1"/>
              </a:solidFill>
              <a:latin typeface="Golos Text VF" pitchFamily="2" charset="0"/>
              <a:ea typeface="Golos Text VF" pitchFamily="2" charset="0"/>
            </a:endParaRP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 err="1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HardSkills</a:t>
            </a:r>
            <a:endParaRPr lang="ru-RU" sz="900" dirty="0">
              <a:solidFill>
                <a:schemeClr val="tx1"/>
              </a:solidFill>
              <a:latin typeface="Golos Text VF" pitchFamily="2" charset="0"/>
              <a:ea typeface="Golos Text VF" pitchFamily="2" charset="0"/>
            </a:endParaRP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Визионерские лекции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Тимбилдинг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 err="1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Квизы</a:t>
            </a:r>
            <a:endParaRPr lang="ru-RU" sz="900" dirty="0">
              <a:solidFill>
                <a:schemeClr val="tx1"/>
              </a:solidFill>
              <a:latin typeface="Golos Text VF" pitchFamily="2" charset="0"/>
              <a:ea typeface="Golos Text VF" pitchFamily="2" charset="0"/>
            </a:endParaRP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Экскурсии на предприятия  (ГЭС, ТЭЦ, </a:t>
            </a:r>
            <a:r>
              <a:rPr lang="ru-RU" sz="900" dirty="0" err="1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ИркАЗ</a:t>
            </a: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)</a:t>
            </a:r>
          </a:p>
          <a:p>
            <a:pPr marL="214308" indent="-214308">
              <a:lnSpc>
                <a:spcPct val="107000"/>
              </a:lnSpc>
              <a:spcAft>
                <a:spcPts val="40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Обучение от ведущих провайдеров и </a:t>
            </a:r>
            <a:r>
              <a:rPr lang="ru-RU" sz="900" dirty="0" err="1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вендоров</a:t>
            </a: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 (1С, </a:t>
            </a:r>
            <a:r>
              <a:rPr lang="ru-RU" sz="900" dirty="0" err="1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Softline</a:t>
            </a:r>
            <a:r>
              <a:rPr lang="ru-RU" sz="900" dirty="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и другие</a:t>
            </a:r>
            <a:r>
              <a:rPr lang="ru-RU" sz="900" dirty="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)</a:t>
            </a:r>
            <a:endParaRPr lang="ru-RU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9" y="2931790"/>
            <a:ext cx="2448272" cy="16561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65596"/>
            <a:r>
              <a:rPr lang="ru-RU" sz="996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Состоялся первый выпуск программы с трудоустройством </a:t>
            </a:r>
            <a:r>
              <a:rPr lang="en-US" sz="996" b="1" dirty="0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/>
            </a:r>
            <a:br>
              <a:rPr lang="en-US" sz="996" b="1" dirty="0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</a:br>
            <a:r>
              <a:rPr lang="ru-RU" sz="996" b="1" dirty="0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в </a:t>
            </a:r>
            <a:r>
              <a:rPr lang="en-US" sz="996" b="1" dirty="0" err="1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En</a:t>
            </a:r>
            <a:r>
              <a:rPr lang="en-US" sz="996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+</a:t>
            </a:r>
            <a:r>
              <a:rPr lang="ru-RU" sz="996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 </a:t>
            </a:r>
            <a:r>
              <a:rPr lang="en-US" sz="996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Group</a:t>
            </a:r>
            <a:endParaRPr lang="ru-RU" sz="996" b="1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/>
            <a:endParaRPr lang="en-US" sz="996" b="1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/>
            <a:r>
              <a:rPr lang="ru-RU" sz="996" b="1" dirty="0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С 2023 года программа масштабирована на ИГУ и </a:t>
            </a:r>
            <a:r>
              <a:rPr lang="ru-RU" sz="996" b="1" dirty="0" err="1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БрГУ</a:t>
            </a:r>
            <a:endParaRPr lang="ru-RU" sz="996" b="1" dirty="0" smtClean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/>
            <a:endParaRPr lang="ru-RU" sz="996" b="1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/>
            <a:r>
              <a:rPr lang="ru-RU" sz="996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Финансирование программы осуществляется </a:t>
            </a:r>
            <a:r>
              <a:rPr lang="ru-RU" sz="996" b="1" dirty="0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компанией </a:t>
            </a:r>
            <a:r>
              <a:rPr lang="ru-RU" sz="996" b="1" dirty="0" err="1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En</a:t>
            </a:r>
            <a:r>
              <a:rPr lang="ru-RU" sz="996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+ </a:t>
            </a:r>
            <a:r>
              <a:rPr lang="ru-RU" sz="996" b="1" dirty="0" err="1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Group</a:t>
            </a:r>
            <a:r>
              <a:rPr lang="ru-RU" sz="996" b="1" dirty="0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 </a:t>
            </a:r>
          </a:p>
          <a:p>
            <a:pPr defTabSz="665596"/>
            <a:endParaRPr lang="ru-RU" sz="996" b="1" dirty="0" smtClean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/>
            <a:endParaRPr lang="en-US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  <a:p>
            <a:pPr defTabSz="665596"/>
            <a:endParaRPr lang="ru-RU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283718"/>
            <a:ext cx="526998" cy="5269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408" y="2283718"/>
            <a:ext cx="995064" cy="53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2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6778682" y="311067"/>
            <a:ext cx="0" cy="318611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74" y="241788"/>
            <a:ext cx="1735526" cy="457164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462602" y="148167"/>
            <a:ext cx="4829477" cy="932947"/>
          </a:xfrm>
          <a:prstGeom prst="rect">
            <a:avLst/>
          </a:prstGeom>
        </p:spPr>
        <p:txBody>
          <a:bodyPr vert="horz" wrap="square" lIns="0" tIns="4762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340"/>
              </a:lnSpc>
              <a:spcBef>
                <a:spcPts val="375"/>
              </a:spcBef>
            </a:pP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Целевая подготовка кадров </a:t>
            </a:r>
            <a:r>
              <a:rPr lang="en-US" sz="2300" dirty="0" smtClean="0">
                <a:latin typeface="Golos Text Black" panose="020B0903020202020204" pitchFamily="34" charset="0"/>
                <a:ea typeface="Golos Text Black" panose="020B0903020202020204" pitchFamily="34" charset="0"/>
              </a:rPr>
              <a:t/>
            </a:r>
            <a:br>
              <a:rPr lang="en-US" sz="2300" dirty="0" smtClean="0">
                <a:latin typeface="Golos Text Black" panose="020B0903020202020204" pitchFamily="34" charset="0"/>
                <a:ea typeface="Golos Text Black" panose="020B0903020202020204" pitchFamily="34" charset="0"/>
              </a:rPr>
            </a:br>
            <a:r>
              <a:rPr lang="ru-RU" sz="2300" dirty="0" smtClean="0">
                <a:latin typeface="Golos Text Black" panose="020B0903020202020204" pitchFamily="34" charset="0"/>
                <a:ea typeface="Golos Text Black" panose="020B0903020202020204" pitchFamily="34" charset="0"/>
              </a:rPr>
              <a:t>в </a:t>
            </a: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интересах Иркутского авиационного завода</a:t>
            </a:r>
          </a:p>
        </p:txBody>
      </p:sp>
      <p:sp>
        <p:nvSpPr>
          <p:cNvPr id="17" name="object 8"/>
          <p:cNvSpPr txBox="1">
            <a:spLocks/>
          </p:cNvSpPr>
          <p:nvPr/>
        </p:nvSpPr>
        <p:spPr>
          <a:xfrm>
            <a:off x="8649013" y="4824470"/>
            <a:ext cx="494989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7F7F7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5" algn="ctr" defTabSz="685783">
              <a:spcBef>
                <a:spcPts val="56"/>
              </a:spcBef>
              <a:defRPr/>
            </a:pPr>
            <a:fld id="{81D60167-4931-47E6-BA6A-407CBD079E47}" type="slidenum">
              <a:rPr lang="ru-RU" spc="-38"/>
              <a:pPr marL="50005" algn="ctr" defTabSz="685783">
                <a:spcBef>
                  <a:spcPts val="56"/>
                </a:spcBef>
                <a:defRPr/>
              </a:pPr>
              <a:t>8</a:t>
            </a:fld>
            <a:endParaRPr lang="ru-RU" spc="-38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03904" y="339372"/>
            <a:ext cx="1062437" cy="277952"/>
            <a:chOff x="9197567" y="752538"/>
            <a:chExt cx="1991334" cy="5209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563888" y="1564958"/>
            <a:ext cx="3888432" cy="20869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65596">
              <a:spcAft>
                <a:spcPts val="120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Программа </a:t>
            </a:r>
            <a: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«Крылья </a:t>
            </a:r>
            <a:r>
              <a:rPr lang="ru-RU" sz="1200" b="1" dirty="0" err="1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Ростеха</a:t>
            </a:r>
            <a: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»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36 студентов       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практико-ориентированное обучение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развитие профессиональных компетенций под руководством опытного наставника от ИАЗ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получение рабочей специальности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углубленное изучение английского языка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конструкторские IT-компетенции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трудоустройство с 1 курса</a:t>
            </a: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меры поддержки: заработная плата + стипендия ИАЗ + оплата английского </a:t>
            </a:r>
            <a:r>
              <a:rPr lang="ru-RU" sz="900" dirty="0" smtClean="0">
                <a:solidFill>
                  <a:schemeClr val="tx1"/>
                </a:solidFill>
                <a:latin typeface="Golos Text VF" pitchFamily="2" charset="0"/>
                <a:ea typeface="Golos Text VF" pitchFamily="2" charset="0"/>
              </a:rPr>
              <a:t>языка</a:t>
            </a:r>
            <a:endParaRPr lang="en-US" sz="900" dirty="0" smtClean="0">
              <a:solidFill>
                <a:schemeClr val="tx1"/>
              </a:solidFill>
              <a:latin typeface="Golos Text VF" pitchFamily="2" charset="0"/>
              <a:ea typeface="Golos Text VF" pitchFamily="2" charset="0"/>
            </a:endParaRPr>
          </a:p>
          <a:p>
            <a:pPr marL="214308" indent="-214308">
              <a:lnSpc>
                <a:spcPct val="107000"/>
              </a:lnSpc>
              <a:spcAft>
                <a:spcPts val="450"/>
              </a:spcAft>
              <a:buClr>
                <a:srgbClr val="F32735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chemeClr val="tx1"/>
              </a:solidFill>
              <a:latin typeface="Golos Text VF" pitchFamily="2" charset="0"/>
              <a:ea typeface="Golos Text VF" pitchFamily="2" charset="0"/>
            </a:endParaRPr>
          </a:p>
          <a:p>
            <a:pPr defTabSz="665596">
              <a:lnSpc>
                <a:spcPct val="107000"/>
              </a:lnSpc>
              <a:spcAft>
                <a:spcPts val="1200"/>
              </a:spcAft>
              <a:buClr>
                <a:srgbClr val="F32735"/>
              </a:buClr>
              <a:buSzPct val="100000"/>
              <a:defRPr/>
            </a:pPr>
            <a:r>
              <a:rPr lang="ru-RU" sz="1200" b="1" dirty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ИАЗ вкладывает в подготовку 1 квалифицированного сотрудника до 250 тыс. рублей в </a:t>
            </a:r>
            <a:r>
              <a:rPr lang="ru-RU" sz="1200" b="1" dirty="0" smtClean="0">
                <a:solidFill>
                  <a:prstClr val="black"/>
                </a:solidFill>
                <a:latin typeface="Golos Text VF" panose="020B0604020202020204" charset="0"/>
                <a:ea typeface="Golos Text VF" panose="020B0604020202020204" charset="0"/>
                <a:cs typeface="Segoe UI" panose="020B0502040204020203" pitchFamily="34" charset="0"/>
              </a:rPr>
              <a:t>год</a:t>
            </a:r>
            <a:endParaRPr lang="ru-RU" sz="996" dirty="0">
              <a:solidFill>
                <a:prstClr val="black"/>
              </a:solidFill>
              <a:latin typeface="Golos Text VF" panose="020B0604020202020204" charset="0"/>
              <a:ea typeface="Golos Text VF" panose="020B0604020202020204" charset="0"/>
              <a:cs typeface="Segoe UI" panose="020B0502040204020203" pitchFamily="34" charset="0"/>
            </a:endParaRPr>
          </a:p>
        </p:txBody>
      </p:sp>
      <p:pic>
        <p:nvPicPr>
          <p:cNvPr id="14" name="Picture 2" descr="https://www.istu.edu/upload/iblock/7a7/20200217_IMG_777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599" y="1635646"/>
            <a:ext cx="28956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Государственная корпорация «Ростех»: финансовые показатели - топ 100  компаний - Коммерсантъ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4535" y="1564958"/>
            <a:ext cx="916809" cy="3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1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6778682" y="311067"/>
            <a:ext cx="0" cy="318611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0"/>
                </a:moveTo>
                <a:lnTo>
                  <a:pt x="1" y="424773"/>
                </a:lnTo>
              </a:path>
            </a:pathLst>
          </a:custGeom>
          <a:ln w="12700">
            <a:solidFill>
              <a:srgbClr val="AAA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74" y="241788"/>
            <a:ext cx="1735526" cy="457164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462602" y="148167"/>
            <a:ext cx="4829477" cy="932947"/>
          </a:xfrm>
          <a:prstGeom prst="rect">
            <a:avLst/>
          </a:prstGeom>
        </p:spPr>
        <p:txBody>
          <a:bodyPr vert="horz" wrap="square" lIns="0" tIns="4762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3810">
              <a:lnSpc>
                <a:spcPts val="2340"/>
              </a:lnSpc>
              <a:spcBef>
                <a:spcPts val="375"/>
              </a:spcBef>
            </a:pP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Корпоративный учебно-исследовательский центр «</a:t>
            </a:r>
            <a:r>
              <a:rPr lang="ru-RU" sz="2300" dirty="0" err="1">
                <a:latin typeface="Golos Text Black" panose="020B0903020202020204" pitchFamily="34" charset="0"/>
                <a:ea typeface="Golos Text Black" panose="020B0903020202020204" pitchFamily="34" charset="0"/>
              </a:rPr>
              <a:t>ЕвроСибЭнерго</a:t>
            </a:r>
            <a:r>
              <a:rPr lang="ru-RU" sz="2300" dirty="0">
                <a:latin typeface="Golos Text Black" panose="020B0903020202020204" pitchFamily="34" charset="0"/>
                <a:ea typeface="Golos Text Black" panose="020B0903020202020204" pitchFamily="34" charset="0"/>
              </a:rPr>
              <a:t> – ИРНИТУ»</a:t>
            </a:r>
          </a:p>
        </p:txBody>
      </p:sp>
      <p:sp>
        <p:nvSpPr>
          <p:cNvPr id="17" name="object 8"/>
          <p:cNvSpPr txBox="1">
            <a:spLocks/>
          </p:cNvSpPr>
          <p:nvPr/>
        </p:nvSpPr>
        <p:spPr>
          <a:xfrm>
            <a:off x="8649013" y="4824470"/>
            <a:ext cx="494989" cy="19188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7F7F7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005" algn="ctr" defTabSz="685783">
              <a:spcBef>
                <a:spcPts val="56"/>
              </a:spcBef>
              <a:defRPr/>
            </a:pPr>
            <a:fld id="{81D60167-4931-47E6-BA6A-407CBD079E47}" type="slidenum">
              <a:rPr lang="ru-RU" spc="-38"/>
              <a:pPr marL="50005" algn="ctr" defTabSz="685783">
                <a:spcBef>
                  <a:spcPts val="56"/>
                </a:spcBef>
                <a:defRPr/>
              </a:pPr>
              <a:t>9</a:t>
            </a:fld>
            <a:endParaRPr lang="ru-RU" spc="-38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03904" y="339372"/>
            <a:ext cx="1062437" cy="277952"/>
            <a:chOff x="9197567" y="752538"/>
            <a:chExt cx="1991334" cy="520968"/>
          </a:xfrm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9197567" y="752538"/>
              <a:ext cx="433324" cy="520968"/>
            </a:xfrm>
            <a:custGeom>
              <a:avLst/>
              <a:gdLst>
                <a:gd name="T0" fmla="*/ 5573 w 9294"/>
                <a:gd name="T1" fmla="*/ 28 h 11174"/>
                <a:gd name="T2" fmla="*/ 5293 w 9294"/>
                <a:gd name="T3" fmla="*/ 75 h 11174"/>
                <a:gd name="T4" fmla="*/ 5057 w 9294"/>
                <a:gd name="T5" fmla="*/ 189 h 11174"/>
                <a:gd name="T6" fmla="*/ 4867 w 9294"/>
                <a:gd name="T7" fmla="*/ 367 h 11174"/>
                <a:gd name="T8" fmla="*/ 4737 w 9294"/>
                <a:gd name="T9" fmla="*/ 592 h 11174"/>
                <a:gd name="T10" fmla="*/ 4678 w 9294"/>
                <a:gd name="T11" fmla="*/ 854 h 11174"/>
                <a:gd name="T12" fmla="*/ 4551 w 9294"/>
                <a:gd name="T13" fmla="*/ 628 h 11174"/>
                <a:gd name="T14" fmla="*/ 4429 w 9294"/>
                <a:gd name="T15" fmla="*/ 396 h 11174"/>
                <a:gd name="T16" fmla="*/ 4248 w 9294"/>
                <a:gd name="T17" fmla="*/ 212 h 11174"/>
                <a:gd name="T18" fmla="*/ 4017 w 9294"/>
                <a:gd name="T19" fmla="*/ 87 h 11174"/>
                <a:gd name="T20" fmla="*/ 3745 w 9294"/>
                <a:gd name="T21" fmla="*/ 31 h 11174"/>
                <a:gd name="T22" fmla="*/ 192 w 9294"/>
                <a:gd name="T23" fmla="*/ 0 h 11174"/>
                <a:gd name="T24" fmla="*/ 4092 w 9294"/>
                <a:gd name="T25" fmla="*/ 8003 h 11174"/>
                <a:gd name="T26" fmla="*/ 4156 w 9294"/>
                <a:gd name="T27" fmla="*/ 8157 h 11174"/>
                <a:gd name="T28" fmla="*/ 4260 w 9294"/>
                <a:gd name="T29" fmla="*/ 8282 h 11174"/>
                <a:gd name="T30" fmla="*/ 4395 w 9294"/>
                <a:gd name="T31" fmla="*/ 8371 h 11174"/>
                <a:gd name="T32" fmla="*/ 4553 w 9294"/>
                <a:gd name="T33" fmla="*/ 8418 h 11174"/>
                <a:gd name="T34" fmla="*/ 4722 w 9294"/>
                <a:gd name="T35" fmla="*/ 8418 h 11174"/>
                <a:gd name="T36" fmla="*/ 4880 w 9294"/>
                <a:gd name="T37" fmla="*/ 8371 h 11174"/>
                <a:gd name="T38" fmla="*/ 5014 w 9294"/>
                <a:gd name="T39" fmla="*/ 8282 h 11174"/>
                <a:gd name="T40" fmla="*/ 5119 w 9294"/>
                <a:gd name="T41" fmla="*/ 8157 h 11174"/>
                <a:gd name="T42" fmla="*/ 5182 w 9294"/>
                <a:gd name="T43" fmla="*/ 8003 h 11174"/>
                <a:gd name="T44" fmla="*/ 9087 w 9294"/>
                <a:gd name="T45" fmla="*/ 0 h 11174"/>
                <a:gd name="T46" fmla="*/ 4036 w 9294"/>
                <a:gd name="T47" fmla="*/ 11114 h 11174"/>
                <a:gd name="T48" fmla="*/ 3364 w 9294"/>
                <a:gd name="T49" fmla="*/ 10905 h 11174"/>
                <a:gd name="T50" fmla="*/ 2755 w 9294"/>
                <a:gd name="T51" fmla="*/ 10557 h 11174"/>
                <a:gd name="T52" fmla="*/ 2232 w 9294"/>
                <a:gd name="T53" fmla="*/ 10085 h 11174"/>
                <a:gd name="T54" fmla="*/ 1702 w 9294"/>
                <a:gd name="T55" fmla="*/ 9380 h 11174"/>
                <a:gd name="T56" fmla="*/ 1131 w 9294"/>
                <a:gd name="T57" fmla="*/ 8544 h 11174"/>
                <a:gd name="T58" fmla="*/ 804 w 9294"/>
                <a:gd name="T59" fmla="*/ 8010 h 11174"/>
                <a:gd name="T60" fmla="*/ 514 w 9294"/>
                <a:gd name="T61" fmla="*/ 7484 h 11174"/>
                <a:gd name="T62" fmla="*/ 304 w 9294"/>
                <a:gd name="T63" fmla="*/ 7045 h 11174"/>
                <a:gd name="T64" fmla="*/ 173 w 9294"/>
                <a:gd name="T65" fmla="*/ 6663 h 11174"/>
                <a:gd name="T66" fmla="*/ 85 w 9294"/>
                <a:gd name="T67" fmla="*/ 6294 h 11174"/>
                <a:gd name="T68" fmla="*/ 6 w 9294"/>
                <a:gd name="T69" fmla="*/ 5724 h 11174"/>
                <a:gd name="T70" fmla="*/ 1508 w 9294"/>
                <a:gd name="T71" fmla="*/ 3621 h 11174"/>
                <a:gd name="T72" fmla="*/ 1495 w 9294"/>
                <a:gd name="T73" fmla="*/ 6111 h 11174"/>
                <a:gd name="T74" fmla="*/ 1507 w 9294"/>
                <a:gd name="T75" fmla="*/ 8183 h 11174"/>
                <a:gd name="T76" fmla="*/ 1801 w 9294"/>
                <a:gd name="T77" fmla="*/ 9212 h 11174"/>
                <a:gd name="T78" fmla="*/ 2413 w 9294"/>
                <a:gd name="T79" fmla="*/ 10066 h 11174"/>
                <a:gd name="T80" fmla="*/ 3276 w 9294"/>
                <a:gd name="T81" fmla="*/ 10677 h 11174"/>
                <a:gd name="T82" fmla="*/ 4324 w 9294"/>
                <a:gd name="T83" fmla="*/ 10973 h 11174"/>
                <a:gd name="T84" fmla="*/ 5438 w 9294"/>
                <a:gd name="T85" fmla="*/ 10889 h 11174"/>
                <a:gd name="T86" fmla="*/ 6414 w 9294"/>
                <a:gd name="T87" fmla="*/ 10449 h 11174"/>
                <a:gd name="T88" fmla="*/ 7178 w 9294"/>
                <a:gd name="T89" fmla="*/ 9726 h 11174"/>
                <a:gd name="T90" fmla="*/ 7662 w 9294"/>
                <a:gd name="T91" fmla="*/ 8789 h 11174"/>
                <a:gd name="T92" fmla="*/ 7803 w 9294"/>
                <a:gd name="T93" fmla="*/ 7518 h 11174"/>
                <a:gd name="T94" fmla="*/ 7795 w 9294"/>
                <a:gd name="T95" fmla="*/ 5048 h 11174"/>
                <a:gd name="T96" fmla="*/ 7779 w 9294"/>
                <a:gd name="T97" fmla="*/ 2545 h 11174"/>
                <a:gd name="T98" fmla="*/ 9258 w 9294"/>
                <a:gd name="T99" fmla="*/ 5996 h 11174"/>
                <a:gd name="T100" fmla="*/ 9177 w 9294"/>
                <a:gd name="T101" fmla="*/ 6450 h 11174"/>
                <a:gd name="T102" fmla="*/ 9070 w 9294"/>
                <a:gd name="T103" fmla="*/ 6826 h 11174"/>
                <a:gd name="T104" fmla="*/ 8918 w 9294"/>
                <a:gd name="T105" fmla="*/ 7209 h 11174"/>
                <a:gd name="T106" fmla="*/ 8661 w 9294"/>
                <a:gd name="T107" fmla="*/ 7708 h 11174"/>
                <a:gd name="T108" fmla="*/ 8354 w 9294"/>
                <a:gd name="T109" fmla="*/ 8239 h 11174"/>
                <a:gd name="T110" fmla="*/ 8012 w 9294"/>
                <a:gd name="T111" fmla="*/ 8774 h 11174"/>
                <a:gd name="T112" fmla="*/ 7314 w 9294"/>
                <a:gd name="T113" fmla="*/ 9762 h 11174"/>
                <a:gd name="T114" fmla="*/ 6849 w 9294"/>
                <a:gd name="T115" fmla="*/ 10301 h 11174"/>
                <a:gd name="T116" fmla="*/ 6287 w 9294"/>
                <a:gd name="T117" fmla="*/ 10722 h 11174"/>
                <a:gd name="T118" fmla="*/ 5648 w 9294"/>
                <a:gd name="T119" fmla="*/ 11012 h 11174"/>
                <a:gd name="T120" fmla="*/ 4956 w 9294"/>
                <a:gd name="T121" fmla="*/ 11158 h 1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94" h="11174">
                  <a:moveTo>
                    <a:pt x="9087" y="0"/>
                  </a:moveTo>
                  <a:lnTo>
                    <a:pt x="5788" y="17"/>
                  </a:lnTo>
                  <a:lnTo>
                    <a:pt x="5745" y="18"/>
                  </a:lnTo>
                  <a:lnTo>
                    <a:pt x="5702" y="19"/>
                  </a:lnTo>
                  <a:lnTo>
                    <a:pt x="5659" y="21"/>
                  </a:lnTo>
                  <a:lnTo>
                    <a:pt x="5616" y="24"/>
                  </a:lnTo>
                  <a:lnTo>
                    <a:pt x="5573" y="28"/>
                  </a:lnTo>
                  <a:lnTo>
                    <a:pt x="5529" y="31"/>
                  </a:lnTo>
                  <a:lnTo>
                    <a:pt x="5487" y="36"/>
                  </a:lnTo>
                  <a:lnTo>
                    <a:pt x="5444" y="42"/>
                  </a:lnTo>
                  <a:lnTo>
                    <a:pt x="5406" y="48"/>
                  </a:lnTo>
                  <a:lnTo>
                    <a:pt x="5368" y="55"/>
                  </a:lnTo>
                  <a:lnTo>
                    <a:pt x="5330" y="64"/>
                  </a:lnTo>
                  <a:lnTo>
                    <a:pt x="5293" y="75"/>
                  </a:lnTo>
                  <a:lnTo>
                    <a:pt x="5257" y="87"/>
                  </a:lnTo>
                  <a:lnTo>
                    <a:pt x="5222" y="100"/>
                  </a:lnTo>
                  <a:lnTo>
                    <a:pt x="5186" y="115"/>
                  </a:lnTo>
                  <a:lnTo>
                    <a:pt x="5153" y="132"/>
                  </a:lnTo>
                  <a:lnTo>
                    <a:pt x="5120" y="150"/>
                  </a:lnTo>
                  <a:lnTo>
                    <a:pt x="5088" y="169"/>
                  </a:lnTo>
                  <a:lnTo>
                    <a:pt x="5057" y="189"/>
                  </a:lnTo>
                  <a:lnTo>
                    <a:pt x="5026" y="212"/>
                  </a:lnTo>
                  <a:lnTo>
                    <a:pt x="4997" y="234"/>
                  </a:lnTo>
                  <a:lnTo>
                    <a:pt x="4969" y="258"/>
                  </a:lnTo>
                  <a:lnTo>
                    <a:pt x="4942" y="284"/>
                  </a:lnTo>
                  <a:lnTo>
                    <a:pt x="4916" y="311"/>
                  </a:lnTo>
                  <a:lnTo>
                    <a:pt x="4891" y="338"/>
                  </a:lnTo>
                  <a:lnTo>
                    <a:pt x="4867" y="367"/>
                  </a:lnTo>
                  <a:lnTo>
                    <a:pt x="4845" y="396"/>
                  </a:lnTo>
                  <a:lnTo>
                    <a:pt x="4824" y="426"/>
                  </a:lnTo>
                  <a:lnTo>
                    <a:pt x="4804" y="458"/>
                  </a:lnTo>
                  <a:lnTo>
                    <a:pt x="4784" y="490"/>
                  </a:lnTo>
                  <a:lnTo>
                    <a:pt x="4767" y="523"/>
                  </a:lnTo>
                  <a:lnTo>
                    <a:pt x="4751" y="557"/>
                  </a:lnTo>
                  <a:lnTo>
                    <a:pt x="4737" y="592"/>
                  </a:lnTo>
                  <a:lnTo>
                    <a:pt x="4724" y="628"/>
                  </a:lnTo>
                  <a:lnTo>
                    <a:pt x="4713" y="664"/>
                  </a:lnTo>
                  <a:lnTo>
                    <a:pt x="4703" y="701"/>
                  </a:lnTo>
                  <a:lnTo>
                    <a:pt x="4694" y="738"/>
                  </a:lnTo>
                  <a:lnTo>
                    <a:pt x="4687" y="776"/>
                  </a:lnTo>
                  <a:lnTo>
                    <a:pt x="4682" y="814"/>
                  </a:lnTo>
                  <a:lnTo>
                    <a:pt x="4678" y="854"/>
                  </a:lnTo>
                  <a:lnTo>
                    <a:pt x="4596" y="854"/>
                  </a:lnTo>
                  <a:lnTo>
                    <a:pt x="4592" y="814"/>
                  </a:lnTo>
                  <a:lnTo>
                    <a:pt x="4587" y="776"/>
                  </a:lnTo>
                  <a:lnTo>
                    <a:pt x="4580" y="738"/>
                  </a:lnTo>
                  <a:lnTo>
                    <a:pt x="4572" y="701"/>
                  </a:lnTo>
                  <a:lnTo>
                    <a:pt x="4562" y="664"/>
                  </a:lnTo>
                  <a:lnTo>
                    <a:pt x="4551" y="628"/>
                  </a:lnTo>
                  <a:lnTo>
                    <a:pt x="4538" y="592"/>
                  </a:lnTo>
                  <a:lnTo>
                    <a:pt x="4523" y="557"/>
                  </a:lnTo>
                  <a:lnTo>
                    <a:pt x="4507" y="523"/>
                  </a:lnTo>
                  <a:lnTo>
                    <a:pt x="4490" y="490"/>
                  </a:lnTo>
                  <a:lnTo>
                    <a:pt x="4471" y="458"/>
                  </a:lnTo>
                  <a:lnTo>
                    <a:pt x="4450" y="426"/>
                  </a:lnTo>
                  <a:lnTo>
                    <a:pt x="4429" y="396"/>
                  </a:lnTo>
                  <a:lnTo>
                    <a:pt x="4407" y="367"/>
                  </a:lnTo>
                  <a:lnTo>
                    <a:pt x="4384" y="338"/>
                  </a:lnTo>
                  <a:lnTo>
                    <a:pt x="4358" y="311"/>
                  </a:lnTo>
                  <a:lnTo>
                    <a:pt x="4332" y="284"/>
                  </a:lnTo>
                  <a:lnTo>
                    <a:pt x="4306" y="258"/>
                  </a:lnTo>
                  <a:lnTo>
                    <a:pt x="4277" y="234"/>
                  </a:lnTo>
                  <a:lnTo>
                    <a:pt x="4248" y="212"/>
                  </a:lnTo>
                  <a:lnTo>
                    <a:pt x="4218" y="189"/>
                  </a:lnTo>
                  <a:lnTo>
                    <a:pt x="4186" y="169"/>
                  </a:lnTo>
                  <a:lnTo>
                    <a:pt x="4155" y="150"/>
                  </a:lnTo>
                  <a:lnTo>
                    <a:pt x="4121" y="132"/>
                  </a:lnTo>
                  <a:lnTo>
                    <a:pt x="4088" y="115"/>
                  </a:lnTo>
                  <a:lnTo>
                    <a:pt x="4053" y="100"/>
                  </a:lnTo>
                  <a:lnTo>
                    <a:pt x="4017" y="87"/>
                  </a:lnTo>
                  <a:lnTo>
                    <a:pt x="3982" y="75"/>
                  </a:lnTo>
                  <a:lnTo>
                    <a:pt x="3944" y="64"/>
                  </a:lnTo>
                  <a:lnTo>
                    <a:pt x="3907" y="55"/>
                  </a:lnTo>
                  <a:lnTo>
                    <a:pt x="3868" y="48"/>
                  </a:lnTo>
                  <a:lnTo>
                    <a:pt x="3830" y="42"/>
                  </a:lnTo>
                  <a:lnTo>
                    <a:pt x="3787" y="36"/>
                  </a:lnTo>
                  <a:lnTo>
                    <a:pt x="3745" y="31"/>
                  </a:lnTo>
                  <a:lnTo>
                    <a:pt x="3701" y="28"/>
                  </a:lnTo>
                  <a:lnTo>
                    <a:pt x="3659" y="24"/>
                  </a:lnTo>
                  <a:lnTo>
                    <a:pt x="3615" y="21"/>
                  </a:lnTo>
                  <a:lnTo>
                    <a:pt x="3573" y="19"/>
                  </a:lnTo>
                  <a:lnTo>
                    <a:pt x="3529" y="18"/>
                  </a:lnTo>
                  <a:lnTo>
                    <a:pt x="3487" y="17"/>
                  </a:lnTo>
                  <a:lnTo>
                    <a:pt x="192" y="0"/>
                  </a:lnTo>
                  <a:lnTo>
                    <a:pt x="1648" y="2091"/>
                  </a:lnTo>
                  <a:lnTo>
                    <a:pt x="4085" y="2091"/>
                  </a:lnTo>
                  <a:lnTo>
                    <a:pt x="4085" y="7968"/>
                  </a:lnTo>
                  <a:lnTo>
                    <a:pt x="4085" y="7969"/>
                  </a:lnTo>
                  <a:lnTo>
                    <a:pt x="4085" y="7971"/>
                  </a:lnTo>
                  <a:lnTo>
                    <a:pt x="4087" y="7980"/>
                  </a:lnTo>
                  <a:lnTo>
                    <a:pt x="4092" y="8003"/>
                  </a:lnTo>
                  <a:lnTo>
                    <a:pt x="4099" y="8026"/>
                  </a:lnTo>
                  <a:lnTo>
                    <a:pt x="4106" y="8049"/>
                  </a:lnTo>
                  <a:lnTo>
                    <a:pt x="4114" y="8072"/>
                  </a:lnTo>
                  <a:lnTo>
                    <a:pt x="4124" y="8094"/>
                  </a:lnTo>
                  <a:lnTo>
                    <a:pt x="4134" y="8115"/>
                  </a:lnTo>
                  <a:lnTo>
                    <a:pt x="4145" y="8136"/>
                  </a:lnTo>
                  <a:lnTo>
                    <a:pt x="4156" y="8157"/>
                  </a:lnTo>
                  <a:lnTo>
                    <a:pt x="4169" y="8177"/>
                  </a:lnTo>
                  <a:lnTo>
                    <a:pt x="4182" y="8196"/>
                  </a:lnTo>
                  <a:lnTo>
                    <a:pt x="4196" y="8214"/>
                  </a:lnTo>
                  <a:lnTo>
                    <a:pt x="4211" y="8233"/>
                  </a:lnTo>
                  <a:lnTo>
                    <a:pt x="4227" y="8250"/>
                  </a:lnTo>
                  <a:lnTo>
                    <a:pt x="4243" y="8266"/>
                  </a:lnTo>
                  <a:lnTo>
                    <a:pt x="4260" y="8282"/>
                  </a:lnTo>
                  <a:lnTo>
                    <a:pt x="4277" y="8297"/>
                  </a:lnTo>
                  <a:lnTo>
                    <a:pt x="4296" y="8312"/>
                  </a:lnTo>
                  <a:lnTo>
                    <a:pt x="4315" y="8325"/>
                  </a:lnTo>
                  <a:lnTo>
                    <a:pt x="4334" y="8338"/>
                  </a:lnTo>
                  <a:lnTo>
                    <a:pt x="4353" y="8350"/>
                  </a:lnTo>
                  <a:lnTo>
                    <a:pt x="4375" y="8361"/>
                  </a:lnTo>
                  <a:lnTo>
                    <a:pt x="4395" y="8371"/>
                  </a:lnTo>
                  <a:lnTo>
                    <a:pt x="4416" y="8380"/>
                  </a:lnTo>
                  <a:lnTo>
                    <a:pt x="4438" y="8390"/>
                  </a:lnTo>
                  <a:lnTo>
                    <a:pt x="4461" y="8397"/>
                  </a:lnTo>
                  <a:lnTo>
                    <a:pt x="4483" y="8404"/>
                  </a:lnTo>
                  <a:lnTo>
                    <a:pt x="4506" y="8410"/>
                  </a:lnTo>
                  <a:lnTo>
                    <a:pt x="4529" y="8414"/>
                  </a:lnTo>
                  <a:lnTo>
                    <a:pt x="4553" y="8418"/>
                  </a:lnTo>
                  <a:lnTo>
                    <a:pt x="4577" y="8421"/>
                  </a:lnTo>
                  <a:lnTo>
                    <a:pt x="4601" y="8422"/>
                  </a:lnTo>
                  <a:lnTo>
                    <a:pt x="4626" y="8423"/>
                  </a:lnTo>
                  <a:lnTo>
                    <a:pt x="4649" y="8423"/>
                  </a:lnTo>
                  <a:lnTo>
                    <a:pt x="4673" y="8422"/>
                  </a:lnTo>
                  <a:lnTo>
                    <a:pt x="4697" y="8421"/>
                  </a:lnTo>
                  <a:lnTo>
                    <a:pt x="4722" y="8418"/>
                  </a:lnTo>
                  <a:lnTo>
                    <a:pt x="4745" y="8414"/>
                  </a:lnTo>
                  <a:lnTo>
                    <a:pt x="4768" y="8410"/>
                  </a:lnTo>
                  <a:lnTo>
                    <a:pt x="4792" y="8404"/>
                  </a:lnTo>
                  <a:lnTo>
                    <a:pt x="4814" y="8397"/>
                  </a:lnTo>
                  <a:lnTo>
                    <a:pt x="4836" y="8390"/>
                  </a:lnTo>
                  <a:lnTo>
                    <a:pt x="4858" y="8380"/>
                  </a:lnTo>
                  <a:lnTo>
                    <a:pt x="4880" y="8371"/>
                  </a:lnTo>
                  <a:lnTo>
                    <a:pt x="4900" y="8361"/>
                  </a:lnTo>
                  <a:lnTo>
                    <a:pt x="4921" y="8350"/>
                  </a:lnTo>
                  <a:lnTo>
                    <a:pt x="4940" y="8338"/>
                  </a:lnTo>
                  <a:lnTo>
                    <a:pt x="4960" y="8325"/>
                  </a:lnTo>
                  <a:lnTo>
                    <a:pt x="4979" y="8312"/>
                  </a:lnTo>
                  <a:lnTo>
                    <a:pt x="4997" y="8297"/>
                  </a:lnTo>
                  <a:lnTo>
                    <a:pt x="5014" y="8282"/>
                  </a:lnTo>
                  <a:lnTo>
                    <a:pt x="5031" y="8266"/>
                  </a:lnTo>
                  <a:lnTo>
                    <a:pt x="5048" y="8250"/>
                  </a:lnTo>
                  <a:lnTo>
                    <a:pt x="5064" y="8233"/>
                  </a:lnTo>
                  <a:lnTo>
                    <a:pt x="5078" y="8214"/>
                  </a:lnTo>
                  <a:lnTo>
                    <a:pt x="5092" y="8196"/>
                  </a:lnTo>
                  <a:lnTo>
                    <a:pt x="5105" y="8177"/>
                  </a:lnTo>
                  <a:lnTo>
                    <a:pt x="5119" y="8157"/>
                  </a:lnTo>
                  <a:lnTo>
                    <a:pt x="5130" y="8136"/>
                  </a:lnTo>
                  <a:lnTo>
                    <a:pt x="5141" y="8115"/>
                  </a:lnTo>
                  <a:lnTo>
                    <a:pt x="5151" y="8094"/>
                  </a:lnTo>
                  <a:lnTo>
                    <a:pt x="5160" y="8072"/>
                  </a:lnTo>
                  <a:lnTo>
                    <a:pt x="5168" y="8049"/>
                  </a:lnTo>
                  <a:lnTo>
                    <a:pt x="5175" y="8027"/>
                  </a:lnTo>
                  <a:lnTo>
                    <a:pt x="5182" y="8003"/>
                  </a:lnTo>
                  <a:lnTo>
                    <a:pt x="5187" y="7980"/>
                  </a:lnTo>
                  <a:lnTo>
                    <a:pt x="5189" y="7971"/>
                  </a:lnTo>
                  <a:lnTo>
                    <a:pt x="5189" y="7969"/>
                  </a:lnTo>
                  <a:lnTo>
                    <a:pt x="5190" y="7967"/>
                  </a:lnTo>
                  <a:lnTo>
                    <a:pt x="5190" y="2091"/>
                  </a:lnTo>
                  <a:lnTo>
                    <a:pt x="7633" y="2091"/>
                  </a:lnTo>
                  <a:lnTo>
                    <a:pt x="9087" y="0"/>
                  </a:lnTo>
                  <a:close/>
                  <a:moveTo>
                    <a:pt x="4647" y="11174"/>
                  </a:moveTo>
                  <a:lnTo>
                    <a:pt x="4544" y="11172"/>
                  </a:lnTo>
                  <a:lnTo>
                    <a:pt x="4441" y="11167"/>
                  </a:lnTo>
                  <a:lnTo>
                    <a:pt x="4339" y="11158"/>
                  </a:lnTo>
                  <a:lnTo>
                    <a:pt x="4238" y="11147"/>
                  </a:lnTo>
                  <a:lnTo>
                    <a:pt x="4137" y="11131"/>
                  </a:lnTo>
                  <a:lnTo>
                    <a:pt x="4036" y="11114"/>
                  </a:lnTo>
                  <a:lnTo>
                    <a:pt x="3938" y="11093"/>
                  </a:lnTo>
                  <a:lnTo>
                    <a:pt x="3840" y="11069"/>
                  </a:lnTo>
                  <a:lnTo>
                    <a:pt x="3742" y="11041"/>
                  </a:lnTo>
                  <a:lnTo>
                    <a:pt x="3646" y="11012"/>
                  </a:lnTo>
                  <a:lnTo>
                    <a:pt x="3551" y="10979"/>
                  </a:lnTo>
                  <a:lnTo>
                    <a:pt x="3457" y="10943"/>
                  </a:lnTo>
                  <a:lnTo>
                    <a:pt x="3364" y="10905"/>
                  </a:lnTo>
                  <a:lnTo>
                    <a:pt x="3273" y="10863"/>
                  </a:lnTo>
                  <a:lnTo>
                    <a:pt x="3183" y="10819"/>
                  </a:lnTo>
                  <a:lnTo>
                    <a:pt x="3094" y="10772"/>
                  </a:lnTo>
                  <a:lnTo>
                    <a:pt x="3007" y="10722"/>
                  </a:lnTo>
                  <a:lnTo>
                    <a:pt x="2922" y="10670"/>
                  </a:lnTo>
                  <a:lnTo>
                    <a:pt x="2838" y="10615"/>
                  </a:lnTo>
                  <a:lnTo>
                    <a:pt x="2755" y="10557"/>
                  </a:lnTo>
                  <a:lnTo>
                    <a:pt x="2675" y="10497"/>
                  </a:lnTo>
                  <a:lnTo>
                    <a:pt x="2596" y="10434"/>
                  </a:lnTo>
                  <a:lnTo>
                    <a:pt x="2519" y="10369"/>
                  </a:lnTo>
                  <a:lnTo>
                    <a:pt x="2444" y="10301"/>
                  </a:lnTo>
                  <a:lnTo>
                    <a:pt x="2371" y="10231"/>
                  </a:lnTo>
                  <a:lnTo>
                    <a:pt x="2301" y="10158"/>
                  </a:lnTo>
                  <a:lnTo>
                    <a:pt x="2232" y="10085"/>
                  </a:lnTo>
                  <a:lnTo>
                    <a:pt x="2165" y="10007"/>
                  </a:lnTo>
                  <a:lnTo>
                    <a:pt x="2101" y="9928"/>
                  </a:lnTo>
                  <a:lnTo>
                    <a:pt x="2039" y="9846"/>
                  </a:lnTo>
                  <a:lnTo>
                    <a:pt x="1980" y="9762"/>
                  </a:lnTo>
                  <a:lnTo>
                    <a:pt x="1923" y="9675"/>
                  </a:lnTo>
                  <a:lnTo>
                    <a:pt x="1812" y="9529"/>
                  </a:lnTo>
                  <a:lnTo>
                    <a:pt x="1702" y="9380"/>
                  </a:lnTo>
                  <a:lnTo>
                    <a:pt x="1595" y="9230"/>
                  </a:lnTo>
                  <a:lnTo>
                    <a:pt x="1489" y="9079"/>
                  </a:lnTo>
                  <a:lnTo>
                    <a:pt x="1383" y="8927"/>
                  </a:lnTo>
                  <a:lnTo>
                    <a:pt x="1281" y="8774"/>
                  </a:lnTo>
                  <a:lnTo>
                    <a:pt x="1231" y="8698"/>
                  </a:lnTo>
                  <a:lnTo>
                    <a:pt x="1181" y="8621"/>
                  </a:lnTo>
                  <a:lnTo>
                    <a:pt x="1131" y="8544"/>
                  </a:lnTo>
                  <a:lnTo>
                    <a:pt x="1083" y="8469"/>
                  </a:lnTo>
                  <a:lnTo>
                    <a:pt x="1035" y="8392"/>
                  </a:lnTo>
                  <a:lnTo>
                    <a:pt x="988" y="8316"/>
                  </a:lnTo>
                  <a:lnTo>
                    <a:pt x="940" y="8239"/>
                  </a:lnTo>
                  <a:lnTo>
                    <a:pt x="895" y="8163"/>
                  </a:lnTo>
                  <a:lnTo>
                    <a:pt x="849" y="8087"/>
                  </a:lnTo>
                  <a:lnTo>
                    <a:pt x="804" y="8010"/>
                  </a:lnTo>
                  <a:lnTo>
                    <a:pt x="760" y="7934"/>
                  </a:lnTo>
                  <a:lnTo>
                    <a:pt x="717" y="7859"/>
                  </a:lnTo>
                  <a:lnTo>
                    <a:pt x="675" y="7783"/>
                  </a:lnTo>
                  <a:lnTo>
                    <a:pt x="633" y="7708"/>
                  </a:lnTo>
                  <a:lnTo>
                    <a:pt x="593" y="7633"/>
                  </a:lnTo>
                  <a:lnTo>
                    <a:pt x="552" y="7558"/>
                  </a:lnTo>
                  <a:lnTo>
                    <a:pt x="514" y="7484"/>
                  </a:lnTo>
                  <a:lnTo>
                    <a:pt x="475" y="7410"/>
                  </a:lnTo>
                  <a:lnTo>
                    <a:pt x="438" y="7337"/>
                  </a:lnTo>
                  <a:lnTo>
                    <a:pt x="403" y="7264"/>
                  </a:lnTo>
                  <a:lnTo>
                    <a:pt x="376" y="7209"/>
                  </a:lnTo>
                  <a:lnTo>
                    <a:pt x="351" y="7154"/>
                  </a:lnTo>
                  <a:lnTo>
                    <a:pt x="328" y="7100"/>
                  </a:lnTo>
                  <a:lnTo>
                    <a:pt x="304" y="7045"/>
                  </a:lnTo>
                  <a:lnTo>
                    <a:pt x="283" y="6990"/>
                  </a:lnTo>
                  <a:lnTo>
                    <a:pt x="262" y="6935"/>
                  </a:lnTo>
                  <a:lnTo>
                    <a:pt x="243" y="6880"/>
                  </a:lnTo>
                  <a:lnTo>
                    <a:pt x="223" y="6826"/>
                  </a:lnTo>
                  <a:lnTo>
                    <a:pt x="206" y="6772"/>
                  </a:lnTo>
                  <a:lnTo>
                    <a:pt x="189" y="6717"/>
                  </a:lnTo>
                  <a:lnTo>
                    <a:pt x="173" y="6663"/>
                  </a:lnTo>
                  <a:lnTo>
                    <a:pt x="158" y="6610"/>
                  </a:lnTo>
                  <a:lnTo>
                    <a:pt x="143" y="6556"/>
                  </a:lnTo>
                  <a:lnTo>
                    <a:pt x="130" y="6502"/>
                  </a:lnTo>
                  <a:lnTo>
                    <a:pt x="118" y="6450"/>
                  </a:lnTo>
                  <a:lnTo>
                    <a:pt x="106" y="6397"/>
                  </a:lnTo>
                  <a:lnTo>
                    <a:pt x="95" y="6345"/>
                  </a:lnTo>
                  <a:lnTo>
                    <a:pt x="85" y="6294"/>
                  </a:lnTo>
                  <a:lnTo>
                    <a:pt x="75" y="6242"/>
                  </a:lnTo>
                  <a:lnTo>
                    <a:pt x="66" y="6191"/>
                  </a:lnTo>
                  <a:lnTo>
                    <a:pt x="49" y="6092"/>
                  </a:lnTo>
                  <a:lnTo>
                    <a:pt x="36" y="5996"/>
                  </a:lnTo>
                  <a:lnTo>
                    <a:pt x="24" y="5902"/>
                  </a:lnTo>
                  <a:lnTo>
                    <a:pt x="14" y="5811"/>
                  </a:lnTo>
                  <a:lnTo>
                    <a:pt x="6" y="5724"/>
                  </a:lnTo>
                  <a:lnTo>
                    <a:pt x="0" y="5641"/>
                  </a:lnTo>
                  <a:lnTo>
                    <a:pt x="0" y="13"/>
                  </a:lnTo>
                  <a:lnTo>
                    <a:pt x="1519" y="2186"/>
                  </a:lnTo>
                  <a:lnTo>
                    <a:pt x="1516" y="2545"/>
                  </a:lnTo>
                  <a:lnTo>
                    <a:pt x="1513" y="2905"/>
                  </a:lnTo>
                  <a:lnTo>
                    <a:pt x="1511" y="3263"/>
                  </a:lnTo>
                  <a:lnTo>
                    <a:pt x="1508" y="3621"/>
                  </a:lnTo>
                  <a:lnTo>
                    <a:pt x="1506" y="3978"/>
                  </a:lnTo>
                  <a:lnTo>
                    <a:pt x="1504" y="4336"/>
                  </a:lnTo>
                  <a:lnTo>
                    <a:pt x="1502" y="4692"/>
                  </a:lnTo>
                  <a:lnTo>
                    <a:pt x="1500" y="5048"/>
                  </a:lnTo>
                  <a:lnTo>
                    <a:pt x="1498" y="5403"/>
                  </a:lnTo>
                  <a:lnTo>
                    <a:pt x="1496" y="5758"/>
                  </a:lnTo>
                  <a:lnTo>
                    <a:pt x="1495" y="6111"/>
                  </a:lnTo>
                  <a:lnTo>
                    <a:pt x="1494" y="6465"/>
                  </a:lnTo>
                  <a:lnTo>
                    <a:pt x="1493" y="6816"/>
                  </a:lnTo>
                  <a:lnTo>
                    <a:pt x="1492" y="7167"/>
                  </a:lnTo>
                  <a:lnTo>
                    <a:pt x="1491" y="7518"/>
                  </a:lnTo>
                  <a:lnTo>
                    <a:pt x="1491" y="7867"/>
                  </a:lnTo>
                  <a:lnTo>
                    <a:pt x="1495" y="8026"/>
                  </a:lnTo>
                  <a:lnTo>
                    <a:pt x="1507" y="8183"/>
                  </a:lnTo>
                  <a:lnTo>
                    <a:pt x="1527" y="8338"/>
                  </a:lnTo>
                  <a:lnTo>
                    <a:pt x="1555" y="8491"/>
                  </a:lnTo>
                  <a:lnTo>
                    <a:pt x="1590" y="8641"/>
                  </a:lnTo>
                  <a:lnTo>
                    <a:pt x="1632" y="8789"/>
                  </a:lnTo>
                  <a:lnTo>
                    <a:pt x="1682" y="8933"/>
                  </a:lnTo>
                  <a:lnTo>
                    <a:pt x="1738" y="9074"/>
                  </a:lnTo>
                  <a:lnTo>
                    <a:pt x="1801" y="9212"/>
                  </a:lnTo>
                  <a:lnTo>
                    <a:pt x="1870" y="9346"/>
                  </a:lnTo>
                  <a:lnTo>
                    <a:pt x="1946" y="9477"/>
                  </a:lnTo>
                  <a:lnTo>
                    <a:pt x="2028" y="9604"/>
                  </a:lnTo>
                  <a:lnTo>
                    <a:pt x="2116" y="9726"/>
                  </a:lnTo>
                  <a:lnTo>
                    <a:pt x="2209" y="9844"/>
                  </a:lnTo>
                  <a:lnTo>
                    <a:pt x="2309" y="9958"/>
                  </a:lnTo>
                  <a:lnTo>
                    <a:pt x="2413" y="10066"/>
                  </a:lnTo>
                  <a:lnTo>
                    <a:pt x="2522" y="10170"/>
                  </a:lnTo>
                  <a:lnTo>
                    <a:pt x="2637" y="10269"/>
                  </a:lnTo>
                  <a:lnTo>
                    <a:pt x="2756" y="10362"/>
                  </a:lnTo>
                  <a:lnTo>
                    <a:pt x="2879" y="10449"/>
                  </a:lnTo>
                  <a:lnTo>
                    <a:pt x="3008" y="10531"/>
                  </a:lnTo>
                  <a:lnTo>
                    <a:pt x="3140" y="10607"/>
                  </a:lnTo>
                  <a:lnTo>
                    <a:pt x="3276" y="10677"/>
                  </a:lnTo>
                  <a:lnTo>
                    <a:pt x="3416" y="10740"/>
                  </a:lnTo>
                  <a:lnTo>
                    <a:pt x="3560" y="10796"/>
                  </a:lnTo>
                  <a:lnTo>
                    <a:pt x="3706" y="10846"/>
                  </a:lnTo>
                  <a:lnTo>
                    <a:pt x="3856" y="10889"/>
                  </a:lnTo>
                  <a:lnTo>
                    <a:pt x="4009" y="10925"/>
                  </a:lnTo>
                  <a:lnTo>
                    <a:pt x="4165" y="10953"/>
                  </a:lnTo>
                  <a:lnTo>
                    <a:pt x="4324" y="10973"/>
                  </a:lnTo>
                  <a:lnTo>
                    <a:pt x="4484" y="10987"/>
                  </a:lnTo>
                  <a:lnTo>
                    <a:pt x="4647" y="10992"/>
                  </a:lnTo>
                  <a:lnTo>
                    <a:pt x="4810" y="10987"/>
                  </a:lnTo>
                  <a:lnTo>
                    <a:pt x="4971" y="10973"/>
                  </a:lnTo>
                  <a:lnTo>
                    <a:pt x="5130" y="10953"/>
                  </a:lnTo>
                  <a:lnTo>
                    <a:pt x="5285" y="10925"/>
                  </a:lnTo>
                  <a:lnTo>
                    <a:pt x="5438" y="10889"/>
                  </a:lnTo>
                  <a:lnTo>
                    <a:pt x="5588" y="10846"/>
                  </a:lnTo>
                  <a:lnTo>
                    <a:pt x="5735" y="10796"/>
                  </a:lnTo>
                  <a:lnTo>
                    <a:pt x="5879" y="10740"/>
                  </a:lnTo>
                  <a:lnTo>
                    <a:pt x="6018" y="10677"/>
                  </a:lnTo>
                  <a:lnTo>
                    <a:pt x="6154" y="10607"/>
                  </a:lnTo>
                  <a:lnTo>
                    <a:pt x="6287" y="10531"/>
                  </a:lnTo>
                  <a:lnTo>
                    <a:pt x="6414" y="10449"/>
                  </a:lnTo>
                  <a:lnTo>
                    <a:pt x="6539" y="10362"/>
                  </a:lnTo>
                  <a:lnTo>
                    <a:pt x="6657" y="10269"/>
                  </a:lnTo>
                  <a:lnTo>
                    <a:pt x="6771" y="10170"/>
                  </a:lnTo>
                  <a:lnTo>
                    <a:pt x="6881" y="10066"/>
                  </a:lnTo>
                  <a:lnTo>
                    <a:pt x="6986" y="9958"/>
                  </a:lnTo>
                  <a:lnTo>
                    <a:pt x="7084" y="9844"/>
                  </a:lnTo>
                  <a:lnTo>
                    <a:pt x="7178" y="9726"/>
                  </a:lnTo>
                  <a:lnTo>
                    <a:pt x="7266" y="9604"/>
                  </a:lnTo>
                  <a:lnTo>
                    <a:pt x="7347" y="9477"/>
                  </a:lnTo>
                  <a:lnTo>
                    <a:pt x="7423" y="9346"/>
                  </a:lnTo>
                  <a:lnTo>
                    <a:pt x="7493" y="9212"/>
                  </a:lnTo>
                  <a:lnTo>
                    <a:pt x="7556" y="9074"/>
                  </a:lnTo>
                  <a:lnTo>
                    <a:pt x="7613" y="8933"/>
                  </a:lnTo>
                  <a:lnTo>
                    <a:pt x="7662" y="8789"/>
                  </a:lnTo>
                  <a:lnTo>
                    <a:pt x="7705" y="8641"/>
                  </a:lnTo>
                  <a:lnTo>
                    <a:pt x="7739" y="8491"/>
                  </a:lnTo>
                  <a:lnTo>
                    <a:pt x="7767" y="8338"/>
                  </a:lnTo>
                  <a:lnTo>
                    <a:pt x="7787" y="8183"/>
                  </a:lnTo>
                  <a:lnTo>
                    <a:pt x="7799" y="8026"/>
                  </a:lnTo>
                  <a:lnTo>
                    <a:pt x="7803" y="7867"/>
                  </a:lnTo>
                  <a:lnTo>
                    <a:pt x="7803" y="7518"/>
                  </a:lnTo>
                  <a:lnTo>
                    <a:pt x="7803" y="7167"/>
                  </a:lnTo>
                  <a:lnTo>
                    <a:pt x="7802" y="6816"/>
                  </a:lnTo>
                  <a:lnTo>
                    <a:pt x="7801" y="6465"/>
                  </a:lnTo>
                  <a:lnTo>
                    <a:pt x="7800" y="6111"/>
                  </a:lnTo>
                  <a:lnTo>
                    <a:pt x="7798" y="5758"/>
                  </a:lnTo>
                  <a:lnTo>
                    <a:pt x="7797" y="5403"/>
                  </a:lnTo>
                  <a:lnTo>
                    <a:pt x="7795" y="5048"/>
                  </a:lnTo>
                  <a:lnTo>
                    <a:pt x="7793" y="4692"/>
                  </a:lnTo>
                  <a:lnTo>
                    <a:pt x="7791" y="4336"/>
                  </a:lnTo>
                  <a:lnTo>
                    <a:pt x="7789" y="3978"/>
                  </a:lnTo>
                  <a:lnTo>
                    <a:pt x="7786" y="3621"/>
                  </a:lnTo>
                  <a:lnTo>
                    <a:pt x="7784" y="3263"/>
                  </a:lnTo>
                  <a:lnTo>
                    <a:pt x="7781" y="2905"/>
                  </a:lnTo>
                  <a:lnTo>
                    <a:pt x="7779" y="2545"/>
                  </a:lnTo>
                  <a:lnTo>
                    <a:pt x="7776" y="2186"/>
                  </a:lnTo>
                  <a:lnTo>
                    <a:pt x="9294" y="13"/>
                  </a:lnTo>
                  <a:lnTo>
                    <a:pt x="9294" y="5641"/>
                  </a:lnTo>
                  <a:lnTo>
                    <a:pt x="9288" y="5724"/>
                  </a:lnTo>
                  <a:lnTo>
                    <a:pt x="9280" y="5811"/>
                  </a:lnTo>
                  <a:lnTo>
                    <a:pt x="9271" y="5902"/>
                  </a:lnTo>
                  <a:lnTo>
                    <a:pt x="9258" y="5996"/>
                  </a:lnTo>
                  <a:lnTo>
                    <a:pt x="9244" y="6092"/>
                  </a:lnTo>
                  <a:lnTo>
                    <a:pt x="9228" y="6191"/>
                  </a:lnTo>
                  <a:lnTo>
                    <a:pt x="9220" y="6242"/>
                  </a:lnTo>
                  <a:lnTo>
                    <a:pt x="9210" y="6294"/>
                  </a:lnTo>
                  <a:lnTo>
                    <a:pt x="9200" y="6345"/>
                  </a:lnTo>
                  <a:lnTo>
                    <a:pt x="9189" y="6397"/>
                  </a:lnTo>
                  <a:lnTo>
                    <a:pt x="9177" y="6450"/>
                  </a:lnTo>
                  <a:lnTo>
                    <a:pt x="9164" y="6502"/>
                  </a:lnTo>
                  <a:lnTo>
                    <a:pt x="9150" y="6556"/>
                  </a:lnTo>
                  <a:lnTo>
                    <a:pt x="9136" y="6610"/>
                  </a:lnTo>
                  <a:lnTo>
                    <a:pt x="9121" y="6663"/>
                  </a:lnTo>
                  <a:lnTo>
                    <a:pt x="9106" y="6717"/>
                  </a:lnTo>
                  <a:lnTo>
                    <a:pt x="9088" y="6772"/>
                  </a:lnTo>
                  <a:lnTo>
                    <a:pt x="9070" y="6826"/>
                  </a:lnTo>
                  <a:lnTo>
                    <a:pt x="9052" y="6880"/>
                  </a:lnTo>
                  <a:lnTo>
                    <a:pt x="9032" y="6936"/>
                  </a:lnTo>
                  <a:lnTo>
                    <a:pt x="9012" y="6990"/>
                  </a:lnTo>
                  <a:lnTo>
                    <a:pt x="8990" y="7045"/>
                  </a:lnTo>
                  <a:lnTo>
                    <a:pt x="8967" y="7100"/>
                  </a:lnTo>
                  <a:lnTo>
                    <a:pt x="8943" y="7154"/>
                  </a:lnTo>
                  <a:lnTo>
                    <a:pt x="8918" y="7209"/>
                  </a:lnTo>
                  <a:lnTo>
                    <a:pt x="8892" y="7264"/>
                  </a:lnTo>
                  <a:lnTo>
                    <a:pt x="8856" y="7337"/>
                  </a:lnTo>
                  <a:lnTo>
                    <a:pt x="8818" y="7410"/>
                  </a:lnTo>
                  <a:lnTo>
                    <a:pt x="8781" y="7484"/>
                  </a:lnTo>
                  <a:lnTo>
                    <a:pt x="8741" y="7558"/>
                  </a:lnTo>
                  <a:lnTo>
                    <a:pt x="8702" y="7633"/>
                  </a:lnTo>
                  <a:lnTo>
                    <a:pt x="8661" y="7708"/>
                  </a:lnTo>
                  <a:lnTo>
                    <a:pt x="8620" y="7783"/>
                  </a:lnTo>
                  <a:lnTo>
                    <a:pt x="8577" y="7859"/>
                  </a:lnTo>
                  <a:lnTo>
                    <a:pt x="8534" y="7934"/>
                  </a:lnTo>
                  <a:lnTo>
                    <a:pt x="8490" y="8010"/>
                  </a:lnTo>
                  <a:lnTo>
                    <a:pt x="8446" y="8087"/>
                  </a:lnTo>
                  <a:lnTo>
                    <a:pt x="8400" y="8163"/>
                  </a:lnTo>
                  <a:lnTo>
                    <a:pt x="8354" y="8239"/>
                  </a:lnTo>
                  <a:lnTo>
                    <a:pt x="8307" y="8316"/>
                  </a:lnTo>
                  <a:lnTo>
                    <a:pt x="8259" y="8392"/>
                  </a:lnTo>
                  <a:lnTo>
                    <a:pt x="8211" y="8469"/>
                  </a:lnTo>
                  <a:lnTo>
                    <a:pt x="8162" y="8544"/>
                  </a:lnTo>
                  <a:lnTo>
                    <a:pt x="8114" y="8621"/>
                  </a:lnTo>
                  <a:lnTo>
                    <a:pt x="8063" y="8698"/>
                  </a:lnTo>
                  <a:lnTo>
                    <a:pt x="8012" y="8774"/>
                  </a:lnTo>
                  <a:lnTo>
                    <a:pt x="7910" y="8927"/>
                  </a:lnTo>
                  <a:lnTo>
                    <a:pt x="7806" y="9079"/>
                  </a:lnTo>
                  <a:lnTo>
                    <a:pt x="7700" y="9230"/>
                  </a:lnTo>
                  <a:lnTo>
                    <a:pt x="7591" y="9380"/>
                  </a:lnTo>
                  <a:lnTo>
                    <a:pt x="7482" y="9529"/>
                  </a:lnTo>
                  <a:lnTo>
                    <a:pt x="7372" y="9676"/>
                  </a:lnTo>
                  <a:lnTo>
                    <a:pt x="7314" y="9762"/>
                  </a:lnTo>
                  <a:lnTo>
                    <a:pt x="7255" y="9846"/>
                  </a:lnTo>
                  <a:lnTo>
                    <a:pt x="7194" y="9928"/>
                  </a:lnTo>
                  <a:lnTo>
                    <a:pt x="7129" y="10007"/>
                  </a:lnTo>
                  <a:lnTo>
                    <a:pt x="7062" y="10085"/>
                  </a:lnTo>
                  <a:lnTo>
                    <a:pt x="6993" y="10158"/>
                  </a:lnTo>
                  <a:lnTo>
                    <a:pt x="6922" y="10231"/>
                  </a:lnTo>
                  <a:lnTo>
                    <a:pt x="6849" y="10301"/>
                  </a:lnTo>
                  <a:lnTo>
                    <a:pt x="6775" y="10369"/>
                  </a:lnTo>
                  <a:lnTo>
                    <a:pt x="6699" y="10434"/>
                  </a:lnTo>
                  <a:lnTo>
                    <a:pt x="6620" y="10497"/>
                  </a:lnTo>
                  <a:lnTo>
                    <a:pt x="6539" y="10557"/>
                  </a:lnTo>
                  <a:lnTo>
                    <a:pt x="6457" y="10615"/>
                  </a:lnTo>
                  <a:lnTo>
                    <a:pt x="6373" y="10670"/>
                  </a:lnTo>
                  <a:lnTo>
                    <a:pt x="6287" y="10722"/>
                  </a:lnTo>
                  <a:lnTo>
                    <a:pt x="6200" y="10772"/>
                  </a:lnTo>
                  <a:lnTo>
                    <a:pt x="6112" y="10819"/>
                  </a:lnTo>
                  <a:lnTo>
                    <a:pt x="6021" y="10863"/>
                  </a:lnTo>
                  <a:lnTo>
                    <a:pt x="5929" y="10905"/>
                  </a:lnTo>
                  <a:lnTo>
                    <a:pt x="5837" y="10943"/>
                  </a:lnTo>
                  <a:lnTo>
                    <a:pt x="5743" y="10979"/>
                  </a:lnTo>
                  <a:lnTo>
                    <a:pt x="5648" y="11012"/>
                  </a:lnTo>
                  <a:lnTo>
                    <a:pt x="5552" y="11041"/>
                  </a:lnTo>
                  <a:lnTo>
                    <a:pt x="5455" y="11069"/>
                  </a:lnTo>
                  <a:lnTo>
                    <a:pt x="5356" y="11093"/>
                  </a:lnTo>
                  <a:lnTo>
                    <a:pt x="5257" y="11114"/>
                  </a:lnTo>
                  <a:lnTo>
                    <a:pt x="5157" y="11131"/>
                  </a:lnTo>
                  <a:lnTo>
                    <a:pt x="5057" y="11147"/>
                  </a:lnTo>
                  <a:lnTo>
                    <a:pt x="4956" y="11158"/>
                  </a:lnTo>
                  <a:lnTo>
                    <a:pt x="4853" y="11167"/>
                  </a:lnTo>
                  <a:lnTo>
                    <a:pt x="4750" y="11172"/>
                  </a:lnTo>
                  <a:lnTo>
                    <a:pt x="4647" y="11174"/>
                  </a:lnTo>
                  <a:lnTo>
                    <a:pt x="4647" y="11174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9846157" y="822588"/>
              <a:ext cx="1342744" cy="376910"/>
            </a:xfrm>
            <a:custGeom>
              <a:avLst/>
              <a:gdLst>
                <a:gd name="T0" fmla="*/ 12739 w 14250"/>
                <a:gd name="T1" fmla="*/ 64 h 3998"/>
                <a:gd name="T2" fmla="*/ 12924 w 14250"/>
                <a:gd name="T3" fmla="*/ 3068 h 3998"/>
                <a:gd name="T4" fmla="*/ 13821 w 14250"/>
                <a:gd name="T5" fmla="*/ 1289 h 3998"/>
                <a:gd name="T6" fmla="*/ 13978 w 14250"/>
                <a:gd name="T7" fmla="*/ 3027 h 3998"/>
                <a:gd name="T8" fmla="*/ 14250 w 14250"/>
                <a:gd name="T9" fmla="*/ 1507 h 3998"/>
                <a:gd name="T10" fmla="*/ 13755 w 14250"/>
                <a:gd name="T11" fmla="*/ 933 h 3998"/>
                <a:gd name="T12" fmla="*/ 12278 w 14250"/>
                <a:gd name="T13" fmla="*/ 2780 h 3998"/>
                <a:gd name="T14" fmla="*/ 11462 w 14250"/>
                <a:gd name="T15" fmla="*/ 2550 h 3998"/>
                <a:gd name="T16" fmla="*/ 11586 w 14250"/>
                <a:gd name="T17" fmla="*/ 1279 h 3998"/>
                <a:gd name="T18" fmla="*/ 12370 w 14250"/>
                <a:gd name="T19" fmla="*/ 1104 h 3998"/>
                <a:gd name="T20" fmla="*/ 11518 w 14250"/>
                <a:gd name="T21" fmla="*/ 971 h 3998"/>
                <a:gd name="T22" fmla="*/ 11142 w 14250"/>
                <a:gd name="T23" fmla="*/ 2491 h 3998"/>
                <a:gd name="T24" fmla="*/ 11637 w 14250"/>
                <a:gd name="T25" fmla="*/ 3064 h 3998"/>
                <a:gd name="T26" fmla="*/ 10788 w 14250"/>
                <a:gd name="T27" fmla="*/ 2080 h 3998"/>
                <a:gd name="T28" fmla="*/ 10503 w 14250"/>
                <a:gd name="T29" fmla="*/ 1008 h 3998"/>
                <a:gd name="T30" fmla="*/ 9465 w 14250"/>
                <a:gd name="T31" fmla="*/ 1084 h 3998"/>
                <a:gd name="T32" fmla="*/ 9324 w 14250"/>
                <a:gd name="T33" fmla="*/ 2725 h 3998"/>
                <a:gd name="T34" fmla="*/ 10702 w 14250"/>
                <a:gd name="T35" fmla="*/ 3069 h 3998"/>
                <a:gd name="T36" fmla="*/ 10680 w 14250"/>
                <a:gd name="T37" fmla="*/ 2771 h 3998"/>
                <a:gd name="T38" fmla="*/ 9579 w 14250"/>
                <a:gd name="T39" fmla="*/ 2521 h 3998"/>
                <a:gd name="T40" fmla="*/ 9696 w 14250"/>
                <a:gd name="T41" fmla="*/ 1289 h 3998"/>
                <a:gd name="T42" fmla="*/ 10374 w 14250"/>
                <a:gd name="T43" fmla="*/ 1289 h 3998"/>
                <a:gd name="T44" fmla="*/ 8436 w 14250"/>
                <a:gd name="T45" fmla="*/ 87 h 3998"/>
                <a:gd name="T46" fmla="*/ 8141 w 14250"/>
                <a:gd name="T47" fmla="*/ 138 h 3998"/>
                <a:gd name="T48" fmla="*/ 7682 w 14250"/>
                <a:gd name="T49" fmla="*/ 1186 h 3998"/>
                <a:gd name="T50" fmla="*/ 8308 w 14250"/>
                <a:gd name="T51" fmla="*/ 3076 h 3998"/>
                <a:gd name="T52" fmla="*/ 9052 w 14250"/>
                <a:gd name="T53" fmla="*/ 1179 h 3998"/>
                <a:gd name="T54" fmla="*/ 7077 w 14250"/>
                <a:gd name="T55" fmla="*/ 3382 h 3998"/>
                <a:gd name="T56" fmla="*/ 6845 w 14250"/>
                <a:gd name="T57" fmla="*/ 3683 h 3998"/>
                <a:gd name="T58" fmla="*/ 6016 w 14250"/>
                <a:gd name="T59" fmla="*/ 3915 h 3998"/>
                <a:gd name="T60" fmla="*/ 7184 w 14250"/>
                <a:gd name="T61" fmla="*/ 3837 h 3998"/>
                <a:gd name="T62" fmla="*/ 7325 w 14250"/>
                <a:gd name="T63" fmla="*/ 952 h 3998"/>
                <a:gd name="T64" fmla="*/ 6431 w 14250"/>
                <a:gd name="T65" fmla="*/ 2766 h 3998"/>
                <a:gd name="T66" fmla="*/ 6154 w 14250"/>
                <a:gd name="T67" fmla="*/ 1076 h 3998"/>
                <a:gd name="T68" fmla="*/ 5866 w 14250"/>
                <a:gd name="T69" fmla="*/ 1001 h 3998"/>
                <a:gd name="T70" fmla="*/ 6151 w 14250"/>
                <a:gd name="T71" fmla="*/ 2992 h 3998"/>
                <a:gd name="T72" fmla="*/ 5610 w 14250"/>
                <a:gd name="T73" fmla="*/ 2877 h 3998"/>
                <a:gd name="T74" fmla="*/ 5312 w 14250"/>
                <a:gd name="T75" fmla="*/ 2640 h 3998"/>
                <a:gd name="T76" fmla="*/ 5048 w 14250"/>
                <a:gd name="T77" fmla="*/ 39 h 3998"/>
                <a:gd name="T78" fmla="*/ 5170 w 14250"/>
                <a:gd name="T79" fmla="*/ 2968 h 3998"/>
                <a:gd name="T80" fmla="*/ 4122 w 14250"/>
                <a:gd name="T81" fmla="*/ 2698 h 3998"/>
                <a:gd name="T82" fmla="*/ 3499 w 14250"/>
                <a:gd name="T83" fmla="*/ 2694 h 3998"/>
                <a:gd name="T84" fmla="*/ 3373 w 14250"/>
                <a:gd name="T85" fmla="*/ 1472 h 3998"/>
                <a:gd name="T86" fmla="*/ 3922 w 14250"/>
                <a:gd name="T87" fmla="*/ 1230 h 3998"/>
                <a:gd name="T88" fmla="*/ 4266 w 14250"/>
                <a:gd name="T89" fmla="*/ 1526 h 3998"/>
                <a:gd name="T90" fmla="*/ 4569 w 14250"/>
                <a:gd name="T91" fmla="*/ 1466 h 3998"/>
                <a:gd name="T92" fmla="*/ 3939 w 14250"/>
                <a:gd name="T93" fmla="*/ 923 h 3998"/>
                <a:gd name="T94" fmla="*/ 3081 w 14250"/>
                <a:gd name="T95" fmla="*/ 1376 h 3998"/>
                <a:gd name="T96" fmla="*/ 3322 w 14250"/>
                <a:gd name="T97" fmla="*/ 2946 h 3998"/>
                <a:gd name="T98" fmla="*/ 4309 w 14250"/>
                <a:gd name="T99" fmla="*/ 2942 h 3998"/>
                <a:gd name="T100" fmla="*/ 2322 w 14250"/>
                <a:gd name="T101" fmla="*/ 1832 h 3998"/>
                <a:gd name="T102" fmla="*/ 2812 w 14250"/>
                <a:gd name="T103" fmla="*/ 1262 h 3998"/>
                <a:gd name="T104" fmla="*/ 2412 w 14250"/>
                <a:gd name="T105" fmla="*/ 38 h 3998"/>
                <a:gd name="T106" fmla="*/ 968 w 14250"/>
                <a:gd name="T107" fmla="*/ 2922 h 3998"/>
                <a:gd name="T108" fmla="*/ 1252 w 14250"/>
                <a:gd name="T109" fmla="*/ 3014 h 3998"/>
                <a:gd name="T110" fmla="*/ 2407 w 14250"/>
                <a:gd name="T111" fmla="*/ 385 h 3998"/>
                <a:gd name="T112" fmla="*/ 2477 w 14250"/>
                <a:gd name="T113" fmla="*/ 1368 h 3998"/>
                <a:gd name="T114" fmla="*/ 42 w 14250"/>
                <a:gd name="T115" fmla="*/ 262 h 3998"/>
                <a:gd name="T116" fmla="*/ 300 w 14250"/>
                <a:gd name="T117" fmla="*/ 108 h 3998"/>
                <a:gd name="T118" fmla="*/ 3 w 14250"/>
                <a:gd name="T119" fmla="*/ 123 h 3998"/>
                <a:gd name="T120" fmla="*/ 168 w 14250"/>
                <a:gd name="T121" fmla="*/ 923 h 3998"/>
                <a:gd name="T122" fmla="*/ 58 w 14250"/>
                <a:gd name="T123" fmla="*/ 3046 h 3998"/>
                <a:gd name="T124" fmla="*/ 308 w 14250"/>
                <a:gd name="T125" fmla="*/ 1076 h 3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0" h="3998">
                  <a:moveTo>
                    <a:pt x="13019" y="154"/>
                  </a:moveTo>
                  <a:lnTo>
                    <a:pt x="13019" y="135"/>
                  </a:lnTo>
                  <a:lnTo>
                    <a:pt x="13017" y="118"/>
                  </a:lnTo>
                  <a:lnTo>
                    <a:pt x="13013" y="102"/>
                  </a:lnTo>
                  <a:lnTo>
                    <a:pt x="13008" y="87"/>
                  </a:lnTo>
                  <a:lnTo>
                    <a:pt x="13001" y="73"/>
                  </a:lnTo>
                  <a:lnTo>
                    <a:pt x="12993" y="60"/>
                  </a:lnTo>
                  <a:lnTo>
                    <a:pt x="12984" y="48"/>
                  </a:lnTo>
                  <a:lnTo>
                    <a:pt x="12973" y="38"/>
                  </a:lnTo>
                  <a:lnTo>
                    <a:pt x="12960" y="29"/>
                  </a:lnTo>
                  <a:lnTo>
                    <a:pt x="12948" y="22"/>
                  </a:lnTo>
                  <a:lnTo>
                    <a:pt x="12936" y="15"/>
                  </a:lnTo>
                  <a:lnTo>
                    <a:pt x="12923" y="10"/>
                  </a:lnTo>
                  <a:lnTo>
                    <a:pt x="12909" y="6"/>
                  </a:lnTo>
                  <a:lnTo>
                    <a:pt x="12895" y="3"/>
                  </a:lnTo>
                  <a:lnTo>
                    <a:pt x="12880" y="1"/>
                  </a:lnTo>
                  <a:lnTo>
                    <a:pt x="12866" y="0"/>
                  </a:lnTo>
                  <a:lnTo>
                    <a:pt x="12851" y="1"/>
                  </a:lnTo>
                  <a:lnTo>
                    <a:pt x="12837" y="3"/>
                  </a:lnTo>
                  <a:lnTo>
                    <a:pt x="12822" y="6"/>
                  </a:lnTo>
                  <a:lnTo>
                    <a:pt x="12809" y="10"/>
                  </a:lnTo>
                  <a:lnTo>
                    <a:pt x="12794" y="16"/>
                  </a:lnTo>
                  <a:lnTo>
                    <a:pt x="12782" y="22"/>
                  </a:lnTo>
                  <a:lnTo>
                    <a:pt x="12770" y="30"/>
                  </a:lnTo>
                  <a:lnTo>
                    <a:pt x="12758" y="39"/>
                  </a:lnTo>
                  <a:lnTo>
                    <a:pt x="12748" y="51"/>
                  </a:lnTo>
                  <a:lnTo>
                    <a:pt x="12739" y="64"/>
                  </a:lnTo>
                  <a:lnTo>
                    <a:pt x="12731" y="78"/>
                  </a:lnTo>
                  <a:lnTo>
                    <a:pt x="12725" y="93"/>
                  </a:lnTo>
                  <a:lnTo>
                    <a:pt x="12720" y="107"/>
                  </a:lnTo>
                  <a:lnTo>
                    <a:pt x="12715" y="122"/>
                  </a:lnTo>
                  <a:lnTo>
                    <a:pt x="12713" y="138"/>
                  </a:lnTo>
                  <a:lnTo>
                    <a:pt x="12712" y="154"/>
                  </a:lnTo>
                  <a:lnTo>
                    <a:pt x="12712" y="2922"/>
                  </a:lnTo>
                  <a:lnTo>
                    <a:pt x="12712" y="2940"/>
                  </a:lnTo>
                  <a:lnTo>
                    <a:pt x="12714" y="2957"/>
                  </a:lnTo>
                  <a:lnTo>
                    <a:pt x="12719" y="2973"/>
                  </a:lnTo>
                  <a:lnTo>
                    <a:pt x="12724" y="2989"/>
                  </a:lnTo>
                  <a:lnTo>
                    <a:pt x="12730" y="3003"/>
                  </a:lnTo>
                  <a:lnTo>
                    <a:pt x="12738" y="3015"/>
                  </a:lnTo>
                  <a:lnTo>
                    <a:pt x="12748" y="3027"/>
                  </a:lnTo>
                  <a:lnTo>
                    <a:pt x="12758" y="3037"/>
                  </a:lnTo>
                  <a:lnTo>
                    <a:pt x="12770" y="3046"/>
                  </a:lnTo>
                  <a:lnTo>
                    <a:pt x="12782" y="3053"/>
                  </a:lnTo>
                  <a:lnTo>
                    <a:pt x="12795" y="3060"/>
                  </a:lnTo>
                  <a:lnTo>
                    <a:pt x="12809" y="3065"/>
                  </a:lnTo>
                  <a:lnTo>
                    <a:pt x="12823" y="3071"/>
                  </a:lnTo>
                  <a:lnTo>
                    <a:pt x="12837" y="3074"/>
                  </a:lnTo>
                  <a:lnTo>
                    <a:pt x="12851" y="3075"/>
                  </a:lnTo>
                  <a:lnTo>
                    <a:pt x="12866" y="3076"/>
                  </a:lnTo>
                  <a:lnTo>
                    <a:pt x="12880" y="3076"/>
                  </a:lnTo>
                  <a:lnTo>
                    <a:pt x="12896" y="3074"/>
                  </a:lnTo>
                  <a:lnTo>
                    <a:pt x="12910" y="3072"/>
                  </a:lnTo>
                  <a:lnTo>
                    <a:pt x="12924" y="3068"/>
                  </a:lnTo>
                  <a:lnTo>
                    <a:pt x="12938" y="3061"/>
                  </a:lnTo>
                  <a:lnTo>
                    <a:pt x="12951" y="3055"/>
                  </a:lnTo>
                  <a:lnTo>
                    <a:pt x="12963" y="3047"/>
                  </a:lnTo>
                  <a:lnTo>
                    <a:pt x="12976" y="3038"/>
                  </a:lnTo>
                  <a:lnTo>
                    <a:pt x="12987" y="3026"/>
                  </a:lnTo>
                  <a:lnTo>
                    <a:pt x="12996" y="3013"/>
                  </a:lnTo>
                  <a:lnTo>
                    <a:pt x="13003" y="2999"/>
                  </a:lnTo>
                  <a:lnTo>
                    <a:pt x="13010" y="2984"/>
                  </a:lnTo>
                  <a:lnTo>
                    <a:pt x="13014" y="2969"/>
                  </a:lnTo>
                  <a:lnTo>
                    <a:pt x="13018" y="2953"/>
                  </a:lnTo>
                  <a:lnTo>
                    <a:pt x="13019" y="2938"/>
                  </a:lnTo>
                  <a:lnTo>
                    <a:pt x="13019" y="2922"/>
                  </a:lnTo>
                  <a:lnTo>
                    <a:pt x="13019" y="1230"/>
                  </a:lnTo>
                  <a:lnTo>
                    <a:pt x="13635" y="1230"/>
                  </a:lnTo>
                  <a:lnTo>
                    <a:pt x="13651" y="1230"/>
                  </a:lnTo>
                  <a:lnTo>
                    <a:pt x="13666" y="1231"/>
                  </a:lnTo>
                  <a:lnTo>
                    <a:pt x="13681" y="1232"/>
                  </a:lnTo>
                  <a:lnTo>
                    <a:pt x="13696" y="1235"/>
                  </a:lnTo>
                  <a:lnTo>
                    <a:pt x="13712" y="1238"/>
                  </a:lnTo>
                  <a:lnTo>
                    <a:pt x="13726" y="1242"/>
                  </a:lnTo>
                  <a:lnTo>
                    <a:pt x="13740" y="1246"/>
                  </a:lnTo>
                  <a:lnTo>
                    <a:pt x="13754" y="1251"/>
                  </a:lnTo>
                  <a:lnTo>
                    <a:pt x="13768" y="1257"/>
                  </a:lnTo>
                  <a:lnTo>
                    <a:pt x="13782" y="1264"/>
                  </a:lnTo>
                  <a:lnTo>
                    <a:pt x="13796" y="1271"/>
                  </a:lnTo>
                  <a:lnTo>
                    <a:pt x="13809" y="1279"/>
                  </a:lnTo>
                  <a:lnTo>
                    <a:pt x="13821" y="1289"/>
                  </a:lnTo>
                  <a:lnTo>
                    <a:pt x="13833" y="1298"/>
                  </a:lnTo>
                  <a:lnTo>
                    <a:pt x="13844" y="1309"/>
                  </a:lnTo>
                  <a:lnTo>
                    <a:pt x="13855" y="1319"/>
                  </a:lnTo>
                  <a:lnTo>
                    <a:pt x="13866" y="1330"/>
                  </a:lnTo>
                  <a:lnTo>
                    <a:pt x="13875" y="1342"/>
                  </a:lnTo>
                  <a:lnTo>
                    <a:pt x="13885" y="1353"/>
                  </a:lnTo>
                  <a:lnTo>
                    <a:pt x="13894" y="1367"/>
                  </a:lnTo>
                  <a:lnTo>
                    <a:pt x="13902" y="1379"/>
                  </a:lnTo>
                  <a:lnTo>
                    <a:pt x="13909" y="1392"/>
                  </a:lnTo>
                  <a:lnTo>
                    <a:pt x="13915" y="1406"/>
                  </a:lnTo>
                  <a:lnTo>
                    <a:pt x="13921" y="1419"/>
                  </a:lnTo>
                  <a:lnTo>
                    <a:pt x="13926" y="1433"/>
                  </a:lnTo>
                  <a:lnTo>
                    <a:pt x="13931" y="1448"/>
                  </a:lnTo>
                  <a:lnTo>
                    <a:pt x="13934" y="1463"/>
                  </a:lnTo>
                  <a:lnTo>
                    <a:pt x="13937" y="1477"/>
                  </a:lnTo>
                  <a:lnTo>
                    <a:pt x="13940" y="1492"/>
                  </a:lnTo>
                  <a:lnTo>
                    <a:pt x="13941" y="1507"/>
                  </a:lnTo>
                  <a:lnTo>
                    <a:pt x="13942" y="1522"/>
                  </a:lnTo>
                  <a:lnTo>
                    <a:pt x="13942" y="1538"/>
                  </a:lnTo>
                  <a:lnTo>
                    <a:pt x="13942" y="2922"/>
                  </a:lnTo>
                  <a:lnTo>
                    <a:pt x="13943" y="2940"/>
                  </a:lnTo>
                  <a:lnTo>
                    <a:pt x="13945" y="2957"/>
                  </a:lnTo>
                  <a:lnTo>
                    <a:pt x="13948" y="2973"/>
                  </a:lnTo>
                  <a:lnTo>
                    <a:pt x="13953" y="2989"/>
                  </a:lnTo>
                  <a:lnTo>
                    <a:pt x="13961" y="3003"/>
                  </a:lnTo>
                  <a:lnTo>
                    <a:pt x="13969" y="3015"/>
                  </a:lnTo>
                  <a:lnTo>
                    <a:pt x="13978" y="3027"/>
                  </a:lnTo>
                  <a:lnTo>
                    <a:pt x="13989" y="3037"/>
                  </a:lnTo>
                  <a:lnTo>
                    <a:pt x="14000" y="3046"/>
                  </a:lnTo>
                  <a:lnTo>
                    <a:pt x="14012" y="3053"/>
                  </a:lnTo>
                  <a:lnTo>
                    <a:pt x="14025" y="3060"/>
                  </a:lnTo>
                  <a:lnTo>
                    <a:pt x="14038" y="3065"/>
                  </a:lnTo>
                  <a:lnTo>
                    <a:pt x="14053" y="3071"/>
                  </a:lnTo>
                  <a:lnTo>
                    <a:pt x="14067" y="3074"/>
                  </a:lnTo>
                  <a:lnTo>
                    <a:pt x="14081" y="3075"/>
                  </a:lnTo>
                  <a:lnTo>
                    <a:pt x="14096" y="3076"/>
                  </a:lnTo>
                  <a:lnTo>
                    <a:pt x="14111" y="3076"/>
                  </a:lnTo>
                  <a:lnTo>
                    <a:pt x="14125" y="3074"/>
                  </a:lnTo>
                  <a:lnTo>
                    <a:pt x="14141" y="3072"/>
                  </a:lnTo>
                  <a:lnTo>
                    <a:pt x="14155" y="3068"/>
                  </a:lnTo>
                  <a:lnTo>
                    <a:pt x="14168" y="3061"/>
                  </a:lnTo>
                  <a:lnTo>
                    <a:pt x="14181" y="3055"/>
                  </a:lnTo>
                  <a:lnTo>
                    <a:pt x="14194" y="3047"/>
                  </a:lnTo>
                  <a:lnTo>
                    <a:pt x="14205" y="3038"/>
                  </a:lnTo>
                  <a:lnTo>
                    <a:pt x="14217" y="3026"/>
                  </a:lnTo>
                  <a:lnTo>
                    <a:pt x="14226" y="3013"/>
                  </a:lnTo>
                  <a:lnTo>
                    <a:pt x="14234" y="2999"/>
                  </a:lnTo>
                  <a:lnTo>
                    <a:pt x="14240" y="2984"/>
                  </a:lnTo>
                  <a:lnTo>
                    <a:pt x="14245" y="2969"/>
                  </a:lnTo>
                  <a:lnTo>
                    <a:pt x="14248" y="2953"/>
                  </a:lnTo>
                  <a:lnTo>
                    <a:pt x="14250" y="2938"/>
                  </a:lnTo>
                  <a:lnTo>
                    <a:pt x="14250" y="2922"/>
                  </a:lnTo>
                  <a:lnTo>
                    <a:pt x="14250" y="1538"/>
                  </a:lnTo>
                  <a:lnTo>
                    <a:pt x="14250" y="1507"/>
                  </a:lnTo>
                  <a:lnTo>
                    <a:pt x="14248" y="1476"/>
                  </a:lnTo>
                  <a:lnTo>
                    <a:pt x="14244" y="1447"/>
                  </a:lnTo>
                  <a:lnTo>
                    <a:pt x="14239" y="1416"/>
                  </a:lnTo>
                  <a:lnTo>
                    <a:pt x="14233" y="1387"/>
                  </a:lnTo>
                  <a:lnTo>
                    <a:pt x="14225" y="1357"/>
                  </a:lnTo>
                  <a:lnTo>
                    <a:pt x="14216" y="1329"/>
                  </a:lnTo>
                  <a:lnTo>
                    <a:pt x="14204" y="1301"/>
                  </a:lnTo>
                  <a:lnTo>
                    <a:pt x="14192" y="1273"/>
                  </a:lnTo>
                  <a:lnTo>
                    <a:pt x="14178" y="1246"/>
                  </a:lnTo>
                  <a:lnTo>
                    <a:pt x="14163" y="1220"/>
                  </a:lnTo>
                  <a:lnTo>
                    <a:pt x="14147" y="1194"/>
                  </a:lnTo>
                  <a:lnTo>
                    <a:pt x="14129" y="1170"/>
                  </a:lnTo>
                  <a:lnTo>
                    <a:pt x="14109" y="1146"/>
                  </a:lnTo>
                  <a:lnTo>
                    <a:pt x="14089" y="1124"/>
                  </a:lnTo>
                  <a:lnTo>
                    <a:pt x="14068" y="1101"/>
                  </a:lnTo>
                  <a:lnTo>
                    <a:pt x="14046" y="1080"/>
                  </a:lnTo>
                  <a:lnTo>
                    <a:pt x="14023" y="1061"/>
                  </a:lnTo>
                  <a:lnTo>
                    <a:pt x="13999" y="1042"/>
                  </a:lnTo>
                  <a:lnTo>
                    <a:pt x="13975" y="1024"/>
                  </a:lnTo>
                  <a:lnTo>
                    <a:pt x="13949" y="1008"/>
                  </a:lnTo>
                  <a:lnTo>
                    <a:pt x="13923" y="994"/>
                  </a:lnTo>
                  <a:lnTo>
                    <a:pt x="13897" y="980"/>
                  </a:lnTo>
                  <a:lnTo>
                    <a:pt x="13869" y="968"/>
                  </a:lnTo>
                  <a:lnTo>
                    <a:pt x="13841" y="957"/>
                  </a:lnTo>
                  <a:lnTo>
                    <a:pt x="13813" y="947"/>
                  </a:lnTo>
                  <a:lnTo>
                    <a:pt x="13784" y="940"/>
                  </a:lnTo>
                  <a:lnTo>
                    <a:pt x="13755" y="933"/>
                  </a:lnTo>
                  <a:lnTo>
                    <a:pt x="13726" y="928"/>
                  </a:lnTo>
                  <a:lnTo>
                    <a:pt x="13695" y="925"/>
                  </a:lnTo>
                  <a:lnTo>
                    <a:pt x="13665" y="923"/>
                  </a:lnTo>
                  <a:lnTo>
                    <a:pt x="13635" y="922"/>
                  </a:lnTo>
                  <a:lnTo>
                    <a:pt x="13019" y="922"/>
                  </a:lnTo>
                  <a:lnTo>
                    <a:pt x="13019" y="154"/>
                  </a:lnTo>
                  <a:close/>
                  <a:moveTo>
                    <a:pt x="12335" y="3025"/>
                  </a:moveTo>
                  <a:lnTo>
                    <a:pt x="12343" y="3014"/>
                  </a:lnTo>
                  <a:lnTo>
                    <a:pt x="12350" y="3002"/>
                  </a:lnTo>
                  <a:lnTo>
                    <a:pt x="12357" y="2990"/>
                  </a:lnTo>
                  <a:lnTo>
                    <a:pt x="12362" y="2976"/>
                  </a:lnTo>
                  <a:lnTo>
                    <a:pt x="12366" y="2963"/>
                  </a:lnTo>
                  <a:lnTo>
                    <a:pt x="12370" y="2949"/>
                  </a:lnTo>
                  <a:lnTo>
                    <a:pt x="12372" y="2936"/>
                  </a:lnTo>
                  <a:lnTo>
                    <a:pt x="12373" y="2922"/>
                  </a:lnTo>
                  <a:lnTo>
                    <a:pt x="12372" y="2907"/>
                  </a:lnTo>
                  <a:lnTo>
                    <a:pt x="12370" y="2892"/>
                  </a:lnTo>
                  <a:lnTo>
                    <a:pt x="12366" y="2877"/>
                  </a:lnTo>
                  <a:lnTo>
                    <a:pt x="12361" y="2864"/>
                  </a:lnTo>
                  <a:lnTo>
                    <a:pt x="12355" y="2851"/>
                  </a:lnTo>
                  <a:lnTo>
                    <a:pt x="12347" y="2838"/>
                  </a:lnTo>
                  <a:lnTo>
                    <a:pt x="12338" y="2827"/>
                  </a:lnTo>
                  <a:lnTo>
                    <a:pt x="12328" y="2815"/>
                  </a:lnTo>
                  <a:lnTo>
                    <a:pt x="12317" y="2804"/>
                  </a:lnTo>
                  <a:lnTo>
                    <a:pt x="12305" y="2795"/>
                  </a:lnTo>
                  <a:lnTo>
                    <a:pt x="12292" y="2787"/>
                  </a:lnTo>
                  <a:lnTo>
                    <a:pt x="12278" y="2780"/>
                  </a:lnTo>
                  <a:lnTo>
                    <a:pt x="12264" y="2775"/>
                  </a:lnTo>
                  <a:lnTo>
                    <a:pt x="12250" y="2771"/>
                  </a:lnTo>
                  <a:lnTo>
                    <a:pt x="12235" y="2769"/>
                  </a:lnTo>
                  <a:lnTo>
                    <a:pt x="12219" y="2768"/>
                  </a:lnTo>
                  <a:lnTo>
                    <a:pt x="11758" y="2768"/>
                  </a:lnTo>
                  <a:lnTo>
                    <a:pt x="11743" y="2767"/>
                  </a:lnTo>
                  <a:lnTo>
                    <a:pt x="11727" y="2766"/>
                  </a:lnTo>
                  <a:lnTo>
                    <a:pt x="11711" y="2764"/>
                  </a:lnTo>
                  <a:lnTo>
                    <a:pt x="11696" y="2762"/>
                  </a:lnTo>
                  <a:lnTo>
                    <a:pt x="11681" y="2759"/>
                  </a:lnTo>
                  <a:lnTo>
                    <a:pt x="11667" y="2755"/>
                  </a:lnTo>
                  <a:lnTo>
                    <a:pt x="11652" y="2751"/>
                  </a:lnTo>
                  <a:lnTo>
                    <a:pt x="11637" y="2746"/>
                  </a:lnTo>
                  <a:lnTo>
                    <a:pt x="11611" y="2731"/>
                  </a:lnTo>
                  <a:lnTo>
                    <a:pt x="11586" y="2716"/>
                  </a:lnTo>
                  <a:lnTo>
                    <a:pt x="11562" y="2699"/>
                  </a:lnTo>
                  <a:lnTo>
                    <a:pt x="11538" y="2680"/>
                  </a:lnTo>
                  <a:lnTo>
                    <a:pt x="11527" y="2669"/>
                  </a:lnTo>
                  <a:lnTo>
                    <a:pt x="11518" y="2657"/>
                  </a:lnTo>
                  <a:lnTo>
                    <a:pt x="11508" y="2645"/>
                  </a:lnTo>
                  <a:lnTo>
                    <a:pt x="11500" y="2632"/>
                  </a:lnTo>
                  <a:lnTo>
                    <a:pt x="11492" y="2620"/>
                  </a:lnTo>
                  <a:lnTo>
                    <a:pt x="11485" y="2607"/>
                  </a:lnTo>
                  <a:lnTo>
                    <a:pt x="11478" y="2593"/>
                  </a:lnTo>
                  <a:lnTo>
                    <a:pt x="11471" y="2579"/>
                  </a:lnTo>
                  <a:lnTo>
                    <a:pt x="11466" y="2565"/>
                  </a:lnTo>
                  <a:lnTo>
                    <a:pt x="11462" y="2550"/>
                  </a:lnTo>
                  <a:lnTo>
                    <a:pt x="11458" y="2536"/>
                  </a:lnTo>
                  <a:lnTo>
                    <a:pt x="11455" y="2521"/>
                  </a:lnTo>
                  <a:lnTo>
                    <a:pt x="11453" y="2506"/>
                  </a:lnTo>
                  <a:lnTo>
                    <a:pt x="11451" y="2490"/>
                  </a:lnTo>
                  <a:lnTo>
                    <a:pt x="11450" y="2475"/>
                  </a:lnTo>
                  <a:lnTo>
                    <a:pt x="11450" y="2460"/>
                  </a:lnTo>
                  <a:lnTo>
                    <a:pt x="11450" y="1538"/>
                  </a:lnTo>
                  <a:lnTo>
                    <a:pt x="11450" y="1522"/>
                  </a:lnTo>
                  <a:lnTo>
                    <a:pt x="11451" y="1507"/>
                  </a:lnTo>
                  <a:lnTo>
                    <a:pt x="11453" y="1492"/>
                  </a:lnTo>
                  <a:lnTo>
                    <a:pt x="11455" y="1477"/>
                  </a:lnTo>
                  <a:lnTo>
                    <a:pt x="11458" y="1462"/>
                  </a:lnTo>
                  <a:lnTo>
                    <a:pt x="11462" y="1447"/>
                  </a:lnTo>
                  <a:lnTo>
                    <a:pt x="11467" y="1432"/>
                  </a:lnTo>
                  <a:lnTo>
                    <a:pt x="11472" y="1418"/>
                  </a:lnTo>
                  <a:lnTo>
                    <a:pt x="11479" y="1404"/>
                  </a:lnTo>
                  <a:lnTo>
                    <a:pt x="11485" y="1391"/>
                  </a:lnTo>
                  <a:lnTo>
                    <a:pt x="11492" y="1378"/>
                  </a:lnTo>
                  <a:lnTo>
                    <a:pt x="11500" y="1364"/>
                  </a:lnTo>
                  <a:lnTo>
                    <a:pt x="11509" y="1352"/>
                  </a:lnTo>
                  <a:lnTo>
                    <a:pt x="11518" y="1340"/>
                  </a:lnTo>
                  <a:lnTo>
                    <a:pt x="11528" y="1329"/>
                  </a:lnTo>
                  <a:lnTo>
                    <a:pt x="11538" y="1318"/>
                  </a:lnTo>
                  <a:lnTo>
                    <a:pt x="11549" y="1308"/>
                  </a:lnTo>
                  <a:lnTo>
                    <a:pt x="11561" y="1298"/>
                  </a:lnTo>
                  <a:lnTo>
                    <a:pt x="11573" y="1289"/>
                  </a:lnTo>
                  <a:lnTo>
                    <a:pt x="11586" y="1279"/>
                  </a:lnTo>
                  <a:lnTo>
                    <a:pt x="11598" y="1271"/>
                  </a:lnTo>
                  <a:lnTo>
                    <a:pt x="11611" y="1264"/>
                  </a:lnTo>
                  <a:lnTo>
                    <a:pt x="11625" y="1257"/>
                  </a:lnTo>
                  <a:lnTo>
                    <a:pt x="11639" y="1252"/>
                  </a:lnTo>
                  <a:lnTo>
                    <a:pt x="11654" y="1246"/>
                  </a:lnTo>
                  <a:lnTo>
                    <a:pt x="11668" y="1242"/>
                  </a:lnTo>
                  <a:lnTo>
                    <a:pt x="11682" y="1238"/>
                  </a:lnTo>
                  <a:lnTo>
                    <a:pt x="11697" y="1235"/>
                  </a:lnTo>
                  <a:lnTo>
                    <a:pt x="11712" y="1233"/>
                  </a:lnTo>
                  <a:lnTo>
                    <a:pt x="11728" y="1231"/>
                  </a:lnTo>
                  <a:lnTo>
                    <a:pt x="11743" y="1230"/>
                  </a:lnTo>
                  <a:lnTo>
                    <a:pt x="11758" y="1230"/>
                  </a:lnTo>
                  <a:lnTo>
                    <a:pt x="12219" y="1230"/>
                  </a:lnTo>
                  <a:lnTo>
                    <a:pt x="12238" y="1230"/>
                  </a:lnTo>
                  <a:lnTo>
                    <a:pt x="12255" y="1227"/>
                  </a:lnTo>
                  <a:lnTo>
                    <a:pt x="12271" y="1223"/>
                  </a:lnTo>
                  <a:lnTo>
                    <a:pt x="12286" y="1218"/>
                  </a:lnTo>
                  <a:lnTo>
                    <a:pt x="12300" y="1211"/>
                  </a:lnTo>
                  <a:lnTo>
                    <a:pt x="12313" y="1201"/>
                  </a:lnTo>
                  <a:lnTo>
                    <a:pt x="12325" y="1191"/>
                  </a:lnTo>
                  <a:lnTo>
                    <a:pt x="12335" y="1179"/>
                  </a:lnTo>
                  <a:lnTo>
                    <a:pt x="12343" y="1168"/>
                  </a:lnTo>
                  <a:lnTo>
                    <a:pt x="12350" y="1157"/>
                  </a:lnTo>
                  <a:lnTo>
                    <a:pt x="12357" y="1144"/>
                  </a:lnTo>
                  <a:lnTo>
                    <a:pt x="12362" y="1132"/>
                  </a:lnTo>
                  <a:lnTo>
                    <a:pt x="12366" y="1117"/>
                  </a:lnTo>
                  <a:lnTo>
                    <a:pt x="12370" y="1104"/>
                  </a:lnTo>
                  <a:lnTo>
                    <a:pt x="12372" y="1090"/>
                  </a:lnTo>
                  <a:lnTo>
                    <a:pt x="12373" y="1076"/>
                  </a:lnTo>
                  <a:lnTo>
                    <a:pt x="12372" y="1062"/>
                  </a:lnTo>
                  <a:lnTo>
                    <a:pt x="12370" y="1047"/>
                  </a:lnTo>
                  <a:lnTo>
                    <a:pt x="12366" y="1032"/>
                  </a:lnTo>
                  <a:lnTo>
                    <a:pt x="12361" y="1018"/>
                  </a:lnTo>
                  <a:lnTo>
                    <a:pt x="12355" y="1005"/>
                  </a:lnTo>
                  <a:lnTo>
                    <a:pt x="12347" y="993"/>
                  </a:lnTo>
                  <a:lnTo>
                    <a:pt x="12338" y="981"/>
                  </a:lnTo>
                  <a:lnTo>
                    <a:pt x="12328" y="970"/>
                  </a:lnTo>
                  <a:lnTo>
                    <a:pt x="12317" y="958"/>
                  </a:lnTo>
                  <a:lnTo>
                    <a:pt x="12305" y="949"/>
                  </a:lnTo>
                  <a:lnTo>
                    <a:pt x="12292" y="941"/>
                  </a:lnTo>
                  <a:lnTo>
                    <a:pt x="12278" y="934"/>
                  </a:lnTo>
                  <a:lnTo>
                    <a:pt x="12264" y="929"/>
                  </a:lnTo>
                  <a:lnTo>
                    <a:pt x="12250" y="925"/>
                  </a:lnTo>
                  <a:lnTo>
                    <a:pt x="12235" y="923"/>
                  </a:lnTo>
                  <a:lnTo>
                    <a:pt x="12219" y="922"/>
                  </a:lnTo>
                  <a:lnTo>
                    <a:pt x="11758" y="922"/>
                  </a:lnTo>
                  <a:lnTo>
                    <a:pt x="11727" y="923"/>
                  </a:lnTo>
                  <a:lnTo>
                    <a:pt x="11695" y="926"/>
                  </a:lnTo>
                  <a:lnTo>
                    <a:pt x="11664" y="929"/>
                  </a:lnTo>
                  <a:lnTo>
                    <a:pt x="11633" y="935"/>
                  </a:lnTo>
                  <a:lnTo>
                    <a:pt x="11604" y="942"/>
                  </a:lnTo>
                  <a:lnTo>
                    <a:pt x="11575" y="950"/>
                  </a:lnTo>
                  <a:lnTo>
                    <a:pt x="11546" y="959"/>
                  </a:lnTo>
                  <a:lnTo>
                    <a:pt x="11518" y="971"/>
                  </a:lnTo>
                  <a:lnTo>
                    <a:pt x="11491" y="983"/>
                  </a:lnTo>
                  <a:lnTo>
                    <a:pt x="11464" y="997"/>
                  </a:lnTo>
                  <a:lnTo>
                    <a:pt x="11439" y="1011"/>
                  </a:lnTo>
                  <a:lnTo>
                    <a:pt x="11414" y="1027"/>
                  </a:lnTo>
                  <a:lnTo>
                    <a:pt x="11389" y="1045"/>
                  </a:lnTo>
                  <a:lnTo>
                    <a:pt x="11366" y="1063"/>
                  </a:lnTo>
                  <a:lnTo>
                    <a:pt x="11344" y="1082"/>
                  </a:lnTo>
                  <a:lnTo>
                    <a:pt x="11323" y="1102"/>
                  </a:lnTo>
                  <a:lnTo>
                    <a:pt x="11302" y="1124"/>
                  </a:lnTo>
                  <a:lnTo>
                    <a:pt x="11283" y="1146"/>
                  </a:lnTo>
                  <a:lnTo>
                    <a:pt x="11265" y="1169"/>
                  </a:lnTo>
                  <a:lnTo>
                    <a:pt x="11248" y="1193"/>
                  </a:lnTo>
                  <a:lnTo>
                    <a:pt x="11232" y="1219"/>
                  </a:lnTo>
                  <a:lnTo>
                    <a:pt x="11217" y="1244"/>
                  </a:lnTo>
                  <a:lnTo>
                    <a:pt x="11203" y="1270"/>
                  </a:lnTo>
                  <a:lnTo>
                    <a:pt x="11191" y="1298"/>
                  </a:lnTo>
                  <a:lnTo>
                    <a:pt x="11180" y="1326"/>
                  </a:lnTo>
                  <a:lnTo>
                    <a:pt x="11171" y="1354"/>
                  </a:lnTo>
                  <a:lnTo>
                    <a:pt x="11162" y="1384"/>
                  </a:lnTo>
                  <a:lnTo>
                    <a:pt x="11156" y="1413"/>
                  </a:lnTo>
                  <a:lnTo>
                    <a:pt x="11150" y="1443"/>
                  </a:lnTo>
                  <a:lnTo>
                    <a:pt x="11146" y="1475"/>
                  </a:lnTo>
                  <a:lnTo>
                    <a:pt x="11144" y="1506"/>
                  </a:lnTo>
                  <a:lnTo>
                    <a:pt x="11142" y="1538"/>
                  </a:lnTo>
                  <a:lnTo>
                    <a:pt x="11142" y="1538"/>
                  </a:lnTo>
                  <a:lnTo>
                    <a:pt x="11142" y="2460"/>
                  </a:lnTo>
                  <a:lnTo>
                    <a:pt x="11142" y="2491"/>
                  </a:lnTo>
                  <a:lnTo>
                    <a:pt x="11145" y="2522"/>
                  </a:lnTo>
                  <a:lnTo>
                    <a:pt x="11149" y="2552"/>
                  </a:lnTo>
                  <a:lnTo>
                    <a:pt x="11153" y="2583"/>
                  </a:lnTo>
                  <a:lnTo>
                    <a:pt x="11160" y="2612"/>
                  </a:lnTo>
                  <a:lnTo>
                    <a:pt x="11168" y="2641"/>
                  </a:lnTo>
                  <a:lnTo>
                    <a:pt x="11177" y="2670"/>
                  </a:lnTo>
                  <a:lnTo>
                    <a:pt x="11188" y="2698"/>
                  </a:lnTo>
                  <a:lnTo>
                    <a:pt x="11200" y="2726"/>
                  </a:lnTo>
                  <a:lnTo>
                    <a:pt x="11214" y="2753"/>
                  </a:lnTo>
                  <a:lnTo>
                    <a:pt x="11230" y="2779"/>
                  </a:lnTo>
                  <a:lnTo>
                    <a:pt x="11247" y="2804"/>
                  </a:lnTo>
                  <a:lnTo>
                    <a:pt x="11264" y="2830"/>
                  </a:lnTo>
                  <a:lnTo>
                    <a:pt x="11283" y="2853"/>
                  </a:lnTo>
                  <a:lnTo>
                    <a:pt x="11304" y="2875"/>
                  </a:lnTo>
                  <a:lnTo>
                    <a:pt x="11326" y="2897"/>
                  </a:lnTo>
                  <a:lnTo>
                    <a:pt x="11349" y="2919"/>
                  </a:lnTo>
                  <a:lnTo>
                    <a:pt x="11373" y="2939"/>
                  </a:lnTo>
                  <a:lnTo>
                    <a:pt x="11398" y="2958"/>
                  </a:lnTo>
                  <a:lnTo>
                    <a:pt x="11422" y="2975"/>
                  </a:lnTo>
                  <a:lnTo>
                    <a:pt x="11447" y="2992"/>
                  </a:lnTo>
                  <a:lnTo>
                    <a:pt x="11472" y="3006"/>
                  </a:lnTo>
                  <a:lnTo>
                    <a:pt x="11499" y="3019"/>
                  </a:lnTo>
                  <a:lnTo>
                    <a:pt x="11526" y="3031"/>
                  </a:lnTo>
                  <a:lnTo>
                    <a:pt x="11552" y="3041"/>
                  </a:lnTo>
                  <a:lnTo>
                    <a:pt x="11581" y="3050"/>
                  </a:lnTo>
                  <a:lnTo>
                    <a:pt x="11609" y="3058"/>
                  </a:lnTo>
                  <a:lnTo>
                    <a:pt x="11637" y="3064"/>
                  </a:lnTo>
                  <a:lnTo>
                    <a:pt x="11667" y="3070"/>
                  </a:lnTo>
                  <a:lnTo>
                    <a:pt x="11697" y="3073"/>
                  </a:lnTo>
                  <a:lnTo>
                    <a:pt x="11727" y="3075"/>
                  </a:lnTo>
                  <a:lnTo>
                    <a:pt x="11758" y="3076"/>
                  </a:lnTo>
                  <a:lnTo>
                    <a:pt x="12219" y="3076"/>
                  </a:lnTo>
                  <a:lnTo>
                    <a:pt x="12238" y="3075"/>
                  </a:lnTo>
                  <a:lnTo>
                    <a:pt x="12255" y="3073"/>
                  </a:lnTo>
                  <a:lnTo>
                    <a:pt x="12271" y="3069"/>
                  </a:lnTo>
                  <a:lnTo>
                    <a:pt x="12286" y="3062"/>
                  </a:lnTo>
                  <a:lnTo>
                    <a:pt x="12300" y="3055"/>
                  </a:lnTo>
                  <a:lnTo>
                    <a:pt x="12313" y="3047"/>
                  </a:lnTo>
                  <a:lnTo>
                    <a:pt x="12324" y="3037"/>
                  </a:lnTo>
                  <a:lnTo>
                    <a:pt x="12335" y="3025"/>
                  </a:lnTo>
                  <a:lnTo>
                    <a:pt x="12335" y="3025"/>
                  </a:lnTo>
                  <a:lnTo>
                    <a:pt x="12335" y="3025"/>
                  </a:lnTo>
                  <a:close/>
                  <a:moveTo>
                    <a:pt x="10650" y="2153"/>
                  </a:moveTo>
                  <a:lnTo>
                    <a:pt x="10669" y="2152"/>
                  </a:lnTo>
                  <a:lnTo>
                    <a:pt x="10686" y="2150"/>
                  </a:lnTo>
                  <a:lnTo>
                    <a:pt x="10702" y="2147"/>
                  </a:lnTo>
                  <a:lnTo>
                    <a:pt x="10717" y="2143"/>
                  </a:lnTo>
                  <a:lnTo>
                    <a:pt x="10731" y="2138"/>
                  </a:lnTo>
                  <a:lnTo>
                    <a:pt x="10744" y="2131"/>
                  </a:lnTo>
                  <a:lnTo>
                    <a:pt x="10755" y="2123"/>
                  </a:lnTo>
                  <a:lnTo>
                    <a:pt x="10765" y="2115"/>
                  </a:lnTo>
                  <a:lnTo>
                    <a:pt x="10774" y="2104"/>
                  </a:lnTo>
                  <a:lnTo>
                    <a:pt x="10782" y="2092"/>
                  </a:lnTo>
                  <a:lnTo>
                    <a:pt x="10788" y="2080"/>
                  </a:lnTo>
                  <a:lnTo>
                    <a:pt x="10794" y="2066"/>
                  </a:lnTo>
                  <a:lnTo>
                    <a:pt x="10798" y="2051"/>
                  </a:lnTo>
                  <a:lnTo>
                    <a:pt x="10801" y="2035"/>
                  </a:lnTo>
                  <a:lnTo>
                    <a:pt x="10803" y="2018"/>
                  </a:lnTo>
                  <a:lnTo>
                    <a:pt x="10803" y="1999"/>
                  </a:lnTo>
                  <a:lnTo>
                    <a:pt x="10803" y="1538"/>
                  </a:lnTo>
                  <a:lnTo>
                    <a:pt x="10803" y="1507"/>
                  </a:lnTo>
                  <a:lnTo>
                    <a:pt x="10801" y="1476"/>
                  </a:lnTo>
                  <a:lnTo>
                    <a:pt x="10798" y="1447"/>
                  </a:lnTo>
                  <a:lnTo>
                    <a:pt x="10793" y="1416"/>
                  </a:lnTo>
                  <a:lnTo>
                    <a:pt x="10786" y="1387"/>
                  </a:lnTo>
                  <a:lnTo>
                    <a:pt x="10778" y="1357"/>
                  </a:lnTo>
                  <a:lnTo>
                    <a:pt x="10769" y="1329"/>
                  </a:lnTo>
                  <a:lnTo>
                    <a:pt x="10758" y="1301"/>
                  </a:lnTo>
                  <a:lnTo>
                    <a:pt x="10746" y="1273"/>
                  </a:lnTo>
                  <a:lnTo>
                    <a:pt x="10733" y="1246"/>
                  </a:lnTo>
                  <a:lnTo>
                    <a:pt x="10717" y="1220"/>
                  </a:lnTo>
                  <a:lnTo>
                    <a:pt x="10700" y="1194"/>
                  </a:lnTo>
                  <a:lnTo>
                    <a:pt x="10683" y="1170"/>
                  </a:lnTo>
                  <a:lnTo>
                    <a:pt x="10664" y="1146"/>
                  </a:lnTo>
                  <a:lnTo>
                    <a:pt x="10643" y="1124"/>
                  </a:lnTo>
                  <a:lnTo>
                    <a:pt x="10621" y="1101"/>
                  </a:lnTo>
                  <a:lnTo>
                    <a:pt x="10599" y="1080"/>
                  </a:lnTo>
                  <a:lnTo>
                    <a:pt x="10577" y="1061"/>
                  </a:lnTo>
                  <a:lnTo>
                    <a:pt x="10553" y="1042"/>
                  </a:lnTo>
                  <a:lnTo>
                    <a:pt x="10528" y="1024"/>
                  </a:lnTo>
                  <a:lnTo>
                    <a:pt x="10503" y="1008"/>
                  </a:lnTo>
                  <a:lnTo>
                    <a:pt x="10477" y="994"/>
                  </a:lnTo>
                  <a:lnTo>
                    <a:pt x="10450" y="980"/>
                  </a:lnTo>
                  <a:lnTo>
                    <a:pt x="10423" y="968"/>
                  </a:lnTo>
                  <a:lnTo>
                    <a:pt x="10395" y="957"/>
                  </a:lnTo>
                  <a:lnTo>
                    <a:pt x="10367" y="947"/>
                  </a:lnTo>
                  <a:lnTo>
                    <a:pt x="10338" y="940"/>
                  </a:lnTo>
                  <a:lnTo>
                    <a:pt x="10308" y="933"/>
                  </a:lnTo>
                  <a:lnTo>
                    <a:pt x="10279" y="928"/>
                  </a:lnTo>
                  <a:lnTo>
                    <a:pt x="10249" y="925"/>
                  </a:lnTo>
                  <a:lnTo>
                    <a:pt x="10219" y="923"/>
                  </a:lnTo>
                  <a:lnTo>
                    <a:pt x="10189" y="922"/>
                  </a:lnTo>
                  <a:lnTo>
                    <a:pt x="9881" y="922"/>
                  </a:lnTo>
                  <a:lnTo>
                    <a:pt x="9850" y="923"/>
                  </a:lnTo>
                  <a:lnTo>
                    <a:pt x="9820" y="925"/>
                  </a:lnTo>
                  <a:lnTo>
                    <a:pt x="9789" y="928"/>
                  </a:lnTo>
                  <a:lnTo>
                    <a:pt x="9759" y="933"/>
                  </a:lnTo>
                  <a:lnTo>
                    <a:pt x="9729" y="939"/>
                  </a:lnTo>
                  <a:lnTo>
                    <a:pt x="9700" y="947"/>
                  </a:lnTo>
                  <a:lnTo>
                    <a:pt x="9671" y="957"/>
                  </a:lnTo>
                  <a:lnTo>
                    <a:pt x="9643" y="968"/>
                  </a:lnTo>
                  <a:lnTo>
                    <a:pt x="9615" y="981"/>
                  </a:lnTo>
                  <a:lnTo>
                    <a:pt x="9589" y="994"/>
                  </a:lnTo>
                  <a:lnTo>
                    <a:pt x="9562" y="1009"/>
                  </a:lnTo>
                  <a:lnTo>
                    <a:pt x="9537" y="1026"/>
                  </a:lnTo>
                  <a:lnTo>
                    <a:pt x="9512" y="1045"/>
                  </a:lnTo>
                  <a:lnTo>
                    <a:pt x="9489" y="1064"/>
                  </a:lnTo>
                  <a:lnTo>
                    <a:pt x="9465" y="1084"/>
                  </a:lnTo>
                  <a:lnTo>
                    <a:pt x="9444" y="1106"/>
                  </a:lnTo>
                  <a:lnTo>
                    <a:pt x="9422" y="1130"/>
                  </a:lnTo>
                  <a:lnTo>
                    <a:pt x="9402" y="1153"/>
                  </a:lnTo>
                  <a:lnTo>
                    <a:pt x="9383" y="1177"/>
                  </a:lnTo>
                  <a:lnTo>
                    <a:pt x="9366" y="1201"/>
                  </a:lnTo>
                  <a:lnTo>
                    <a:pt x="9350" y="1227"/>
                  </a:lnTo>
                  <a:lnTo>
                    <a:pt x="9336" y="1253"/>
                  </a:lnTo>
                  <a:lnTo>
                    <a:pt x="9323" y="1278"/>
                  </a:lnTo>
                  <a:lnTo>
                    <a:pt x="9310" y="1306"/>
                  </a:lnTo>
                  <a:lnTo>
                    <a:pt x="9300" y="1333"/>
                  </a:lnTo>
                  <a:lnTo>
                    <a:pt x="9291" y="1360"/>
                  </a:lnTo>
                  <a:lnTo>
                    <a:pt x="9283" y="1389"/>
                  </a:lnTo>
                  <a:lnTo>
                    <a:pt x="9277" y="1417"/>
                  </a:lnTo>
                  <a:lnTo>
                    <a:pt x="9272" y="1447"/>
                  </a:lnTo>
                  <a:lnTo>
                    <a:pt x="9269" y="1477"/>
                  </a:lnTo>
                  <a:lnTo>
                    <a:pt x="9267" y="1507"/>
                  </a:lnTo>
                  <a:lnTo>
                    <a:pt x="9266" y="1538"/>
                  </a:lnTo>
                  <a:lnTo>
                    <a:pt x="9266" y="2460"/>
                  </a:lnTo>
                  <a:lnTo>
                    <a:pt x="9266" y="2491"/>
                  </a:lnTo>
                  <a:lnTo>
                    <a:pt x="9268" y="2522"/>
                  </a:lnTo>
                  <a:lnTo>
                    <a:pt x="9271" y="2552"/>
                  </a:lnTo>
                  <a:lnTo>
                    <a:pt x="9276" y="2582"/>
                  </a:lnTo>
                  <a:lnTo>
                    <a:pt x="9283" y="2612"/>
                  </a:lnTo>
                  <a:lnTo>
                    <a:pt x="9291" y="2640"/>
                  </a:lnTo>
                  <a:lnTo>
                    <a:pt x="9300" y="2670"/>
                  </a:lnTo>
                  <a:lnTo>
                    <a:pt x="9311" y="2697"/>
                  </a:lnTo>
                  <a:lnTo>
                    <a:pt x="9324" y="2725"/>
                  </a:lnTo>
                  <a:lnTo>
                    <a:pt x="9338" y="2752"/>
                  </a:lnTo>
                  <a:lnTo>
                    <a:pt x="9353" y="2778"/>
                  </a:lnTo>
                  <a:lnTo>
                    <a:pt x="9369" y="2803"/>
                  </a:lnTo>
                  <a:lnTo>
                    <a:pt x="9386" y="2828"/>
                  </a:lnTo>
                  <a:lnTo>
                    <a:pt x="9406" y="2852"/>
                  </a:lnTo>
                  <a:lnTo>
                    <a:pt x="9427" y="2874"/>
                  </a:lnTo>
                  <a:lnTo>
                    <a:pt x="9448" y="2896"/>
                  </a:lnTo>
                  <a:lnTo>
                    <a:pt x="9470" y="2918"/>
                  </a:lnTo>
                  <a:lnTo>
                    <a:pt x="9493" y="2938"/>
                  </a:lnTo>
                  <a:lnTo>
                    <a:pt x="9517" y="2956"/>
                  </a:lnTo>
                  <a:lnTo>
                    <a:pt x="9541" y="2973"/>
                  </a:lnTo>
                  <a:lnTo>
                    <a:pt x="9566" y="2990"/>
                  </a:lnTo>
                  <a:lnTo>
                    <a:pt x="9592" y="3005"/>
                  </a:lnTo>
                  <a:lnTo>
                    <a:pt x="9619" y="3018"/>
                  </a:lnTo>
                  <a:lnTo>
                    <a:pt x="9646" y="3030"/>
                  </a:lnTo>
                  <a:lnTo>
                    <a:pt x="9674" y="3041"/>
                  </a:lnTo>
                  <a:lnTo>
                    <a:pt x="9702" y="3050"/>
                  </a:lnTo>
                  <a:lnTo>
                    <a:pt x="9731" y="3058"/>
                  </a:lnTo>
                  <a:lnTo>
                    <a:pt x="9761" y="3064"/>
                  </a:lnTo>
                  <a:lnTo>
                    <a:pt x="9790" y="3070"/>
                  </a:lnTo>
                  <a:lnTo>
                    <a:pt x="9821" y="3073"/>
                  </a:lnTo>
                  <a:lnTo>
                    <a:pt x="9851" y="3075"/>
                  </a:lnTo>
                  <a:lnTo>
                    <a:pt x="9881" y="3076"/>
                  </a:lnTo>
                  <a:lnTo>
                    <a:pt x="10650" y="3076"/>
                  </a:lnTo>
                  <a:lnTo>
                    <a:pt x="10669" y="3075"/>
                  </a:lnTo>
                  <a:lnTo>
                    <a:pt x="10686" y="3073"/>
                  </a:lnTo>
                  <a:lnTo>
                    <a:pt x="10702" y="3069"/>
                  </a:lnTo>
                  <a:lnTo>
                    <a:pt x="10717" y="3062"/>
                  </a:lnTo>
                  <a:lnTo>
                    <a:pt x="10731" y="3055"/>
                  </a:lnTo>
                  <a:lnTo>
                    <a:pt x="10744" y="3047"/>
                  </a:lnTo>
                  <a:lnTo>
                    <a:pt x="10755" y="3037"/>
                  </a:lnTo>
                  <a:lnTo>
                    <a:pt x="10765" y="3025"/>
                  </a:lnTo>
                  <a:lnTo>
                    <a:pt x="10774" y="3014"/>
                  </a:lnTo>
                  <a:lnTo>
                    <a:pt x="10781" y="3002"/>
                  </a:lnTo>
                  <a:lnTo>
                    <a:pt x="10787" y="2990"/>
                  </a:lnTo>
                  <a:lnTo>
                    <a:pt x="10793" y="2976"/>
                  </a:lnTo>
                  <a:lnTo>
                    <a:pt x="10797" y="2963"/>
                  </a:lnTo>
                  <a:lnTo>
                    <a:pt x="10800" y="2949"/>
                  </a:lnTo>
                  <a:lnTo>
                    <a:pt x="10802" y="2936"/>
                  </a:lnTo>
                  <a:lnTo>
                    <a:pt x="10803" y="2922"/>
                  </a:lnTo>
                  <a:lnTo>
                    <a:pt x="10802" y="2907"/>
                  </a:lnTo>
                  <a:lnTo>
                    <a:pt x="10800" y="2892"/>
                  </a:lnTo>
                  <a:lnTo>
                    <a:pt x="10796" y="2877"/>
                  </a:lnTo>
                  <a:lnTo>
                    <a:pt x="10791" y="2864"/>
                  </a:lnTo>
                  <a:lnTo>
                    <a:pt x="10785" y="2851"/>
                  </a:lnTo>
                  <a:lnTo>
                    <a:pt x="10778" y="2838"/>
                  </a:lnTo>
                  <a:lnTo>
                    <a:pt x="10769" y="2827"/>
                  </a:lnTo>
                  <a:lnTo>
                    <a:pt x="10759" y="2815"/>
                  </a:lnTo>
                  <a:lnTo>
                    <a:pt x="10748" y="2804"/>
                  </a:lnTo>
                  <a:lnTo>
                    <a:pt x="10736" y="2795"/>
                  </a:lnTo>
                  <a:lnTo>
                    <a:pt x="10722" y="2787"/>
                  </a:lnTo>
                  <a:lnTo>
                    <a:pt x="10709" y="2780"/>
                  </a:lnTo>
                  <a:lnTo>
                    <a:pt x="10695" y="2775"/>
                  </a:lnTo>
                  <a:lnTo>
                    <a:pt x="10680" y="2771"/>
                  </a:lnTo>
                  <a:lnTo>
                    <a:pt x="10666" y="2769"/>
                  </a:lnTo>
                  <a:lnTo>
                    <a:pt x="10650" y="2768"/>
                  </a:lnTo>
                  <a:lnTo>
                    <a:pt x="9881" y="2768"/>
                  </a:lnTo>
                  <a:lnTo>
                    <a:pt x="9865" y="2767"/>
                  </a:lnTo>
                  <a:lnTo>
                    <a:pt x="9850" y="2766"/>
                  </a:lnTo>
                  <a:lnTo>
                    <a:pt x="9835" y="2764"/>
                  </a:lnTo>
                  <a:lnTo>
                    <a:pt x="9820" y="2762"/>
                  </a:lnTo>
                  <a:lnTo>
                    <a:pt x="9804" y="2759"/>
                  </a:lnTo>
                  <a:lnTo>
                    <a:pt x="9789" y="2755"/>
                  </a:lnTo>
                  <a:lnTo>
                    <a:pt x="9775" y="2751"/>
                  </a:lnTo>
                  <a:lnTo>
                    <a:pt x="9760" y="2746"/>
                  </a:lnTo>
                  <a:lnTo>
                    <a:pt x="9733" y="2731"/>
                  </a:lnTo>
                  <a:lnTo>
                    <a:pt x="9708" y="2716"/>
                  </a:lnTo>
                  <a:lnTo>
                    <a:pt x="9685" y="2699"/>
                  </a:lnTo>
                  <a:lnTo>
                    <a:pt x="9662" y="2680"/>
                  </a:lnTo>
                  <a:lnTo>
                    <a:pt x="9650" y="2669"/>
                  </a:lnTo>
                  <a:lnTo>
                    <a:pt x="9640" y="2657"/>
                  </a:lnTo>
                  <a:lnTo>
                    <a:pt x="9631" y="2645"/>
                  </a:lnTo>
                  <a:lnTo>
                    <a:pt x="9623" y="2632"/>
                  </a:lnTo>
                  <a:lnTo>
                    <a:pt x="9615" y="2620"/>
                  </a:lnTo>
                  <a:lnTo>
                    <a:pt x="9608" y="2607"/>
                  </a:lnTo>
                  <a:lnTo>
                    <a:pt x="9601" y="2593"/>
                  </a:lnTo>
                  <a:lnTo>
                    <a:pt x="9595" y="2579"/>
                  </a:lnTo>
                  <a:lnTo>
                    <a:pt x="9590" y="2565"/>
                  </a:lnTo>
                  <a:lnTo>
                    <a:pt x="9585" y="2550"/>
                  </a:lnTo>
                  <a:lnTo>
                    <a:pt x="9582" y="2536"/>
                  </a:lnTo>
                  <a:lnTo>
                    <a:pt x="9579" y="2521"/>
                  </a:lnTo>
                  <a:lnTo>
                    <a:pt x="9576" y="2506"/>
                  </a:lnTo>
                  <a:lnTo>
                    <a:pt x="9575" y="2490"/>
                  </a:lnTo>
                  <a:lnTo>
                    <a:pt x="9574" y="2475"/>
                  </a:lnTo>
                  <a:lnTo>
                    <a:pt x="9574" y="2460"/>
                  </a:lnTo>
                  <a:lnTo>
                    <a:pt x="9574" y="2153"/>
                  </a:lnTo>
                  <a:lnTo>
                    <a:pt x="10650" y="2153"/>
                  </a:lnTo>
                  <a:lnTo>
                    <a:pt x="10650" y="2153"/>
                  </a:lnTo>
                  <a:close/>
                  <a:moveTo>
                    <a:pt x="9574" y="1538"/>
                  </a:moveTo>
                  <a:lnTo>
                    <a:pt x="9574" y="1522"/>
                  </a:lnTo>
                  <a:lnTo>
                    <a:pt x="9575" y="1507"/>
                  </a:lnTo>
                  <a:lnTo>
                    <a:pt x="9577" y="1492"/>
                  </a:lnTo>
                  <a:lnTo>
                    <a:pt x="9579" y="1477"/>
                  </a:lnTo>
                  <a:lnTo>
                    <a:pt x="9582" y="1462"/>
                  </a:lnTo>
                  <a:lnTo>
                    <a:pt x="9586" y="1447"/>
                  </a:lnTo>
                  <a:lnTo>
                    <a:pt x="9590" y="1432"/>
                  </a:lnTo>
                  <a:lnTo>
                    <a:pt x="9596" y="1418"/>
                  </a:lnTo>
                  <a:lnTo>
                    <a:pt x="9601" y="1404"/>
                  </a:lnTo>
                  <a:lnTo>
                    <a:pt x="9608" y="1391"/>
                  </a:lnTo>
                  <a:lnTo>
                    <a:pt x="9615" y="1378"/>
                  </a:lnTo>
                  <a:lnTo>
                    <a:pt x="9623" y="1364"/>
                  </a:lnTo>
                  <a:lnTo>
                    <a:pt x="9631" y="1352"/>
                  </a:lnTo>
                  <a:lnTo>
                    <a:pt x="9641" y="1340"/>
                  </a:lnTo>
                  <a:lnTo>
                    <a:pt x="9650" y="1329"/>
                  </a:lnTo>
                  <a:lnTo>
                    <a:pt x="9662" y="1318"/>
                  </a:lnTo>
                  <a:lnTo>
                    <a:pt x="9673" y="1308"/>
                  </a:lnTo>
                  <a:lnTo>
                    <a:pt x="9684" y="1298"/>
                  </a:lnTo>
                  <a:lnTo>
                    <a:pt x="9696" y="1289"/>
                  </a:lnTo>
                  <a:lnTo>
                    <a:pt x="9708" y="1279"/>
                  </a:lnTo>
                  <a:lnTo>
                    <a:pt x="9721" y="1271"/>
                  </a:lnTo>
                  <a:lnTo>
                    <a:pt x="9734" y="1264"/>
                  </a:lnTo>
                  <a:lnTo>
                    <a:pt x="9749" y="1257"/>
                  </a:lnTo>
                  <a:lnTo>
                    <a:pt x="9762" y="1252"/>
                  </a:lnTo>
                  <a:lnTo>
                    <a:pt x="9776" y="1246"/>
                  </a:lnTo>
                  <a:lnTo>
                    <a:pt x="9791" y="1242"/>
                  </a:lnTo>
                  <a:lnTo>
                    <a:pt x="9805" y="1238"/>
                  </a:lnTo>
                  <a:lnTo>
                    <a:pt x="9821" y="1235"/>
                  </a:lnTo>
                  <a:lnTo>
                    <a:pt x="9835" y="1233"/>
                  </a:lnTo>
                  <a:lnTo>
                    <a:pt x="9850" y="1231"/>
                  </a:lnTo>
                  <a:lnTo>
                    <a:pt x="9865" y="1230"/>
                  </a:lnTo>
                  <a:lnTo>
                    <a:pt x="9881" y="1230"/>
                  </a:lnTo>
                  <a:lnTo>
                    <a:pt x="10188" y="1230"/>
                  </a:lnTo>
                  <a:lnTo>
                    <a:pt x="10204" y="1230"/>
                  </a:lnTo>
                  <a:lnTo>
                    <a:pt x="10219" y="1231"/>
                  </a:lnTo>
                  <a:lnTo>
                    <a:pt x="10235" y="1232"/>
                  </a:lnTo>
                  <a:lnTo>
                    <a:pt x="10250" y="1235"/>
                  </a:lnTo>
                  <a:lnTo>
                    <a:pt x="10265" y="1238"/>
                  </a:lnTo>
                  <a:lnTo>
                    <a:pt x="10279" y="1242"/>
                  </a:lnTo>
                  <a:lnTo>
                    <a:pt x="10294" y="1246"/>
                  </a:lnTo>
                  <a:lnTo>
                    <a:pt x="10308" y="1251"/>
                  </a:lnTo>
                  <a:lnTo>
                    <a:pt x="10323" y="1257"/>
                  </a:lnTo>
                  <a:lnTo>
                    <a:pt x="10336" y="1264"/>
                  </a:lnTo>
                  <a:lnTo>
                    <a:pt x="10349" y="1271"/>
                  </a:lnTo>
                  <a:lnTo>
                    <a:pt x="10362" y="1279"/>
                  </a:lnTo>
                  <a:lnTo>
                    <a:pt x="10374" y="1289"/>
                  </a:lnTo>
                  <a:lnTo>
                    <a:pt x="10386" y="1298"/>
                  </a:lnTo>
                  <a:lnTo>
                    <a:pt x="10399" y="1309"/>
                  </a:lnTo>
                  <a:lnTo>
                    <a:pt x="10410" y="1319"/>
                  </a:lnTo>
                  <a:lnTo>
                    <a:pt x="10420" y="1330"/>
                  </a:lnTo>
                  <a:lnTo>
                    <a:pt x="10430" y="1342"/>
                  </a:lnTo>
                  <a:lnTo>
                    <a:pt x="10439" y="1353"/>
                  </a:lnTo>
                  <a:lnTo>
                    <a:pt x="10447" y="1367"/>
                  </a:lnTo>
                  <a:lnTo>
                    <a:pt x="10455" y="1379"/>
                  </a:lnTo>
                  <a:lnTo>
                    <a:pt x="10462" y="1392"/>
                  </a:lnTo>
                  <a:lnTo>
                    <a:pt x="10469" y="1406"/>
                  </a:lnTo>
                  <a:lnTo>
                    <a:pt x="10474" y="1419"/>
                  </a:lnTo>
                  <a:lnTo>
                    <a:pt x="10481" y="1433"/>
                  </a:lnTo>
                  <a:lnTo>
                    <a:pt x="10485" y="1448"/>
                  </a:lnTo>
                  <a:lnTo>
                    <a:pt x="10489" y="1463"/>
                  </a:lnTo>
                  <a:lnTo>
                    <a:pt x="10492" y="1477"/>
                  </a:lnTo>
                  <a:lnTo>
                    <a:pt x="10494" y="1492"/>
                  </a:lnTo>
                  <a:lnTo>
                    <a:pt x="10496" y="1507"/>
                  </a:lnTo>
                  <a:lnTo>
                    <a:pt x="10496" y="1522"/>
                  </a:lnTo>
                  <a:lnTo>
                    <a:pt x="10496" y="1538"/>
                  </a:lnTo>
                  <a:lnTo>
                    <a:pt x="10496" y="1845"/>
                  </a:lnTo>
                  <a:lnTo>
                    <a:pt x="9574" y="1845"/>
                  </a:lnTo>
                  <a:lnTo>
                    <a:pt x="9574" y="1538"/>
                  </a:lnTo>
                  <a:close/>
                  <a:moveTo>
                    <a:pt x="8448" y="154"/>
                  </a:moveTo>
                  <a:lnTo>
                    <a:pt x="8447" y="135"/>
                  </a:lnTo>
                  <a:lnTo>
                    <a:pt x="8445" y="118"/>
                  </a:lnTo>
                  <a:lnTo>
                    <a:pt x="8441" y="102"/>
                  </a:lnTo>
                  <a:lnTo>
                    <a:pt x="8436" y="87"/>
                  </a:lnTo>
                  <a:lnTo>
                    <a:pt x="8430" y="73"/>
                  </a:lnTo>
                  <a:lnTo>
                    <a:pt x="8422" y="60"/>
                  </a:lnTo>
                  <a:lnTo>
                    <a:pt x="8412" y="48"/>
                  </a:lnTo>
                  <a:lnTo>
                    <a:pt x="8400" y="38"/>
                  </a:lnTo>
                  <a:lnTo>
                    <a:pt x="8389" y="29"/>
                  </a:lnTo>
                  <a:lnTo>
                    <a:pt x="8377" y="22"/>
                  </a:lnTo>
                  <a:lnTo>
                    <a:pt x="8364" y="15"/>
                  </a:lnTo>
                  <a:lnTo>
                    <a:pt x="8351" y="10"/>
                  </a:lnTo>
                  <a:lnTo>
                    <a:pt x="8337" y="6"/>
                  </a:lnTo>
                  <a:lnTo>
                    <a:pt x="8322" y="3"/>
                  </a:lnTo>
                  <a:lnTo>
                    <a:pt x="8308" y="1"/>
                  </a:lnTo>
                  <a:lnTo>
                    <a:pt x="8294" y="0"/>
                  </a:lnTo>
                  <a:lnTo>
                    <a:pt x="8279" y="1"/>
                  </a:lnTo>
                  <a:lnTo>
                    <a:pt x="8265" y="3"/>
                  </a:lnTo>
                  <a:lnTo>
                    <a:pt x="8251" y="6"/>
                  </a:lnTo>
                  <a:lnTo>
                    <a:pt x="8236" y="10"/>
                  </a:lnTo>
                  <a:lnTo>
                    <a:pt x="8223" y="16"/>
                  </a:lnTo>
                  <a:lnTo>
                    <a:pt x="8210" y="22"/>
                  </a:lnTo>
                  <a:lnTo>
                    <a:pt x="8198" y="30"/>
                  </a:lnTo>
                  <a:lnTo>
                    <a:pt x="8187" y="39"/>
                  </a:lnTo>
                  <a:lnTo>
                    <a:pt x="8176" y="51"/>
                  </a:lnTo>
                  <a:lnTo>
                    <a:pt x="8167" y="64"/>
                  </a:lnTo>
                  <a:lnTo>
                    <a:pt x="8159" y="78"/>
                  </a:lnTo>
                  <a:lnTo>
                    <a:pt x="8152" y="93"/>
                  </a:lnTo>
                  <a:lnTo>
                    <a:pt x="8147" y="107"/>
                  </a:lnTo>
                  <a:lnTo>
                    <a:pt x="8143" y="122"/>
                  </a:lnTo>
                  <a:lnTo>
                    <a:pt x="8141" y="138"/>
                  </a:lnTo>
                  <a:lnTo>
                    <a:pt x="8140" y="154"/>
                  </a:lnTo>
                  <a:lnTo>
                    <a:pt x="8140" y="922"/>
                  </a:lnTo>
                  <a:lnTo>
                    <a:pt x="7796" y="922"/>
                  </a:lnTo>
                  <a:lnTo>
                    <a:pt x="7780" y="923"/>
                  </a:lnTo>
                  <a:lnTo>
                    <a:pt x="7764" y="925"/>
                  </a:lnTo>
                  <a:lnTo>
                    <a:pt x="7749" y="928"/>
                  </a:lnTo>
                  <a:lnTo>
                    <a:pt x="7733" y="934"/>
                  </a:lnTo>
                  <a:lnTo>
                    <a:pt x="7719" y="941"/>
                  </a:lnTo>
                  <a:lnTo>
                    <a:pt x="7706" y="950"/>
                  </a:lnTo>
                  <a:lnTo>
                    <a:pt x="7694" y="961"/>
                  </a:lnTo>
                  <a:lnTo>
                    <a:pt x="7683" y="972"/>
                  </a:lnTo>
                  <a:lnTo>
                    <a:pt x="7673" y="984"/>
                  </a:lnTo>
                  <a:lnTo>
                    <a:pt x="7665" y="996"/>
                  </a:lnTo>
                  <a:lnTo>
                    <a:pt x="7657" y="1009"/>
                  </a:lnTo>
                  <a:lnTo>
                    <a:pt x="7652" y="1022"/>
                  </a:lnTo>
                  <a:lnTo>
                    <a:pt x="7647" y="1036"/>
                  </a:lnTo>
                  <a:lnTo>
                    <a:pt x="7644" y="1051"/>
                  </a:lnTo>
                  <a:lnTo>
                    <a:pt x="7642" y="1065"/>
                  </a:lnTo>
                  <a:lnTo>
                    <a:pt x="7642" y="1079"/>
                  </a:lnTo>
                  <a:lnTo>
                    <a:pt x="7642" y="1093"/>
                  </a:lnTo>
                  <a:lnTo>
                    <a:pt x="7644" y="1107"/>
                  </a:lnTo>
                  <a:lnTo>
                    <a:pt x="7647" y="1121"/>
                  </a:lnTo>
                  <a:lnTo>
                    <a:pt x="7651" y="1136"/>
                  </a:lnTo>
                  <a:lnTo>
                    <a:pt x="7657" y="1149"/>
                  </a:lnTo>
                  <a:lnTo>
                    <a:pt x="7665" y="1162"/>
                  </a:lnTo>
                  <a:lnTo>
                    <a:pt x="7673" y="1174"/>
                  </a:lnTo>
                  <a:lnTo>
                    <a:pt x="7682" y="1186"/>
                  </a:lnTo>
                  <a:lnTo>
                    <a:pt x="7693" y="1196"/>
                  </a:lnTo>
                  <a:lnTo>
                    <a:pt x="7706" y="1206"/>
                  </a:lnTo>
                  <a:lnTo>
                    <a:pt x="7720" y="1214"/>
                  </a:lnTo>
                  <a:lnTo>
                    <a:pt x="7734" y="1220"/>
                  </a:lnTo>
                  <a:lnTo>
                    <a:pt x="7749" y="1225"/>
                  </a:lnTo>
                  <a:lnTo>
                    <a:pt x="7764" y="1228"/>
                  </a:lnTo>
                  <a:lnTo>
                    <a:pt x="7780" y="1230"/>
                  </a:lnTo>
                  <a:lnTo>
                    <a:pt x="7796" y="1230"/>
                  </a:lnTo>
                  <a:lnTo>
                    <a:pt x="8140" y="1230"/>
                  </a:lnTo>
                  <a:lnTo>
                    <a:pt x="8140" y="2922"/>
                  </a:lnTo>
                  <a:lnTo>
                    <a:pt x="8141" y="2940"/>
                  </a:lnTo>
                  <a:lnTo>
                    <a:pt x="8143" y="2957"/>
                  </a:lnTo>
                  <a:lnTo>
                    <a:pt x="8146" y="2973"/>
                  </a:lnTo>
                  <a:lnTo>
                    <a:pt x="8151" y="2989"/>
                  </a:lnTo>
                  <a:lnTo>
                    <a:pt x="8158" y="3003"/>
                  </a:lnTo>
                  <a:lnTo>
                    <a:pt x="8167" y="3015"/>
                  </a:lnTo>
                  <a:lnTo>
                    <a:pt x="8176" y="3027"/>
                  </a:lnTo>
                  <a:lnTo>
                    <a:pt x="8187" y="3037"/>
                  </a:lnTo>
                  <a:lnTo>
                    <a:pt x="8198" y="3046"/>
                  </a:lnTo>
                  <a:lnTo>
                    <a:pt x="8210" y="3053"/>
                  </a:lnTo>
                  <a:lnTo>
                    <a:pt x="8223" y="3060"/>
                  </a:lnTo>
                  <a:lnTo>
                    <a:pt x="8236" y="3065"/>
                  </a:lnTo>
                  <a:lnTo>
                    <a:pt x="8251" y="3071"/>
                  </a:lnTo>
                  <a:lnTo>
                    <a:pt x="8265" y="3074"/>
                  </a:lnTo>
                  <a:lnTo>
                    <a:pt x="8279" y="3075"/>
                  </a:lnTo>
                  <a:lnTo>
                    <a:pt x="8294" y="3076"/>
                  </a:lnTo>
                  <a:lnTo>
                    <a:pt x="8308" y="3076"/>
                  </a:lnTo>
                  <a:lnTo>
                    <a:pt x="8322" y="3076"/>
                  </a:lnTo>
                  <a:lnTo>
                    <a:pt x="8337" y="3074"/>
                  </a:lnTo>
                  <a:lnTo>
                    <a:pt x="8350" y="3070"/>
                  </a:lnTo>
                  <a:lnTo>
                    <a:pt x="8363" y="3064"/>
                  </a:lnTo>
                  <a:lnTo>
                    <a:pt x="8375" y="3059"/>
                  </a:lnTo>
                  <a:lnTo>
                    <a:pt x="8386" y="3052"/>
                  </a:lnTo>
                  <a:lnTo>
                    <a:pt x="8397" y="3044"/>
                  </a:lnTo>
                  <a:lnTo>
                    <a:pt x="8407" y="3035"/>
                  </a:lnTo>
                  <a:lnTo>
                    <a:pt x="8417" y="3025"/>
                  </a:lnTo>
                  <a:lnTo>
                    <a:pt x="8425" y="3014"/>
                  </a:lnTo>
                  <a:lnTo>
                    <a:pt x="8432" y="3003"/>
                  </a:lnTo>
                  <a:lnTo>
                    <a:pt x="8438" y="2990"/>
                  </a:lnTo>
                  <a:lnTo>
                    <a:pt x="8442" y="2976"/>
                  </a:lnTo>
                  <a:lnTo>
                    <a:pt x="8446" y="2963"/>
                  </a:lnTo>
                  <a:lnTo>
                    <a:pt x="8448" y="2949"/>
                  </a:lnTo>
                  <a:lnTo>
                    <a:pt x="8449" y="2935"/>
                  </a:lnTo>
                  <a:lnTo>
                    <a:pt x="8448" y="2922"/>
                  </a:lnTo>
                  <a:lnTo>
                    <a:pt x="8448" y="1230"/>
                  </a:lnTo>
                  <a:lnTo>
                    <a:pt x="8937" y="1230"/>
                  </a:lnTo>
                  <a:lnTo>
                    <a:pt x="8955" y="1230"/>
                  </a:lnTo>
                  <a:lnTo>
                    <a:pt x="8972" y="1227"/>
                  </a:lnTo>
                  <a:lnTo>
                    <a:pt x="8988" y="1223"/>
                  </a:lnTo>
                  <a:lnTo>
                    <a:pt x="9004" y="1218"/>
                  </a:lnTo>
                  <a:lnTo>
                    <a:pt x="9018" y="1211"/>
                  </a:lnTo>
                  <a:lnTo>
                    <a:pt x="9030" y="1201"/>
                  </a:lnTo>
                  <a:lnTo>
                    <a:pt x="9041" y="1191"/>
                  </a:lnTo>
                  <a:lnTo>
                    <a:pt x="9052" y="1179"/>
                  </a:lnTo>
                  <a:lnTo>
                    <a:pt x="9060" y="1168"/>
                  </a:lnTo>
                  <a:lnTo>
                    <a:pt x="9067" y="1157"/>
                  </a:lnTo>
                  <a:lnTo>
                    <a:pt x="9075" y="1144"/>
                  </a:lnTo>
                  <a:lnTo>
                    <a:pt x="9080" y="1132"/>
                  </a:lnTo>
                  <a:lnTo>
                    <a:pt x="9084" y="1117"/>
                  </a:lnTo>
                  <a:lnTo>
                    <a:pt x="9088" y="1104"/>
                  </a:lnTo>
                  <a:lnTo>
                    <a:pt x="9090" y="1090"/>
                  </a:lnTo>
                  <a:lnTo>
                    <a:pt x="9091" y="1076"/>
                  </a:lnTo>
                  <a:lnTo>
                    <a:pt x="9090" y="1062"/>
                  </a:lnTo>
                  <a:lnTo>
                    <a:pt x="9087" y="1047"/>
                  </a:lnTo>
                  <a:lnTo>
                    <a:pt x="9084" y="1032"/>
                  </a:lnTo>
                  <a:lnTo>
                    <a:pt x="9079" y="1018"/>
                  </a:lnTo>
                  <a:lnTo>
                    <a:pt x="9071" y="1005"/>
                  </a:lnTo>
                  <a:lnTo>
                    <a:pt x="9064" y="993"/>
                  </a:lnTo>
                  <a:lnTo>
                    <a:pt x="9055" y="981"/>
                  </a:lnTo>
                  <a:lnTo>
                    <a:pt x="9045" y="970"/>
                  </a:lnTo>
                  <a:lnTo>
                    <a:pt x="9034" y="958"/>
                  </a:lnTo>
                  <a:lnTo>
                    <a:pt x="9022" y="949"/>
                  </a:lnTo>
                  <a:lnTo>
                    <a:pt x="9010" y="941"/>
                  </a:lnTo>
                  <a:lnTo>
                    <a:pt x="8996" y="934"/>
                  </a:lnTo>
                  <a:lnTo>
                    <a:pt x="8981" y="929"/>
                  </a:lnTo>
                  <a:lnTo>
                    <a:pt x="8967" y="925"/>
                  </a:lnTo>
                  <a:lnTo>
                    <a:pt x="8952" y="923"/>
                  </a:lnTo>
                  <a:lnTo>
                    <a:pt x="8937" y="922"/>
                  </a:lnTo>
                  <a:lnTo>
                    <a:pt x="8448" y="922"/>
                  </a:lnTo>
                  <a:lnTo>
                    <a:pt x="8448" y="154"/>
                  </a:lnTo>
                  <a:close/>
                  <a:moveTo>
                    <a:pt x="7077" y="3382"/>
                  </a:moveTo>
                  <a:lnTo>
                    <a:pt x="7077" y="3399"/>
                  </a:lnTo>
                  <a:lnTo>
                    <a:pt x="7076" y="3414"/>
                  </a:lnTo>
                  <a:lnTo>
                    <a:pt x="7074" y="3429"/>
                  </a:lnTo>
                  <a:lnTo>
                    <a:pt x="7072" y="3444"/>
                  </a:lnTo>
                  <a:lnTo>
                    <a:pt x="7069" y="3459"/>
                  </a:lnTo>
                  <a:lnTo>
                    <a:pt x="7065" y="3474"/>
                  </a:lnTo>
                  <a:lnTo>
                    <a:pt x="7061" y="3489"/>
                  </a:lnTo>
                  <a:lnTo>
                    <a:pt x="7056" y="3503"/>
                  </a:lnTo>
                  <a:lnTo>
                    <a:pt x="7050" y="3516"/>
                  </a:lnTo>
                  <a:lnTo>
                    <a:pt x="7043" y="3530"/>
                  </a:lnTo>
                  <a:lnTo>
                    <a:pt x="7036" y="3543"/>
                  </a:lnTo>
                  <a:lnTo>
                    <a:pt x="7028" y="3557"/>
                  </a:lnTo>
                  <a:lnTo>
                    <a:pt x="7019" y="3569"/>
                  </a:lnTo>
                  <a:lnTo>
                    <a:pt x="7009" y="3581"/>
                  </a:lnTo>
                  <a:lnTo>
                    <a:pt x="6998" y="3592"/>
                  </a:lnTo>
                  <a:lnTo>
                    <a:pt x="6988" y="3603"/>
                  </a:lnTo>
                  <a:lnTo>
                    <a:pt x="6977" y="3614"/>
                  </a:lnTo>
                  <a:lnTo>
                    <a:pt x="6965" y="3623"/>
                  </a:lnTo>
                  <a:lnTo>
                    <a:pt x="6953" y="3634"/>
                  </a:lnTo>
                  <a:lnTo>
                    <a:pt x="6941" y="3642"/>
                  </a:lnTo>
                  <a:lnTo>
                    <a:pt x="6928" y="3650"/>
                  </a:lnTo>
                  <a:lnTo>
                    <a:pt x="6914" y="3657"/>
                  </a:lnTo>
                  <a:lnTo>
                    <a:pt x="6901" y="3663"/>
                  </a:lnTo>
                  <a:lnTo>
                    <a:pt x="6887" y="3669"/>
                  </a:lnTo>
                  <a:lnTo>
                    <a:pt x="6874" y="3674"/>
                  </a:lnTo>
                  <a:lnTo>
                    <a:pt x="6859" y="3679"/>
                  </a:lnTo>
                  <a:lnTo>
                    <a:pt x="6845" y="3683"/>
                  </a:lnTo>
                  <a:lnTo>
                    <a:pt x="6829" y="3686"/>
                  </a:lnTo>
                  <a:lnTo>
                    <a:pt x="6815" y="3688"/>
                  </a:lnTo>
                  <a:lnTo>
                    <a:pt x="6800" y="3689"/>
                  </a:lnTo>
                  <a:lnTo>
                    <a:pt x="6785" y="3690"/>
                  </a:lnTo>
                  <a:lnTo>
                    <a:pt x="6770" y="3690"/>
                  </a:lnTo>
                  <a:lnTo>
                    <a:pt x="6154" y="3690"/>
                  </a:lnTo>
                  <a:lnTo>
                    <a:pt x="6136" y="3691"/>
                  </a:lnTo>
                  <a:lnTo>
                    <a:pt x="6118" y="3693"/>
                  </a:lnTo>
                  <a:lnTo>
                    <a:pt x="6102" y="3697"/>
                  </a:lnTo>
                  <a:lnTo>
                    <a:pt x="6087" y="3702"/>
                  </a:lnTo>
                  <a:lnTo>
                    <a:pt x="6073" y="3708"/>
                  </a:lnTo>
                  <a:lnTo>
                    <a:pt x="6060" y="3717"/>
                  </a:lnTo>
                  <a:lnTo>
                    <a:pt x="6049" y="3726"/>
                  </a:lnTo>
                  <a:lnTo>
                    <a:pt x="6039" y="3737"/>
                  </a:lnTo>
                  <a:lnTo>
                    <a:pt x="6030" y="3748"/>
                  </a:lnTo>
                  <a:lnTo>
                    <a:pt x="6022" y="3760"/>
                  </a:lnTo>
                  <a:lnTo>
                    <a:pt x="6016" y="3773"/>
                  </a:lnTo>
                  <a:lnTo>
                    <a:pt x="6010" y="3787"/>
                  </a:lnTo>
                  <a:lnTo>
                    <a:pt x="6005" y="3801"/>
                  </a:lnTo>
                  <a:lnTo>
                    <a:pt x="6002" y="3815"/>
                  </a:lnTo>
                  <a:lnTo>
                    <a:pt x="6001" y="3830"/>
                  </a:lnTo>
                  <a:lnTo>
                    <a:pt x="6000" y="3844"/>
                  </a:lnTo>
                  <a:lnTo>
                    <a:pt x="6001" y="3859"/>
                  </a:lnTo>
                  <a:lnTo>
                    <a:pt x="6002" y="3873"/>
                  </a:lnTo>
                  <a:lnTo>
                    <a:pt x="6005" y="3888"/>
                  </a:lnTo>
                  <a:lnTo>
                    <a:pt x="6011" y="3902"/>
                  </a:lnTo>
                  <a:lnTo>
                    <a:pt x="6016" y="3915"/>
                  </a:lnTo>
                  <a:lnTo>
                    <a:pt x="6023" y="3928"/>
                  </a:lnTo>
                  <a:lnTo>
                    <a:pt x="6031" y="3940"/>
                  </a:lnTo>
                  <a:lnTo>
                    <a:pt x="6040" y="3951"/>
                  </a:lnTo>
                  <a:lnTo>
                    <a:pt x="6052" y="3962"/>
                  </a:lnTo>
                  <a:lnTo>
                    <a:pt x="6065" y="3971"/>
                  </a:lnTo>
                  <a:lnTo>
                    <a:pt x="6079" y="3979"/>
                  </a:lnTo>
                  <a:lnTo>
                    <a:pt x="6094" y="3985"/>
                  </a:lnTo>
                  <a:lnTo>
                    <a:pt x="6108" y="3990"/>
                  </a:lnTo>
                  <a:lnTo>
                    <a:pt x="6123" y="3994"/>
                  </a:lnTo>
                  <a:lnTo>
                    <a:pt x="6138" y="3997"/>
                  </a:lnTo>
                  <a:lnTo>
                    <a:pt x="6154" y="3998"/>
                  </a:lnTo>
                  <a:lnTo>
                    <a:pt x="6770" y="3998"/>
                  </a:lnTo>
                  <a:lnTo>
                    <a:pt x="6800" y="3998"/>
                  </a:lnTo>
                  <a:lnTo>
                    <a:pt x="6830" y="3996"/>
                  </a:lnTo>
                  <a:lnTo>
                    <a:pt x="6861" y="3992"/>
                  </a:lnTo>
                  <a:lnTo>
                    <a:pt x="6891" y="3988"/>
                  </a:lnTo>
                  <a:lnTo>
                    <a:pt x="6921" y="3981"/>
                  </a:lnTo>
                  <a:lnTo>
                    <a:pt x="6950" y="3973"/>
                  </a:lnTo>
                  <a:lnTo>
                    <a:pt x="6978" y="3964"/>
                  </a:lnTo>
                  <a:lnTo>
                    <a:pt x="7007" y="3952"/>
                  </a:lnTo>
                  <a:lnTo>
                    <a:pt x="7034" y="3940"/>
                  </a:lnTo>
                  <a:lnTo>
                    <a:pt x="7061" y="3926"/>
                  </a:lnTo>
                  <a:lnTo>
                    <a:pt x="7088" y="3911"/>
                  </a:lnTo>
                  <a:lnTo>
                    <a:pt x="7113" y="3895"/>
                  </a:lnTo>
                  <a:lnTo>
                    <a:pt x="7137" y="3877"/>
                  </a:lnTo>
                  <a:lnTo>
                    <a:pt x="7160" y="3858"/>
                  </a:lnTo>
                  <a:lnTo>
                    <a:pt x="7184" y="3837"/>
                  </a:lnTo>
                  <a:lnTo>
                    <a:pt x="7206" y="3816"/>
                  </a:lnTo>
                  <a:lnTo>
                    <a:pt x="7226" y="3793"/>
                  </a:lnTo>
                  <a:lnTo>
                    <a:pt x="7246" y="3771"/>
                  </a:lnTo>
                  <a:lnTo>
                    <a:pt x="7266" y="3747"/>
                  </a:lnTo>
                  <a:lnTo>
                    <a:pt x="7283" y="3723"/>
                  </a:lnTo>
                  <a:lnTo>
                    <a:pt x="7299" y="3697"/>
                  </a:lnTo>
                  <a:lnTo>
                    <a:pt x="7313" y="3672"/>
                  </a:lnTo>
                  <a:lnTo>
                    <a:pt x="7327" y="3645"/>
                  </a:lnTo>
                  <a:lnTo>
                    <a:pt x="7340" y="3617"/>
                  </a:lnTo>
                  <a:lnTo>
                    <a:pt x="7350" y="3590"/>
                  </a:lnTo>
                  <a:lnTo>
                    <a:pt x="7359" y="3562"/>
                  </a:lnTo>
                  <a:lnTo>
                    <a:pt x="7367" y="3532"/>
                  </a:lnTo>
                  <a:lnTo>
                    <a:pt x="7374" y="3503"/>
                  </a:lnTo>
                  <a:lnTo>
                    <a:pt x="7379" y="3474"/>
                  </a:lnTo>
                  <a:lnTo>
                    <a:pt x="7382" y="3443"/>
                  </a:lnTo>
                  <a:lnTo>
                    <a:pt x="7384" y="3413"/>
                  </a:lnTo>
                  <a:lnTo>
                    <a:pt x="7384" y="3382"/>
                  </a:lnTo>
                  <a:lnTo>
                    <a:pt x="7384" y="1076"/>
                  </a:lnTo>
                  <a:lnTo>
                    <a:pt x="7384" y="1058"/>
                  </a:lnTo>
                  <a:lnTo>
                    <a:pt x="7381" y="1040"/>
                  </a:lnTo>
                  <a:lnTo>
                    <a:pt x="7378" y="1024"/>
                  </a:lnTo>
                  <a:lnTo>
                    <a:pt x="7373" y="1009"/>
                  </a:lnTo>
                  <a:lnTo>
                    <a:pt x="7366" y="995"/>
                  </a:lnTo>
                  <a:lnTo>
                    <a:pt x="7358" y="983"/>
                  </a:lnTo>
                  <a:lnTo>
                    <a:pt x="7349" y="972"/>
                  </a:lnTo>
                  <a:lnTo>
                    <a:pt x="7338" y="962"/>
                  </a:lnTo>
                  <a:lnTo>
                    <a:pt x="7325" y="952"/>
                  </a:lnTo>
                  <a:lnTo>
                    <a:pt x="7313" y="944"/>
                  </a:lnTo>
                  <a:lnTo>
                    <a:pt x="7301" y="938"/>
                  </a:lnTo>
                  <a:lnTo>
                    <a:pt x="7287" y="932"/>
                  </a:lnTo>
                  <a:lnTo>
                    <a:pt x="7274" y="928"/>
                  </a:lnTo>
                  <a:lnTo>
                    <a:pt x="7260" y="925"/>
                  </a:lnTo>
                  <a:lnTo>
                    <a:pt x="7245" y="923"/>
                  </a:lnTo>
                  <a:lnTo>
                    <a:pt x="7230" y="923"/>
                  </a:lnTo>
                  <a:lnTo>
                    <a:pt x="7216" y="923"/>
                  </a:lnTo>
                  <a:lnTo>
                    <a:pt x="7202" y="925"/>
                  </a:lnTo>
                  <a:lnTo>
                    <a:pt x="7187" y="928"/>
                  </a:lnTo>
                  <a:lnTo>
                    <a:pt x="7174" y="932"/>
                  </a:lnTo>
                  <a:lnTo>
                    <a:pt x="7159" y="938"/>
                  </a:lnTo>
                  <a:lnTo>
                    <a:pt x="7147" y="945"/>
                  </a:lnTo>
                  <a:lnTo>
                    <a:pt x="7135" y="953"/>
                  </a:lnTo>
                  <a:lnTo>
                    <a:pt x="7123" y="963"/>
                  </a:lnTo>
                  <a:lnTo>
                    <a:pt x="7113" y="975"/>
                  </a:lnTo>
                  <a:lnTo>
                    <a:pt x="7104" y="987"/>
                  </a:lnTo>
                  <a:lnTo>
                    <a:pt x="7096" y="1001"/>
                  </a:lnTo>
                  <a:lnTo>
                    <a:pt x="7090" y="1015"/>
                  </a:lnTo>
                  <a:lnTo>
                    <a:pt x="7085" y="1029"/>
                  </a:lnTo>
                  <a:lnTo>
                    <a:pt x="7080" y="1045"/>
                  </a:lnTo>
                  <a:lnTo>
                    <a:pt x="7077" y="1061"/>
                  </a:lnTo>
                  <a:lnTo>
                    <a:pt x="7077" y="1076"/>
                  </a:lnTo>
                  <a:lnTo>
                    <a:pt x="7077" y="2768"/>
                  </a:lnTo>
                  <a:lnTo>
                    <a:pt x="6462" y="2768"/>
                  </a:lnTo>
                  <a:lnTo>
                    <a:pt x="6447" y="2767"/>
                  </a:lnTo>
                  <a:lnTo>
                    <a:pt x="6431" y="2766"/>
                  </a:lnTo>
                  <a:lnTo>
                    <a:pt x="6415" y="2764"/>
                  </a:lnTo>
                  <a:lnTo>
                    <a:pt x="6400" y="2762"/>
                  </a:lnTo>
                  <a:lnTo>
                    <a:pt x="6385" y="2759"/>
                  </a:lnTo>
                  <a:lnTo>
                    <a:pt x="6371" y="2755"/>
                  </a:lnTo>
                  <a:lnTo>
                    <a:pt x="6356" y="2751"/>
                  </a:lnTo>
                  <a:lnTo>
                    <a:pt x="6342" y="2746"/>
                  </a:lnTo>
                  <a:lnTo>
                    <a:pt x="6315" y="2731"/>
                  </a:lnTo>
                  <a:lnTo>
                    <a:pt x="6290" y="2716"/>
                  </a:lnTo>
                  <a:lnTo>
                    <a:pt x="6266" y="2699"/>
                  </a:lnTo>
                  <a:lnTo>
                    <a:pt x="6242" y="2680"/>
                  </a:lnTo>
                  <a:lnTo>
                    <a:pt x="6231" y="2669"/>
                  </a:lnTo>
                  <a:lnTo>
                    <a:pt x="6222" y="2657"/>
                  </a:lnTo>
                  <a:lnTo>
                    <a:pt x="6213" y="2645"/>
                  </a:lnTo>
                  <a:lnTo>
                    <a:pt x="6204" y="2632"/>
                  </a:lnTo>
                  <a:lnTo>
                    <a:pt x="6196" y="2620"/>
                  </a:lnTo>
                  <a:lnTo>
                    <a:pt x="6189" y="2607"/>
                  </a:lnTo>
                  <a:lnTo>
                    <a:pt x="6182" y="2593"/>
                  </a:lnTo>
                  <a:lnTo>
                    <a:pt x="6176" y="2579"/>
                  </a:lnTo>
                  <a:lnTo>
                    <a:pt x="6170" y="2565"/>
                  </a:lnTo>
                  <a:lnTo>
                    <a:pt x="6166" y="2550"/>
                  </a:lnTo>
                  <a:lnTo>
                    <a:pt x="6162" y="2536"/>
                  </a:lnTo>
                  <a:lnTo>
                    <a:pt x="6159" y="2521"/>
                  </a:lnTo>
                  <a:lnTo>
                    <a:pt x="6157" y="2506"/>
                  </a:lnTo>
                  <a:lnTo>
                    <a:pt x="6155" y="2490"/>
                  </a:lnTo>
                  <a:lnTo>
                    <a:pt x="6154" y="2475"/>
                  </a:lnTo>
                  <a:lnTo>
                    <a:pt x="6154" y="2460"/>
                  </a:lnTo>
                  <a:lnTo>
                    <a:pt x="6154" y="1076"/>
                  </a:lnTo>
                  <a:lnTo>
                    <a:pt x="6153" y="1058"/>
                  </a:lnTo>
                  <a:lnTo>
                    <a:pt x="6151" y="1040"/>
                  </a:lnTo>
                  <a:lnTo>
                    <a:pt x="6148" y="1024"/>
                  </a:lnTo>
                  <a:lnTo>
                    <a:pt x="6142" y="1009"/>
                  </a:lnTo>
                  <a:lnTo>
                    <a:pt x="6136" y="995"/>
                  </a:lnTo>
                  <a:lnTo>
                    <a:pt x="6128" y="983"/>
                  </a:lnTo>
                  <a:lnTo>
                    <a:pt x="6118" y="972"/>
                  </a:lnTo>
                  <a:lnTo>
                    <a:pt x="6107" y="962"/>
                  </a:lnTo>
                  <a:lnTo>
                    <a:pt x="6096" y="952"/>
                  </a:lnTo>
                  <a:lnTo>
                    <a:pt x="6083" y="944"/>
                  </a:lnTo>
                  <a:lnTo>
                    <a:pt x="6070" y="938"/>
                  </a:lnTo>
                  <a:lnTo>
                    <a:pt x="6057" y="932"/>
                  </a:lnTo>
                  <a:lnTo>
                    <a:pt x="6044" y="928"/>
                  </a:lnTo>
                  <a:lnTo>
                    <a:pt x="6030" y="925"/>
                  </a:lnTo>
                  <a:lnTo>
                    <a:pt x="6016" y="923"/>
                  </a:lnTo>
                  <a:lnTo>
                    <a:pt x="6000" y="923"/>
                  </a:lnTo>
                  <a:lnTo>
                    <a:pt x="5986" y="923"/>
                  </a:lnTo>
                  <a:lnTo>
                    <a:pt x="5971" y="925"/>
                  </a:lnTo>
                  <a:lnTo>
                    <a:pt x="5957" y="928"/>
                  </a:lnTo>
                  <a:lnTo>
                    <a:pt x="5943" y="932"/>
                  </a:lnTo>
                  <a:lnTo>
                    <a:pt x="5930" y="938"/>
                  </a:lnTo>
                  <a:lnTo>
                    <a:pt x="5916" y="945"/>
                  </a:lnTo>
                  <a:lnTo>
                    <a:pt x="5904" y="953"/>
                  </a:lnTo>
                  <a:lnTo>
                    <a:pt x="5893" y="963"/>
                  </a:lnTo>
                  <a:lnTo>
                    <a:pt x="5883" y="975"/>
                  </a:lnTo>
                  <a:lnTo>
                    <a:pt x="5874" y="987"/>
                  </a:lnTo>
                  <a:lnTo>
                    <a:pt x="5866" y="1001"/>
                  </a:lnTo>
                  <a:lnTo>
                    <a:pt x="5859" y="1015"/>
                  </a:lnTo>
                  <a:lnTo>
                    <a:pt x="5854" y="1029"/>
                  </a:lnTo>
                  <a:lnTo>
                    <a:pt x="5851" y="1045"/>
                  </a:lnTo>
                  <a:lnTo>
                    <a:pt x="5848" y="1061"/>
                  </a:lnTo>
                  <a:lnTo>
                    <a:pt x="5847" y="1076"/>
                  </a:lnTo>
                  <a:lnTo>
                    <a:pt x="5847" y="2460"/>
                  </a:lnTo>
                  <a:lnTo>
                    <a:pt x="5847" y="2491"/>
                  </a:lnTo>
                  <a:lnTo>
                    <a:pt x="5849" y="2522"/>
                  </a:lnTo>
                  <a:lnTo>
                    <a:pt x="5853" y="2552"/>
                  </a:lnTo>
                  <a:lnTo>
                    <a:pt x="5858" y="2583"/>
                  </a:lnTo>
                  <a:lnTo>
                    <a:pt x="5864" y="2612"/>
                  </a:lnTo>
                  <a:lnTo>
                    <a:pt x="5872" y="2641"/>
                  </a:lnTo>
                  <a:lnTo>
                    <a:pt x="5881" y="2670"/>
                  </a:lnTo>
                  <a:lnTo>
                    <a:pt x="5892" y="2698"/>
                  </a:lnTo>
                  <a:lnTo>
                    <a:pt x="5904" y="2726"/>
                  </a:lnTo>
                  <a:lnTo>
                    <a:pt x="5918" y="2753"/>
                  </a:lnTo>
                  <a:lnTo>
                    <a:pt x="5934" y="2779"/>
                  </a:lnTo>
                  <a:lnTo>
                    <a:pt x="5951" y="2804"/>
                  </a:lnTo>
                  <a:lnTo>
                    <a:pt x="5968" y="2830"/>
                  </a:lnTo>
                  <a:lnTo>
                    <a:pt x="5987" y="2853"/>
                  </a:lnTo>
                  <a:lnTo>
                    <a:pt x="6009" y="2875"/>
                  </a:lnTo>
                  <a:lnTo>
                    <a:pt x="6030" y="2897"/>
                  </a:lnTo>
                  <a:lnTo>
                    <a:pt x="6053" y="2919"/>
                  </a:lnTo>
                  <a:lnTo>
                    <a:pt x="6077" y="2939"/>
                  </a:lnTo>
                  <a:lnTo>
                    <a:pt x="6102" y="2958"/>
                  </a:lnTo>
                  <a:lnTo>
                    <a:pt x="6126" y="2975"/>
                  </a:lnTo>
                  <a:lnTo>
                    <a:pt x="6151" y="2992"/>
                  </a:lnTo>
                  <a:lnTo>
                    <a:pt x="6177" y="3006"/>
                  </a:lnTo>
                  <a:lnTo>
                    <a:pt x="6203" y="3019"/>
                  </a:lnTo>
                  <a:lnTo>
                    <a:pt x="6230" y="3031"/>
                  </a:lnTo>
                  <a:lnTo>
                    <a:pt x="6258" y="3041"/>
                  </a:lnTo>
                  <a:lnTo>
                    <a:pt x="6285" y="3050"/>
                  </a:lnTo>
                  <a:lnTo>
                    <a:pt x="6313" y="3058"/>
                  </a:lnTo>
                  <a:lnTo>
                    <a:pt x="6342" y="3064"/>
                  </a:lnTo>
                  <a:lnTo>
                    <a:pt x="6371" y="3070"/>
                  </a:lnTo>
                  <a:lnTo>
                    <a:pt x="6401" y="3073"/>
                  </a:lnTo>
                  <a:lnTo>
                    <a:pt x="6432" y="3075"/>
                  </a:lnTo>
                  <a:lnTo>
                    <a:pt x="6462" y="3076"/>
                  </a:lnTo>
                  <a:lnTo>
                    <a:pt x="7077" y="3076"/>
                  </a:lnTo>
                  <a:lnTo>
                    <a:pt x="7077" y="3382"/>
                  </a:lnTo>
                  <a:lnTo>
                    <a:pt x="7077" y="3382"/>
                  </a:lnTo>
                  <a:lnTo>
                    <a:pt x="7077" y="3382"/>
                  </a:lnTo>
                  <a:close/>
                  <a:moveTo>
                    <a:pt x="5578" y="3025"/>
                  </a:moveTo>
                  <a:lnTo>
                    <a:pt x="5586" y="3014"/>
                  </a:lnTo>
                  <a:lnTo>
                    <a:pt x="5595" y="3002"/>
                  </a:lnTo>
                  <a:lnTo>
                    <a:pt x="5601" y="2990"/>
                  </a:lnTo>
                  <a:lnTo>
                    <a:pt x="5606" y="2976"/>
                  </a:lnTo>
                  <a:lnTo>
                    <a:pt x="5611" y="2963"/>
                  </a:lnTo>
                  <a:lnTo>
                    <a:pt x="5614" y="2949"/>
                  </a:lnTo>
                  <a:lnTo>
                    <a:pt x="5616" y="2936"/>
                  </a:lnTo>
                  <a:lnTo>
                    <a:pt x="5617" y="2922"/>
                  </a:lnTo>
                  <a:lnTo>
                    <a:pt x="5616" y="2907"/>
                  </a:lnTo>
                  <a:lnTo>
                    <a:pt x="5614" y="2892"/>
                  </a:lnTo>
                  <a:lnTo>
                    <a:pt x="5610" y="2877"/>
                  </a:lnTo>
                  <a:lnTo>
                    <a:pt x="5605" y="2864"/>
                  </a:lnTo>
                  <a:lnTo>
                    <a:pt x="5599" y="2851"/>
                  </a:lnTo>
                  <a:lnTo>
                    <a:pt x="5590" y="2838"/>
                  </a:lnTo>
                  <a:lnTo>
                    <a:pt x="5581" y="2827"/>
                  </a:lnTo>
                  <a:lnTo>
                    <a:pt x="5571" y="2815"/>
                  </a:lnTo>
                  <a:lnTo>
                    <a:pt x="5561" y="2804"/>
                  </a:lnTo>
                  <a:lnTo>
                    <a:pt x="5549" y="2795"/>
                  </a:lnTo>
                  <a:lnTo>
                    <a:pt x="5536" y="2787"/>
                  </a:lnTo>
                  <a:lnTo>
                    <a:pt x="5523" y="2780"/>
                  </a:lnTo>
                  <a:lnTo>
                    <a:pt x="5508" y="2775"/>
                  </a:lnTo>
                  <a:lnTo>
                    <a:pt x="5493" y="2771"/>
                  </a:lnTo>
                  <a:lnTo>
                    <a:pt x="5478" y="2769"/>
                  </a:lnTo>
                  <a:lnTo>
                    <a:pt x="5463" y="2768"/>
                  </a:lnTo>
                  <a:lnTo>
                    <a:pt x="5448" y="2767"/>
                  </a:lnTo>
                  <a:lnTo>
                    <a:pt x="5433" y="2765"/>
                  </a:lnTo>
                  <a:lnTo>
                    <a:pt x="5418" y="2761"/>
                  </a:lnTo>
                  <a:lnTo>
                    <a:pt x="5404" y="2755"/>
                  </a:lnTo>
                  <a:lnTo>
                    <a:pt x="5391" y="2748"/>
                  </a:lnTo>
                  <a:lnTo>
                    <a:pt x="5378" y="2739"/>
                  </a:lnTo>
                  <a:lnTo>
                    <a:pt x="5366" y="2730"/>
                  </a:lnTo>
                  <a:lnTo>
                    <a:pt x="5356" y="2719"/>
                  </a:lnTo>
                  <a:lnTo>
                    <a:pt x="5345" y="2706"/>
                  </a:lnTo>
                  <a:lnTo>
                    <a:pt x="5335" y="2693"/>
                  </a:lnTo>
                  <a:lnTo>
                    <a:pt x="5327" y="2680"/>
                  </a:lnTo>
                  <a:lnTo>
                    <a:pt x="5320" y="2667"/>
                  </a:lnTo>
                  <a:lnTo>
                    <a:pt x="5315" y="2653"/>
                  </a:lnTo>
                  <a:lnTo>
                    <a:pt x="5312" y="2640"/>
                  </a:lnTo>
                  <a:lnTo>
                    <a:pt x="5310" y="2627"/>
                  </a:lnTo>
                  <a:lnTo>
                    <a:pt x="5309" y="2614"/>
                  </a:lnTo>
                  <a:lnTo>
                    <a:pt x="5309" y="154"/>
                  </a:lnTo>
                  <a:lnTo>
                    <a:pt x="5308" y="135"/>
                  </a:lnTo>
                  <a:lnTo>
                    <a:pt x="5306" y="118"/>
                  </a:lnTo>
                  <a:lnTo>
                    <a:pt x="5303" y="102"/>
                  </a:lnTo>
                  <a:lnTo>
                    <a:pt x="5297" y="87"/>
                  </a:lnTo>
                  <a:lnTo>
                    <a:pt x="5291" y="73"/>
                  </a:lnTo>
                  <a:lnTo>
                    <a:pt x="5283" y="60"/>
                  </a:lnTo>
                  <a:lnTo>
                    <a:pt x="5273" y="48"/>
                  </a:lnTo>
                  <a:lnTo>
                    <a:pt x="5262" y="38"/>
                  </a:lnTo>
                  <a:lnTo>
                    <a:pt x="5250" y="29"/>
                  </a:lnTo>
                  <a:lnTo>
                    <a:pt x="5238" y="22"/>
                  </a:lnTo>
                  <a:lnTo>
                    <a:pt x="5225" y="15"/>
                  </a:lnTo>
                  <a:lnTo>
                    <a:pt x="5212" y="10"/>
                  </a:lnTo>
                  <a:lnTo>
                    <a:pt x="5199" y="6"/>
                  </a:lnTo>
                  <a:lnTo>
                    <a:pt x="5185" y="3"/>
                  </a:lnTo>
                  <a:lnTo>
                    <a:pt x="5170" y="1"/>
                  </a:lnTo>
                  <a:lnTo>
                    <a:pt x="5155" y="0"/>
                  </a:lnTo>
                  <a:lnTo>
                    <a:pt x="5141" y="1"/>
                  </a:lnTo>
                  <a:lnTo>
                    <a:pt x="5126" y="3"/>
                  </a:lnTo>
                  <a:lnTo>
                    <a:pt x="5112" y="6"/>
                  </a:lnTo>
                  <a:lnTo>
                    <a:pt x="5098" y="10"/>
                  </a:lnTo>
                  <a:lnTo>
                    <a:pt x="5084" y="16"/>
                  </a:lnTo>
                  <a:lnTo>
                    <a:pt x="5071" y="22"/>
                  </a:lnTo>
                  <a:lnTo>
                    <a:pt x="5059" y="30"/>
                  </a:lnTo>
                  <a:lnTo>
                    <a:pt x="5048" y="39"/>
                  </a:lnTo>
                  <a:lnTo>
                    <a:pt x="5038" y="51"/>
                  </a:lnTo>
                  <a:lnTo>
                    <a:pt x="5029" y="64"/>
                  </a:lnTo>
                  <a:lnTo>
                    <a:pt x="5021" y="78"/>
                  </a:lnTo>
                  <a:lnTo>
                    <a:pt x="5014" y="93"/>
                  </a:lnTo>
                  <a:lnTo>
                    <a:pt x="5008" y="107"/>
                  </a:lnTo>
                  <a:lnTo>
                    <a:pt x="5005" y="122"/>
                  </a:lnTo>
                  <a:lnTo>
                    <a:pt x="5002" y="138"/>
                  </a:lnTo>
                  <a:lnTo>
                    <a:pt x="5001" y="154"/>
                  </a:lnTo>
                  <a:lnTo>
                    <a:pt x="5001" y="2614"/>
                  </a:lnTo>
                  <a:lnTo>
                    <a:pt x="5002" y="2637"/>
                  </a:lnTo>
                  <a:lnTo>
                    <a:pt x="5003" y="2659"/>
                  </a:lnTo>
                  <a:lnTo>
                    <a:pt x="5006" y="2682"/>
                  </a:lnTo>
                  <a:lnTo>
                    <a:pt x="5010" y="2703"/>
                  </a:lnTo>
                  <a:lnTo>
                    <a:pt x="5015" y="2725"/>
                  </a:lnTo>
                  <a:lnTo>
                    <a:pt x="5021" y="2746"/>
                  </a:lnTo>
                  <a:lnTo>
                    <a:pt x="5028" y="2767"/>
                  </a:lnTo>
                  <a:lnTo>
                    <a:pt x="5036" y="2787"/>
                  </a:lnTo>
                  <a:lnTo>
                    <a:pt x="5044" y="2807"/>
                  </a:lnTo>
                  <a:lnTo>
                    <a:pt x="5054" y="2827"/>
                  </a:lnTo>
                  <a:lnTo>
                    <a:pt x="5065" y="2846"/>
                  </a:lnTo>
                  <a:lnTo>
                    <a:pt x="5077" y="2865"/>
                  </a:lnTo>
                  <a:lnTo>
                    <a:pt x="5090" y="2883"/>
                  </a:lnTo>
                  <a:lnTo>
                    <a:pt x="5105" y="2901"/>
                  </a:lnTo>
                  <a:lnTo>
                    <a:pt x="5121" y="2920"/>
                  </a:lnTo>
                  <a:lnTo>
                    <a:pt x="5137" y="2937"/>
                  </a:lnTo>
                  <a:lnTo>
                    <a:pt x="5153" y="2953"/>
                  </a:lnTo>
                  <a:lnTo>
                    <a:pt x="5170" y="2968"/>
                  </a:lnTo>
                  <a:lnTo>
                    <a:pt x="5188" y="2983"/>
                  </a:lnTo>
                  <a:lnTo>
                    <a:pt x="5206" y="2997"/>
                  </a:lnTo>
                  <a:lnTo>
                    <a:pt x="5225" y="3009"/>
                  </a:lnTo>
                  <a:lnTo>
                    <a:pt x="5244" y="3021"/>
                  </a:lnTo>
                  <a:lnTo>
                    <a:pt x="5265" y="3031"/>
                  </a:lnTo>
                  <a:lnTo>
                    <a:pt x="5285" y="3040"/>
                  </a:lnTo>
                  <a:lnTo>
                    <a:pt x="5306" y="3049"/>
                  </a:lnTo>
                  <a:lnTo>
                    <a:pt x="5327" y="3056"/>
                  </a:lnTo>
                  <a:lnTo>
                    <a:pt x="5350" y="3062"/>
                  </a:lnTo>
                  <a:lnTo>
                    <a:pt x="5372" y="3068"/>
                  </a:lnTo>
                  <a:lnTo>
                    <a:pt x="5394" y="3071"/>
                  </a:lnTo>
                  <a:lnTo>
                    <a:pt x="5417" y="3074"/>
                  </a:lnTo>
                  <a:lnTo>
                    <a:pt x="5440" y="3075"/>
                  </a:lnTo>
                  <a:lnTo>
                    <a:pt x="5463" y="3076"/>
                  </a:lnTo>
                  <a:lnTo>
                    <a:pt x="5481" y="3075"/>
                  </a:lnTo>
                  <a:lnTo>
                    <a:pt x="5499" y="3073"/>
                  </a:lnTo>
                  <a:lnTo>
                    <a:pt x="5516" y="3069"/>
                  </a:lnTo>
                  <a:lnTo>
                    <a:pt x="5530" y="3062"/>
                  </a:lnTo>
                  <a:lnTo>
                    <a:pt x="5544" y="3055"/>
                  </a:lnTo>
                  <a:lnTo>
                    <a:pt x="5557" y="3047"/>
                  </a:lnTo>
                  <a:lnTo>
                    <a:pt x="5568" y="3037"/>
                  </a:lnTo>
                  <a:lnTo>
                    <a:pt x="5578" y="3025"/>
                  </a:lnTo>
                  <a:lnTo>
                    <a:pt x="5578" y="3025"/>
                  </a:lnTo>
                  <a:close/>
                  <a:moveTo>
                    <a:pt x="4163" y="2663"/>
                  </a:moveTo>
                  <a:lnTo>
                    <a:pt x="4150" y="2675"/>
                  </a:lnTo>
                  <a:lnTo>
                    <a:pt x="4136" y="2687"/>
                  </a:lnTo>
                  <a:lnTo>
                    <a:pt x="4122" y="2698"/>
                  </a:lnTo>
                  <a:lnTo>
                    <a:pt x="4108" y="2708"/>
                  </a:lnTo>
                  <a:lnTo>
                    <a:pt x="4092" y="2717"/>
                  </a:lnTo>
                  <a:lnTo>
                    <a:pt x="4076" y="2726"/>
                  </a:lnTo>
                  <a:lnTo>
                    <a:pt x="4061" y="2734"/>
                  </a:lnTo>
                  <a:lnTo>
                    <a:pt x="4045" y="2741"/>
                  </a:lnTo>
                  <a:lnTo>
                    <a:pt x="4028" y="2748"/>
                  </a:lnTo>
                  <a:lnTo>
                    <a:pt x="4010" y="2753"/>
                  </a:lnTo>
                  <a:lnTo>
                    <a:pt x="3993" y="2758"/>
                  </a:lnTo>
                  <a:lnTo>
                    <a:pt x="3976" y="2762"/>
                  </a:lnTo>
                  <a:lnTo>
                    <a:pt x="3958" y="2765"/>
                  </a:lnTo>
                  <a:lnTo>
                    <a:pt x="3941" y="2767"/>
                  </a:lnTo>
                  <a:lnTo>
                    <a:pt x="3922" y="2768"/>
                  </a:lnTo>
                  <a:lnTo>
                    <a:pt x="3904" y="2768"/>
                  </a:lnTo>
                  <a:lnTo>
                    <a:pt x="3720" y="2768"/>
                  </a:lnTo>
                  <a:lnTo>
                    <a:pt x="3701" y="2768"/>
                  </a:lnTo>
                  <a:lnTo>
                    <a:pt x="3681" y="2766"/>
                  </a:lnTo>
                  <a:lnTo>
                    <a:pt x="3663" y="2764"/>
                  </a:lnTo>
                  <a:lnTo>
                    <a:pt x="3645" y="2761"/>
                  </a:lnTo>
                  <a:lnTo>
                    <a:pt x="3628" y="2756"/>
                  </a:lnTo>
                  <a:lnTo>
                    <a:pt x="3610" y="2752"/>
                  </a:lnTo>
                  <a:lnTo>
                    <a:pt x="3592" y="2746"/>
                  </a:lnTo>
                  <a:lnTo>
                    <a:pt x="3576" y="2738"/>
                  </a:lnTo>
                  <a:lnTo>
                    <a:pt x="3560" y="2731"/>
                  </a:lnTo>
                  <a:lnTo>
                    <a:pt x="3544" y="2723"/>
                  </a:lnTo>
                  <a:lnTo>
                    <a:pt x="3529" y="2714"/>
                  </a:lnTo>
                  <a:lnTo>
                    <a:pt x="3513" y="2705"/>
                  </a:lnTo>
                  <a:lnTo>
                    <a:pt x="3499" y="2694"/>
                  </a:lnTo>
                  <a:lnTo>
                    <a:pt x="3485" y="2684"/>
                  </a:lnTo>
                  <a:lnTo>
                    <a:pt x="3472" y="2672"/>
                  </a:lnTo>
                  <a:lnTo>
                    <a:pt x="3459" y="2659"/>
                  </a:lnTo>
                  <a:lnTo>
                    <a:pt x="3447" y="2646"/>
                  </a:lnTo>
                  <a:lnTo>
                    <a:pt x="3434" y="2633"/>
                  </a:lnTo>
                  <a:lnTo>
                    <a:pt x="3424" y="2619"/>
                  </a:lnTo>
                  <a:lnTo>
                    <a:pt x="3413" y="2605"/>
                  </a:lnTo>
                  <a:lnTo>
                    <a:pt x="3404" y="2590"/>
                  </a:lnTo>
                  <a:lnTo>
                    <a:pt x="3395" y="2574"/>
                  </a:lnTo>
                  <a:lnTo>
                    <a:pt x="3387" y="2558"/>
                  </a:lnTo>
                  <a:lnTo>
                    <a:pt x="3380" y="2542"/>
                  </a:lnTo>
                  <a:lnTo>
                    <a:pt x="3373" y="2526"/>
                  </a:lnTo>
                  <a:lnTo>
                    <a:pt x="3368" y="2509"/>
                  </a:lnTo>
                  <a:lnTo>
                    <a:pt x="3363" y="2491"/>
                  </a:lnTo>
                  <a:lnTo>
                    <a:pt x="3359" y="2473"/>
                  </a:lnTo>
                  <a:lnTo>
                    <a:pt x="3354" y="2455"/>
                  </a:lnTo>
                  <a:lnTo>
                    <a:pt x="3352" y="2437"/>
                  </a:lnTo>
                  <a:lnTo>
                    <a:pt x="3351" y="2417"/>
                  </a:lnTo>
                  <a:lnTo>
                    <a:pt x="3350" y="2399"/>
                  </a:lnTo>
                  <a:lnTo>
                    <a:pt x="3350" y="1599"/>
                  </a:lnTo>
                  <a:lnTo>
                    <a:pt x="3351" y="1580"/>
                  </a:lnTo>
                  <a:lnTo>
                    <a:pt x="3352" y="1561"/>
                  </a:lnTo>
                  <a:lnTo>
                    <a:pt x="3354" y="1543"/>
                  </a:lnTo>
                  <a:lnTo>
                    <a:pt x="3359" y="1524"/>
                  </a:lnTo>
                  <a:lnTo>
                    <a:pt x="3363" y="1507"/>
                  </a:lnTo>
                  <a:lnTo>
                    <a:pt x="3368" y="1489"/>
                  </a:lnTo>
                  <a:lnTo>
                    <a:pt x="3373" y="1472"/>
                  </a:lnTo>
                  <a:lnTo>
                    <a:pt x="3380" y="1456"/>
                  </a:lnTo>
                  <a:lnTo>
                    <a:pt x="3387" y="1439"/>
                  </a:lnTo>
                  <a:lnTo>
                    <a:pt x="3395" y="1423"/>
                  </a:lnTo>
                  <a:lnTo>
                    <a:pt x="3404" y="1408"/>
                  </a:lnTo>
                  <a:lnTo>
                    <a:pt x="3413" y="1393"/>
                  </a:lnTo>
                  <a:lnTo>
                    <a:pt x="3424" y="1379"/>
                  </a:lnTo>
                  <a:lnTo>
                    <a:pt x="3434" y="1364"/>
                  </a:lnTo>
                  <a:lnTo>
                    <a:pt x="3447" y="1351"/>
                  </a:lnTo>
                  <a:lnTo>
                    <a:pt x="3459" y="1338"/>
                  </a:lnTo>
                  <a:lnTo>
                    <a:pt x="3472" y="1326"/>
                  </a:lnTo>
                  <a:lnTo>
                    <a:pt x="3485" y="1315"/>
                  </a:lnTo>
                  <a:lnTo>
                    <a:pt x="3499" y="1304"/>
                  </a:lnTo>
                  <a:lnTo>
                    <a:pt x="3513" y="1294"/>
                  </a:lnTo>
                  <a:lnTo>
                    <a:pt x="3529" y="1283"/>
                  </a:lnTo>
                  <a:lnTo>
                    <a:pt x="3544" y="1274"/>
                  </a:lnTo>
                  <a:lnTo>
                    <a:pt x="3560" y="1266"/>
                  </a:lnTo>
                  <a:lnTo>
                    <a:pt x="3576" y="1259"/>
                  </a:lnTo>
                  <a:lnTo>
                    <a:pt x="3592" y="1252"/>
                  </a:lnTo>
                  <a:lnTo>
                    <a:pt x="3610" y="1247"/>
                  </a:lnTo>
                  <a:lnTo>
                    <a:pt x="3628" y="1242"/>
                  </a:lnTo>
                  <a:lnTo>
                    <a:pt x="3645" y="1238"/>
                  </a:lnTo>
                  <a:lnTo>
                    <a:pt x="3663" y="1235"/>
                  </a:lnTo>
                  <a:lnTo>
                    <a:pt x="3681" y="1232"/>
                  </a:lnTo>
                  <a:lnTo>
                    <a:pt x="3701" y="1231"/>
                  </a:lnTo>
                  <a:lnTo>
                    <a:pt x="3720" y="1230"/>
                  </a:lnTo>
                  <a:lnTo>
                    <a:pt x="3904" y="1230"/>
                  </a:lnTo>
                  <a:lnTo>
                    <a:pt x="3922" y="1230"/>
                  </a:lnTo>
                  <a:lnTo>
                    <a:pt x="3941" y="1231"/>
                  </a:lnTo>
                  <a:lnTo>
                    <a:pt x="3959" y="1233"/>
                  </a:lnTo>
                  <a:lnTo>
                    <a:pt x="3977" y="1236"/>
                  </a:lnTo>
                  <a:lnTo>
                    <a:pt x="3995" y="1240"/>
                  </a:lnTo>
                  <a:lnTo>
                    <a:pt x="4012" y="1245"/>
                  </a:lnTo>
                  <a:lnTo>
                    <a:pt x="4030" y="1250"/>
                  </a:lnTo>
                  <a:lnTo>
                    <a:pt x="4047" y="1257"/>
                  </a:lnTo>
                  <a:lnTo>
                    <a:pt x="4063" y="1264"/>
                  </a:lnTo>
                  <a:lnTo>
                    <a:pt x="4079" y="1272"/>
                  </a:lnTo>
                  <a:lnTo>
                    <a:pt x="4095" y="1281"/>
                  </a:lnTo>
                  <a:lnTo>
                    <a:pt x="4111" y="1292"/>
                  </a:lnTo>
                  <a:lnTo>
                    <a:pt x="4126" y="1302"/>
                  </a:lnTo>
                  <a:lnTo>
                    <a:pt x="4140" y="1314"/>
                  </a:lnTo>
                  <a:lnTo>
                    <a:pt x="4153" y="1326"/>
                  </a:lnTo>
                  <a:lnTo>
                    <a:pt x="4166" y="1339"/>
                  </a:lnTo>
                  <a:lnTo>
                    <a:pt x="4179" y="1352"/>
                  </a:lnTo>
                  <a:lnTo>
                    <a:pt x="4192" y="1366"/>
                  </a:lnTo>
                  <a:lnTo>
                    <a:pt x="4203" y="1380"/>
                  </a:lnTo>
                  <a:lnTo>
                    <a:pt x="4213" y="1395"/>
                  </a:lnTo>
                  <a:lnTo>
                    <a:pt x="4222" y="1410"/>
                  </a:lnTo>
                  <a:lnTo>
                    <a:pt x="4231" y="1425"/>
                  </a:lnTo>
                  <a:lnTo>
                    <a:pt x="4239" y="1441"/>
                  </a:lnTo>
                  <a:lnTo>
                    <a:pt x="4246" y="1458"/>
                  </a:lnTo>
                  <a:lnTo>
                    <a:pt x="4253" y="1475"/>
                  </a:lnTo>
                  <a:lnTo>
                    <a:pt x="4258" y="1492"/>
                  </a:lnTo>
                  <a:lnTo>
                    <a:pt x="4263" y="1509"/>
                  </a:lnTo>
                  <a:lnTo>
                    <a:pt x="4266" y="1526"/>
                  </a:lnTo>
                  <a:lnTo>
                    <a:pt x="4270" y="1545"/>
                  </a:lnTo>
                  <a:lnTo>
                    <a:pt x="4272" y="1563"/>
                  </a:lnTo>
                  <a:lnTo>
                    <a:pt x="4273" y="1581"/>
                  </a:lnTo>
                  <a:lnTo>
                    <a:pt x="4274" y="1599"/>
                  </a:lnTo>
                  <a:lnTo>
                    <a:pt x="4274" y="2399"/>
                  </a:lnTo>
                  <a:lnTo>
                    <a:pt x="4274" y="2417"/>
                  </a:lnTo>
                  <a:lnTo>
                    <a:pt x="4273" y="2436"/>
                  </a:lnTo>
                  <a:lnTo>
                    <a:pt x="4271" y="2454"/>
                  </a:lnTo>
                  <a:lnTo>
                    <a:pt x="4268" y="2472"/>
                  </a:lnTo>
                  <a:lnTo>
                    <a:pt x="4263" y="2490"/>
                  </a:lnTo>
                  <a:lnTo>
                    <a:pt x="4258" y="2508"/>
                  </a:lnTo>
                  <a:lnTo>
                    <a:pt x="4253" y="2525"/>
                  </a:lnTo>
                  <a:lnTo>
                    <a:pt x="4246" y="2542"/>
                  </a:lnTo>
                  <a:lnTo>
                    <a:pt x="4239" y="2559"/>
                  </a:lnTo>
                  <a:lnTo>
                    <a:pt x="4230" y="2575"/>
                  </a:lnTo>
                  <a:lnTo>
                    <a:pt x="4221" y="2591"/>
                  </a:lnTo>
                  <a:lnTo>
                    <a:pt x="4212" y="2607"/>
                  </a:lnTo>
                  <a:lnTo>
                    <a:pt x="4201" y="2621"/>
                  </a:lnTo>
                  <a:lnTo>
                    <a:pt x="4189" y="2635"/>
                  </a:lnTo>
                  <a:lnTo>
                    <a:pt x="4176" y="2649"/>
                  </a:lnTo>
                  <a:lnTo>
                    <a:pt x="4163" y="2663"/>
                  </a:lnTo>
                  <a:lnTo>
                    <a:pt x="4163" y="2663"/>
                  </a:lnTo>
                  <a:close/>
                  <a:moveTo>
                    <a:pt x="4580" y="1599"/>
                  </a:moveTo>
                  <a:lnTo>
                    <a:pt x="4580" y="1565"/>
                  </a:lnTo>
                  <a:lnTo>
                    <a:pt x="4578" y="1532"/>
                  </a:lnTo>
                  <a:lnTo>
                    <a:pt x="4574" y="1498"/>
                  </a:lnTo>
                  <a:lnTo>
                    <a:pt x="4569" y="1466"/>
                  </a:lnTo>
                  <a:lnTo>
                    <a:pt x="4562" y="1432"/>
                  </a:lnTo>
                  <a:lnTo>
                    <a:pt x="4553" y="1401"/>
                  </a:lnTo>
                  <a:lnTo>
                    <a:pt x="4543" y="1369"/>
                  </a:lnTo>
                  <a:lnTo>
                    <a:pt x="4531" y="1338"/>
                  </a:lnTo>
                  <a:lnTo>
                    <a:pt x="4518" y="1308"/>
                  </a:lnTo>
                  <a:lnTo>
                    <a:pt x="4502" y="1278"/>
                  </a:lnTo>
                  <a:lnTo>
                    <a:pt x="4485" y="1249"/>
                  </a:lnTo>
                  <a:lnTo>
                    <a:pt x="4467" y="1222"/>
                  </a:lnTo>
                  <a:lnTo>
                    <a:pt x="4448" y="1194"/>
                  </a:lnTo>
                  <a:lnTo>
                    <a:pt x="4426" y="1168"/>
                  </a:lnTo>
                  <a:lnTo>
                    <a:pt x="4404" y="1143"/>
                  </a:lnTo>
                  <a:lnTo>
                    <a:pt x="4380" y="1119"/>
                  </a:lnTo>
                  <a:lnTo>
                    <a:pt x="4355" y="1095"/>
                  </a:lnTo>
                  <a:lnTo>
                    <a:pt x="4328" y="1073"/>
                  </a:lnTo>
                  <a:lnTo>
                    <a:pt x="4302" y="1053"/>
                  </a:lnTo>
                  <a:lnTo>
                    <a:pt x="4275" y="1033"/>
                  </a:lnTo>
                  <a:lnTo>
                    <a:pt x="4247" y="1015"/>
                  </a:lnTo>
                  <a:lnTo>
                    <a:pt x="4219" y="999"/>
                  </a:lnTo>
                  <a:lnTo>
                    <a:pt x="4190" y="985"/>
                  </a:lnTo>
                  <a:lnTo>
                    <a:pt x="4160" y="972"/>
                  </a:lnTo>
                  <a:lnTo>
                    <a:pt x="4130" y="961"/>
                  </a:lnTo>
                  <a:lnTo>
                    <a:pt x="4099" y="950"/>
                  </a:lnTo>
                  <a:lnTo>
                    <a:pt x="4068" y="942"/>
                  </a:lnTo>
                  <a:lnTo>
                    <a:pt x="4037" y="935"/>
                  </a:lnTo>
                  <a:lnTo>
                    <a:pt x="4004" y="929"/>
                  </a:lnTo>
                  <a:lnTo>
                    <a:pt x="3972" y="926"/>
                  </a:lnTo>
                  <a:lnTo>
                    <a:pt x="3939" y="923"/>
                  </a:lnTo>
                  <a:lnTo>
                    <a:pt x="3904" y="922"/>
                  </a:lnTo>
                  <a:lnTo>
                    <a:pt x="3720" y="922"/>
                  </a:lnTo>
                  <a:lnTo>
                    <a:pt x="3685" y="923"/>
                  </a:lnTo>
                  <a:lnTo>
                    <a:pt x="3652" y="925"/>
                  </a:lnTo>
                  <a:lnTo>
                    <a:pt x="3619" y="929"/>
                  </a:lnTo>
                  <a:lnTo>
                    <a:pt x="3585" y="934"/>
                  </a:lnTo>
                  <a:lnTo>
                    <a:pt x="3553" y="942"/>
                  </a:lnTo>
                  <a:lnTo>
                    <a:pt x="3522" y="950"/>
                  </a:lnTo>
                  <a:lnTo>
                    <a:pt x="3489" y="962"/>
                  </a:lnTo>
                  <a:lnTo>
                    <a:pt x="3459" y="974"/>
                  </a:lnTo>
                  <a:lnTo>
                    <a:pt x="3428" y="988"/>
                  </a:lnTo>
                  <a:lnTo>
                    <a:pt x="3399" y="1003"/>
                  </a:lnTo>
                  <a:lnTo>
                    <a:pt x="3370" y="1019"/>
                  </a:lnTo>
                  <a:lnTo>
                    <a:pt x="3342" y="1037"/>
                  </a:lnTo>
                  <a:lnTo>
                    <a:pt x="3315" y="1058"/>
                  </a:lnTo>
                  <a:lnTo>
                    <a:pt x="3290" y="1079"/>
                  </a:lnTo>
                  <a:lnTo>
                    <a:pt x="3264" y="1101"/>
                  </a:lnTo>
                  <a:lnTo>
                    <a:pt x="3241" y="1126"/>
                  </a:lnTo>
                  <a:lnTo>
                    <a:pt x="3217" y="1152"/>
                  </a:lnTo>
                  <a:lnTo>
                    <a:pt x="3195" y="1177"/>
                  </a:lnTo>
                  <a:lnTo>
                    <a:pt x="3173" y="1205"/>
                  </a:lnTo>
                  <a:lnTo>
                    <a:pt x="3154" y="1232"/>
                  </a:lnTo>
                  <a:lnTo>
                    <a:pt x="3137" y="1259"/>
                  </a:lnTo>
                  <a:lnTo>
                    <a:pt x="3120" y="1288"/>
                  </a:lnTo>
                  <a:lnTo>
                    <a:pt x="3105" y="1317"/>
                  </a:lnTo>
                  <a:lnTo>
                    <a:pt x="3092" y="1345"/>
                  </a:lnTo>
                  <a:lnTo>
                    <a:pt x="3081" y="1376"/>
                  </a:lnTo>
                  <a:lnTo>
                    <a:pt x="3071" y="1406"/>
                  </a:lnTo>
                  <a:lnTo>
                    <a:pt x="3062" y="1436"/>
                  </a:lnTo>
                  <a:lnTo>
                    <a:pt x="3055" y="1468"/>
                  </a:lnTo>
                  <a:lnTo>
                    <a:pt x="3050" y="1500"/>
                  </a:lnTo>
                  <a:lnTo>
                    <a:pt x="3046" y="1533"/>
                  </a:lnTo>
                  <a:lnTo>
                    <a:pt x="3044" y="1566"/>
                  </a:lnTo>
                  <a:lnTo>
                    <a:pt x="3043" y="1599"/>
                  </a:lnTo>
                  <a:lnTo>
                    <a:pt x="3043" y="2399"/>
                  </a:lnTo>
                  <a:lnTo>
                    <a:pt x="3044" y="2434"/>
                  </a:lnTo>
                  <a:lnTo>
                    <a:pt x="3046" y="2469"/>
                  </a:lnTo>
                  <a:lnTo>
                    <a:pt x="3050" y="2503"/>
                  </a:lnTo>
                  <a:lnTo>
                    <a:pt x="3056" y="2536"/>
                  </a:lnTo>
                  <a:lnTo>
                    <a:pt x="3063" y="2568"/>
                  </a:lnTo>
                  <a:lnTo>
                    <a:pt x="3071" y="2601"/>
                  </a:lnTo>
                  <a:lnTo>
                    <a:pt x="3081" y="2631"/>
                  </a:lnTo>
                  <a:lnTo>
                    <a:pt x="3093" y="2662"/>
                  </a:lnTo>
                  <a:lnTo>
                    <a:pt x="3106" y="2692"/>
                  </a:lnTo>
                  <a:lnTo>
                    <a:pt x="3122" y="2720"/>
                  </a:lnTo>
                  <a:lnTo>
                    <a:pt x="3138" y="2749"/>
                  </a:lnTo>
                  <a:lnTo>
                    <a:pt x="3156" y="2777"/>
                  </a:lnTo>
                  <a:lnTo>
                    <a:pt x="3175" y="2803"/>
                  </a:lnTo>
                  <a:lnTo>
                    <a:pt x="3197" y="2830"/>
                  </a:lnTo>
                  <a:lnTo>
                    <a:pt x="3220" y="2855"/>
                  </a:lnTo>
                  <a:lnTo>
                    <a:pt x="3244" y="2880"/>
                  </a:lnTo>
                  <a:lnTo>
                    <a:pt x="3269" y="2903"/>
                  </a:lnTo>
                  <a:lnTo>
                    <a:pt x="3296" y="2926"/>
                  </a:lnTo>
                  <a:lnTo>
                    <a:pt x="3322" y="2946"/>
                  </a:lnTo>
                  <a:lnTo>
                    <a:pt x="3349" y="2965"/>
                  </a:lnTo>
                  <a:lnTo>
                    <a:pt x="3377" y="2982"/>
                  </a:lnTo>
                  <a:lnTo>
                    <a:pt x="3405" y="2999"/>
                  </a:lnTo>
                  <a:lnTo>
                    <a:pt x="3433" y="3014"/>
                  </a:lnTo>
                  <a:lnTo>
                    <a:pt x="3464" y="3027"/>
                  </a:lnTo>
                  <a:lnTo>
                    <a:pt x="3493" y="3038"/>
                  </a:lnTo>
                  <a:lnTo>
                    <a:pt x="3524" y="3048"/>
                  </a:lnTo>
                  <a:lnTo>
                    <a:pt x="3555" y="3056"/>
                  </a:lnTo>
                  <a:lnTo>
                    <a:pt x="3587" y="3063"/>
                  </a:lnTo>
                  <a:lnTo>
                    <a:pt x="3619" y="3069"/>
                  </a:lnTo>
                  <a:lnTo>
                    <a:pt x="3652" y="3073"/>
                  </a:lnTo>
                  <a:lnTo>
                    <a:pt x="3685" y="3075"/>
                  </a:lnTo>
                  <a:lnTo>
                    <a:pt x="3720" y="3076"/>
                  </a:lnTo>
                  <a:lnTo>
                    <a:pt x="3904" y="3076"/>
                  </a:lnTo>
                  <a:lnTo>
                    <a:pt x="3938" y="3075"/>
                  </a:lnTo>
                  <a:lnTo>
                    <a:pt x="3972" y="3073"/>
                  </a:lnTo>
                  <a:lnTo>
                    <a:pt x="4005" y="3070"/>
                  </a:lnTo>
                  <a:lnTo>
                    <a:pt x="4038" y="3063"/>
                  </a:lnTo>
                  <a:lnTo>
                    <a:pt x="4070" y="3056"/>
                  </a:lnTo>
                  <a:lnTo>
                    <a:pt x="4103" y="3048"/>
                  </a:lnTo>
                  <a:lnTo>
                    <a:pt x="4134" y="3037"/>
                  </a:lnTo>
                  <a:lnTo>
                    <a:pt x="4165" y="3025"/>
                  </a:lnTo>
                  <a:lnTo>
                    <a:pt x="4196" y="3012"/>
                  </a:lnTo>
                  <a:lnTo>
                    <a:pt x="4225" y="2997"/>
                  </a:lnTo>
                  <a:lnTo>
                    <a:pt x="4254" y="2979"/>
                  </a:lnTo>
                  <a:lnTo>
                    <a:pt x="4282" y="2961"/>
                  </a:lnTo>
                  <a:lnTo>
                    <a:pt x="4309" y="2942"/>
                  </a:lnTo>
                  <a:lnTo>
                    <a:pt x="4335" y="2921"/>
                  </a:lnTo>
                  <a:lnTo>
                    <a:pt x="4361" y="2898"/>
                  </a:lnTo>
                  <a:lnTo>
                    <a:pt x="4384" y="2874"/>
                  </a:lnTo>
                  <a:lnTo>
                    <a:pt x="4408" y="2849"/>
                  </a:lnTo>
                  <a:lnTo>
                    <a:pt x="4430" y="2822"/>
                  </a:lnTo>
                  <a:lnTo>
                    <a:pt x="4451" y="2796"/>
                  </a:lnTo>
                  <a:lnTo>
                    <a:pt x="4470" y="2769"/>
                  </a:lnTo>
                  <a:lnTo>
                    <a:pt x="4488" y="2741"/>
                  </a:lnTo>
                  <a:lnTo>
                    <a:pt x="4504" y="2713"/>
                  </a:lnTo>
                  <a:lnTo>
                    <a:pt x="4519" y="2685"/>
                  </a:lnTo>
                  <a:lnTo>
                    <a:pt x="4532" y="2655"/>
                  </a:lnTo>
                  <a:lnTo>
                    <a:pt x="4543" y="2625"/>
                  </a:lnTo>
                  <a:lnTo>
                    <a:pt x="4553" y="2595"/>
                  </a:lnTo>
                  <a:lnTo>
                    <a:pt x="4561" y="2563"/>
                  </a:lnTo>
                  <a:lnTo>
                    <a:pt x="4568" y="2532"/>
                  </a:lnTo>
                  <a:lnTo>
                    <a:pt x="4574" y="2500"/>
                  </a:lnTo>
                  <a:lnTo>
                    <a:pt x="4577" y="2466"/>
                  </a:lnTo>
                  <a:lnTo>
                    <a:pt x="4580" y="2433"/>
                  </a:lnTo>
                  <a:lnTo>
                    <a:pt x="4580" y="2399"/>
                  </a:lnTo>
                  <a:lnTo>
                    <a:pt x="4580" y="1599"/>
                  </a:lnTo>
                  <a:lnTo>
                    <a:pt x="4580" y="1599"/>
                  </a:lnTo>
                  <a:lnTo>
                    <a:pt x="4580" y="1599"/>
                  </a:lnTo>
                  <a:close/>
                  <a:moveTo>
                    <a:pt x="2198" y="1845"/>
                  </a:moveTo>
                  <a:lnTo>
                    <a:pt x="2229" y="1844"/>
                  </a:lnTo>
                  <a:lnTo>
                    <a:pt x="2260" y="1841"/>
                  </a:lnTo>
                  <a:lnTo>
                    <a:pt x="2292" y="1837"/>
                  </a:lnTo>
                  <a:lnTo>
                    <a:pt x="2322" y="1832"/>
                  </a:lnTo>
                  <a:lnTo>
                    <a:pt x="2351" y="1825"/>
                  </a:lnTo>
                  <a:lnTo>
                    <a:pt x="2381" y="1817"/>
                  </a:lnTo>
                  <a:lnTo>
                    <a:pt x="2409" y="1807"/>
                  </a:lnTo>
                  <a:lnTo>
                    <a:pt x="2436" y="1797"/>
                  </a:lnTo>
                  <a:lnTo>
                    <a:pt x="2464" y="1784"/>
                  </a:lnTo>
                  <a:lnTo>
                    <a:pt x="2490" y="1771"/>
                  </a:lnTo>
                  <a:lnTo>
                    <a:pt x="2516" y="1755"/>
                  </a:lnTo>
                  <a:lnTo>
                    <a:pt x="2542" y="1740"/>
                  </a:lnTo>
                  <a:lnTo>
                    <a:pt x="2565" y="1723"/>
                  </a:lnTo>
                  <a:lnTo>
                    <a:pt x="2588" y="1705"/>
                  </a:lnTo>
                  <a:lnTo>
                    <a:pt x="2611" y="1684"/>
                  </a:lnTo>
                  <a:lnTo>
                    <a:pt x="2632" y="1664"/>
                  </a:lnTo>
                  <a:lnTo>
                    <a:pt x="2652" y="1643"/>
                  </a:lnTo>
                  <a:lnTo>
                    <a:pt x="2672" y="1621"/>
                  </a:lnTo>
                  <a:lnTo>
                    <a:pt x="2690" y="1597"/>
                  </a:lnTo>
                  <a:lnTo>
                    <a:pt x="2708" y="1574"/>
                  </a:lnTo>
                  <a:lnTo>
                    <a:pt x="2723" y="1549"/>
                  </a:lnTo>
                  <a:lnTo>
                    <a:pt x="2738" y="1523"/>
                  </a:lnTo>
                  <a:lnTo>
                    <a:pt x="2751" y="1496"/>
                  </a:lnTo>
                  <a:lnTo>
                    <a:pt x="2764" y="1469"/>
                  </a:lnTo>
                  <a:lnTo>
                    <a:pt x="2776" y="1441"/>
                  </a:lnTo>
                  <a:lnTo>
                    <a:pt x="2785" y="1413"/>
                  </a:lnTo>
                  <a:lnTo>
                    <a:pt x="2793" y="1384"/>
                  </a:lnTo>
                  <a:lnTo>
                    <a:pt x="2800" y="1354"/>
                  </a:lnTo>
                  <a:lnTo>
                    <a:pt x="2806" y="1324"/>
                  </a:lnTo>
                  <a:lnTo>
                    <a:pt x="2810" y="1293"/>
                  </a:lnTo>
                  <a:lnTo>
                    <a:pt x="2812" y="1262"/>
                  </a:lnTo>
                  <a:lnTo>
                    <a:pt x="2813" y="1230"/>
                  </a:lnTo>
                  <a:lnTo>
                    <a:pt x="2813" y="615"/>
                  </a:lnTo>
                  <a:lnTo>
                    <a:pt x="2812" y="584"/>
                  </a:lnTo>
                  <a:lnTo>
                    <a:pt x="2810" y="552"/>
                  </a:lnTo>
                  <a:lnTo>
                    <a:pt x="2806" y="522"/>
                  </a:lnTo>
                  <a:lnTo>
                    <a:pt x="2801" y="492"/>
                  </a:lnTo>
                  <a:lnTo>
                    <a:pt x="2794" y="461"/>
                  </a:lnTo>
                  <a:lnTo>
                    <a:pt x="2786" y="433"/>
                  </a:lnTo>
                  <a:lnTo>
                    <a:pt x="2777" y="404"/>
                  </a:lnTo>
                  <a:lnTo>
                    <a:pt x="2765" y="376"/>
                  </a:lnTo>
                  <a:lnTo>
                    <a:pt x="2753" y="349"/>
                  </a:lnTo>
                  <a:lnTo>
                    <a:pt x="2740" y="323"/>
                  </a:lnTo>
                  <a:lnTo>
                    <a:pt x="2725" y="296"/>
                  </a:lnTo>
                  <a:lnTo>
                    <a:pt x="2710" y="272"/>
                  </a:lnTo>
                  <a:lnTo>
                    <a:pt x="2692" y="248"/>
                  </a:lnTo>
                  <a:lnTo>
                    <a:pt x="2674" y="224"/>
                  </a:lnTo>
                  <a:lnTo>
                    <a:pt x="2655" y="202"/>
                  </a:lnTo>
                  <a:lnTo>
                    <a:pt x="2635" y="181"/>
                  </a:lnTo>
                  <a:lnTo>
                    <a:pt x="2614" y="161"/>
                  </a:lnTo>
                  <a:lnTo>
                    <a:pt x="2591" y="141"/>
                  </a:lnTo>
                  <a:lnTo>
                    <a:pt x="2568" y="123"/>
                  </a:lnTo>
                  <a:lnTo>
                    <a:pt x="2544" y="106"/>
                  </a:lnTo>
                  <a:lnTo>
                    <a:pt x="2519" y="90"/>
                  </a:lnTo>
                  <a:lnTo>
                    <a:pt x="2494" y="75"/>
                  </a:lnTo>
                  <a:lnTo>
                    <a:pt x="2468" y="61"/>
                  </a:lnTo>
                  <a:lnTo>
                    <a:pt x="2440" y="49"/>
                  </a:lnTo>
                  <a:lnTo>
                    <a:pt x="2412" y="38"/>
                  </a:lnTo>
                  <a:lnTo>
                    <a:pt x="2384" y="28"/>
                  </a:lnTo>
                  <a:lnTo>
                    <a:pt x="2354" y="20"/>
                  </a:lnTo>
                  <a:lnTo>
                    <a:pt x="2325" y="13"/>
                  </a:lnTo>
                  <a:lnTo>
                    <a:pt x="2295" y="8"/>
                  </a:lnTo>
                  <a:lnTo>
                    <a:pt x="2264" y="4"/>
                  </a:lnTo>
                  <a:lnTo>
                    <a:pt x="2233" y="1"/>
                  </a:lnTo>
                  <a:lnTo>
                    <a:pt x="2202" y="0"/>
                  </a:lnTo>
                  <a:lnTo>
                    <a:pt x="2200" y="0"/>
                  </a:lnTo>
                  <a:lnTo>
                    <a:pt x="2198" y="0"/>
                  </a:lnTo>
                  <a:lnTo>
                    <a:pt x="1122" y="0"/>
                  </a:lnTo>
                  <a:lnTo>
                    <a:pt x="1102" y="1"/>
                  </a:lnTo>
                  <a:lnTo>
                    <a:pt x="1085" y="3"/>
                  </a:lnTo>
                  <a:lnTo>
                    <a:pt x="1069" y="6"/>
                  </a:lnTo>
                  <a:lnTo>
                    <a:pt x="1054" y="10"/>
                  </a:lnTo>
                  <a:lnTo>
                    <a:pt x="1041" y="15"/>
                  </a:lnTo>
                  <a:lnTo>
                    <a:pt x="1027" y="22"/>
                  </a:lnTo>
                  <a:lnTo>
                    <a:pt x="1016" y="29"/>
                  </a:lnTo>
                  <a:lnTo>
                    <a:pt x="1006" y="38"/>
                  </a:lnTo>
                  <a:lnTo>
                    <a:pt x="997" y="48"/>
                  </a:lnTo>
                  <a:lnTo>
                    <a:pt x="989" y="60"/>
                  </a:lnTo>
                  <a:lnTo>
                    <a:pt x="983" y="73"/>
                  </a:lnTo>
                  <a:lnTo>
                    <a:pt x="977" y="87"/>
                  </a:lnTo>
                  <a:lnTo>
                    <a:pt x="973" y="102"/>
                  </a:lnTo>
                  <a:lnTo>
                    <a:pt x="970" y="118"/>
                  </a:lnTo>
                  <a:lnTo>
                    <a:pt x="968" y="135"/>
                  </a:lnTo>
                  <a:lnTo>
                    <a:pt x="968" y="154"/>
                  </a:lnTo>
                  <a:lnTo>
                    <a:pt x="968" y="2922"/>
                  </a:lnTo>
                  <a:lnTo>
                    <a:pt x="969" y="2940"/>
                  </a:lnTo>
                  <a:lnTo>
                    <a:pt x="971" y="2957"/>
                  </a:lnTo>
                  <a:lnTo>
                    <a:pt x="974" y="2973"/>
                  </a:lnTo>
                  <a:lnTo>
                    <a:pt x="979" y="2989"/>
                  </a:lnTo>
                  <a:lnTo>
                    <a:pt x="986" y="3003"/>
                  </a:lnTo>
                  <a:lnTo>
                    <a:pt x="993" y="3015"/>
                  </a:lnTo>
                  <a:lnTo>
                    <a:pt x="1003" y="3027"/>
                  </a:lnTo>
                  <a:lnTo>
                    <a:pt x="1013" y="3037"/>
                  </a:lnTo>
                  <a:lnTo>
                    <a:pt x="1025" y="3046"/>
                  </a:lnTo>
                  <a:lnTo>
                    <a:pt x="1038" y="3053"/>
                  </a:lnTo>
                  <a:lnTo>
                    <a:pt x="1051" y="3060"/>
                  </a:lnTo>
                  <a:lnTo>
                    <a:pt x="1064" y="3065"/>
                  </a:lnTo>
                  <a:lnTo>
                    <a:pt x="1078" y="3071"/>
                  </a:lnTo>
                  <a:lnTo>
                    <a:pt x="1092" y="3074"/>
                  </a:lnTo>
                  <a:lnTo>
                    <a:pt x="1106" y="3075"/>
                  </a:lnTo>
                  <a:lnTo>
                    <a:pt x="1122" y="3076"/>
                  </a:lnTo>
                  <a:lnTo>
                    <a:pt x="1136" y="3076"/>
                  </a:lnTo>
                  <a:lnTo>
                    <a:pt x="1150" y="3076"/>
                  </a:lnTo>
                  <a:lnTo>
                    <a:pt x="1164" y="3074"/>
                  </a:lnTo>
                  <a:lnTo>
                    <a:pt x="1177" y="3070"/>
                  </a:lnTo>
                  <a:lnTo>
                    <a:pt x="1189" y="3064"/>
                  </a:lnTo>
                  <a:lnTo>
                    <a:pt x="1202" y="3059"/>
                  </a:lnTo>
                  <a:lnTo>
                    <a:pt x="1214" y="3052"/>
                  </a:lnTo>
                  <a:lnTo>
                    <a:pt x="1225" y="3044"/>
                  </a:lnTo>
                  <a:lnTo>
                    <a:pt x="1234" y="3035"/>
                  </a:lnTo>
                  <a:lnTo>
                    <a:pt x="1243" y="3025"/>
                  </a:lnTo>
                  <a:lnTo>
                    <a:pt x="1252" y="3014"/>
                  </a:lnTo>
                  <a:lnTo>
                    <a:pt x="1259" y="3003"/>
                  </a:lnTo>
                  <a:lnTo>
                    <a:pt x="1264" y="2990"/>
                  </a:lnTo>
                  <a:lnTo>
                    <a:pt x="1269" y="2976"/>
                  </a:lnTo>
                  <a:lnTo>
                    <a:pt x="1273" y="2963"/>
                  </a:lnTo>
                  <a:lnTo>
                    <a:pt x="1275" y="2949"/>
                  </a:lnTo>
                  <a:lnTo>
                    <a:pt x="1275" y="2935"/>
                  </a:lnTo>
                  <a:lnTo>
                    <a:pt x="1275" y="2922"/>
                  </a:lnTo>
                  <a:lnTo>
                    <a:pt x="1275" y="1845"/>
                  </a:lnTo>
                  <a:lnTo>
                    <a:pt x="2198" y="1845"/>
                  </a:lnTo>
                  <a:lnTo>
                    <a:pt x="2198" y="1845"/>
                  </a:lnTo>
                  <a:close/>
                  <a:moveTo>
                    <a:pt x="1275" y="307"/>
                  </a:moveTo>
                  <a:lnTo>
                    <a:pt x="2198" y="307"/>
                  </a:lnTo>
                  <a:lnTo>
                    <a:pt x="2214" y="307"/>
                  </a:lnTo>
                  <a:lnTo>
                    <a:pt x="2229" y="308"/>
                  </a:lnTo>
                  <a:lnTo>
                    <a:pt x="2244" y="309"/>
                  </a:lnTo>
                  <a:lnTo>
                    <a:pt x="2259" y="311"/>
                  </a:lnTo>
                  <a:lnTo>
                    <a:pt x="2274" y="315"/>
                  </a:lnTo>
                  <a:lnTo>
                    <a:pt x="2289" y="319"/>
                  </a:lnTo>
                  <a:lnTo>
                    <a:pt x="2303" y="324"/>
                  </a:lnTo>
                  <a:lnTo>
                    <a:pt x="2318" y="329"/>
                  </a:lnTo>
                  <a:lnTo>
                    <a:pt x="2331" y="335"/>
                  </a:lnTo>
                  <a:lnTo>
                    <a:pt x="2345" y="342"/>
                  </a:lnTo>
                  <a:lnTo>
                    <a:pt x="2358" y="349"/>
                  </a:lnTo>
                  <a:lnTo>
                    <a:pt x="2372" y="357"/>
                  </a:lnTo>
                  <a:lnTo>
                    <a:pt x="2384" y="366"/>
                  </a:lnTo>
                  <a:lnTo>
                    <a:pt x="2396" y="375"/>
                  </a:lnTo>
                  <a:lnTo>
                    <a:pt x="2407" y="385"/>
                  </a:lnTo>
                  <a:lnTo>
                    <a:pt x="2418" y="397"/>
                  </a:lnTo>
                  <a:lnTo>
                    <a:pt x="2429" y="408"/>
                  </a:lnTo>
                  <a:lnTo>
                    <a:pt x="2438" y="419"/>
                  </a:lnTo>
                  <a:lnTo>
                    <a:pt x="2448" y="431"/>
                  </a:lnTo>
                  <a:lnTo>
                    <a:pt x="2457" y="443"/>
                  </a:lnTo>
                  <a:lnTo>
                    <a:pt x="2465" y="456"/>
                  </a:lnTo>
                  <a:lnTo>
                    <a:pt x="2472" y="469"/>
                  </a:lnTo>
                  <a:lnTo>
                    <a:pt x="2478" y="483"/>
                  </a:lnTo>
                  <a:lnTo>
                    <a:pt x="2484" y="497"/>
                  </a:lnTo>
                  <a:lnTo>
                    <a:pt x="2489" y="511"/>
                  </a:lnTo>
                  <a:lnTo>
                    <a:pt x="2494" y="525"/>
                  </a:lnTo>
                  <a:lnTo>
                    <a:pt x="2497" y="540"/>
                  </a:lnTo>
                  <a:lnTo>
                    <a:pt x="2500" y="554"/>
                  </a:lnTo>
                  <a:lnTo>
                    <a:pt x="2503" y="570"/>
                  </a:lnTo>
                  <a:lnTo>
                    <a:pt x="2504" y="585"/>
                  </a:lnTo>
                  <a:lnTo>
                    <a:pt x="2505" y="600"/>
                  </a:lnTo>
                  <a:lnTo>
                    <a:pt x="2505" y="615"/>
                  </a:lnTo>
                  <a:lnTo>
                    <a:pt x="2505" y="1230"/>
                  </a:lnTo>
                  <a:lnTo>
                    <a:pt x="2505" y="1247"/>
                  </a:lnTo>
                  <a:lnTo>
                    <a:pt x="2504" y="1263"/>
                  </a:lnTo>
                  <a:lnTo>
                    <a:pt x="2502" y="1279"/>
                  </a:lnTo>
                  <a:lnTo>
                    <a:pt x="2500" y="1295"/>
                  </a:lnTo>
                  <a:lnTo>
                    <a:pt x="2496" y="1310"/>
                  </a:lnTo>
                  <a:lnTo>
                    <a:pt x="2493" y="1325"/>
                  </a:lnTo>
                  <a:lnTo>
                    <a:pt x="2488" y="1339"/>
                  </a:lnTo>
                  <a:lnTo>
                    <a:pt x="2483" y="1353"/>
                  </a:lnTo>
                  <a:lnTo>
                    <a:pt x="2477" y="1368"/>
                  </a:lnTo>
                  <a:lnTo>
                    <a:pt x="2470" y="1381"/>
                  </a:lnTo>
                  <a:lnTo>
                    <a:pt x="2463" y="1394"/>
                  </a:lnTo>
                  <a:lnTo>
                    <a:pt x="2455" y="1406"/>
                  </a:lnTo>
                  <a:lnTo>
                    <a:pt x="2446" y="1418"/>
                  </a:lnTo>
                  <a:lnTo>
                    <a:pt x="2436" y="1429"/>
                  </a:lnTo>
                  <a:lnTo>
                    <a:pt x="2426" y="1441"/>
                  </a:lnTo>
                  <a:lnTo>
                    <a:pt x="2415" y="1452"/>
                  </a:lnTo>
                  <a:lnTo>
                    <a:pt x="2404" y="1463"/>
                  </a:lnTo>
                  <a:lnTo>
                    <a:pt x="2393" y="1472"/>
                  </a:lnTo>
                  <a:lnTo>
                    <a:pt x="2381" y="1481"/>
                  </a:lnTo>
                  <a:lnTo>
                    <a:pt x="2369" y="1489"/>
                  </a:lnTo>
                  <a:lnTo>
                    <a:pt x="2355" y="1497"/>
                  </a:lnTo>
                  <a:lnTo>
                    <a:pt x="2342" y="1504"/>
                  </a:lnTo>
                  <a:lnTo>
                    <a:pt x="2329" y="1510"/>
                  </a:lnTo>
                  <a:lnTo>
                    <a:pt x="2315" y="1516"/>
                  </a:lnTo>
                  <a:lnTo>
                    <a:pt x="2301" y="1521"/>
                  </a:lnTo>
                  <a:lnTo>
                    <a:pt x="2287" y="1526"/>
                  </a:lnTo>
                  <a:lnTo>
                    <a:pt x="2272" y="1530"/>
                  </a:lnTo>
                  <a:lnTo>
                    <a:pt x="2258" y="1533"/>
                  </a:lnTo>
                  <a:lnTo>
                    <a:pt x="2243" y="1536"/>
                  </a:lnTo>
                  <a:lnTo>
                    <a:pt x="2228" y="1537"/>
                  </a:lnTo>
                  <a:lnTo>
                    <a:pt x="2213" y="1538"/>
                  </a:lnTo>
                  <a:lnTo>
                    <a:pt x="2198" y="1538"/>
                  </a:lnTo>
                  <a:lnTo>
                    <a:pt x="1275" y="1538"/>
                  </a:lnTo>
                  <a:lnTo>
                    <a:pt x="1275" y="307"/>
                  </a:lnTo>
                  <a:lnTo>
                    <a:pt x="1275" y="307"/>
                  </a:lnTo>
                  <a:close/>
                  <a:moveTo>
                    <a:pt x="42" y="262"/>
                  </a:moveTo>
                  <a:lnTo>
                    <a:pt x="54" y="272"/>
                  </a:lnTo>
                  <a:lnTo>
                    <a:pt x="66" y="281"/>
                  </a:lnTo>
                  <a:lnTo>
                    <a:pt x="79" y="289"/>
                  </a:lnTo>
                  <a:lnTo>
                    <a:pt x="93" y="296"/>
                  </a:lnTo>
                  <a:lnTo>
                    <a:pt x="107" y="301"/>
                  </a:lnTo>
                  <a:lnTo>
                    <a:pt x="122" y="304"/>
                  </a:lnTo>
                  <a:lnTo>
                    <a:pt x="138" y="306"/>
                  </a:lnTo>
                  <a:lnTo>
                    <a:pt x="154" y="307"/>
                  </a:lnTo>
                  <a:lnTo>
                    <a:pt x="169" y="306"/>
                  </a:lnTo>
                  <a:lnTo>
                    <a:pt x="184" y="304"/>
                  </a:lnTo>
                  <a:lnTo>
                    <a:pt x="199" y="300"/>
                  </a:lnTo>
                  <a:lnTo>
                    <a:pt x="214" y="295"/>
                  </a:lnTo>
                  <a:lnTo>
                    <a:pt x="227" y="289"/>
                  </a:lnTo>
                  <a:lnTo>
                    <a:pt x="240" y="280"/>
                  </a:lnTo>
                  <a:lnTo>
                    <a:pt x="251" y="271"/>
                  </a:lnTo>
                  <a:lnTo>
                    <a:pt x="262" y="260"/>
                  </a:lnTo>
                  <a:lnTo>
                    <a:pt x="272" y="250"/>
                  </a:lnTo>
                  <a:lnTo>
                    <a:pt x="281" y="238"/>
                  </a:lnTo>
                  <a:lnTo>
                    <a:pt x="289" y="224"/>
                  </a:lnTo>
                  <a:lnTo>
                    <a:pt x="296" y="211"/>
                  </a:lnTo>
                  <a:lnTo>
                    <a:pt x="301" y="198"/>
                  </a:lnTo>
                  <a:lnTo>
                    <a:pt x="305" y="183"/>
                  </a:lnTo>
                  <a:lnTo>
                    <a:pt x="307" y="169"/>
                  </a:lnTo>
                  <a:lnTo>
                    <a:pt x="308" y="154"/>
                  </a:lnTo>
                  <a:lnTo>
                    <a:pt x="307" y="138"/>
                  </a:lnTo>
                  <a:lnTo>
                    <a:pt x="304" y="123"/>
                  </a:lnTo>
                  <a:lnTo>
                    <a:pt x="300" y="108"/>
                  </a:lnTo>
                  <a:lnTo>
                    <a:pt x="295" y="94"/>
                  </a:lnTo>
                  <a:lnTo>
                    <a:pt x="286" y="80"/>
                  </a:lnTo>
                  <a:lnTo>
                    <a:pt x="277" y="67"/>
                  </a:lnTo>
                  <a:lnTo>
                    <a:pt x="267" y="55"/>
                  </a:lnTo>
                  <a:lnTo>
                    <a:pt x="256" y="45"/>
                  </a:lnTo>
                  <a:lnTo>
                    <a:pt x="243" y="34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1" y="7"/>
                  </a:lnTo>
                  <a:lnTo>
                    <a:pt x="179" y="3"/>
                  </a:lnTo>
                  <a:lnTo>
                    <a:pt x="166" y="1"/>
                  </a:lnTo>
                  <a:lnTo>
                    <a:pt x="154" y="0"/>
                  </a:lnTo>
                  <a:lnTo>
                    <a:pt x="138" y="1"/>
                  </a:lnTo>
                  <a:lnTo>
                    <a:pt x="122" y="3"/>
                  </a:lnTo>
                  <a:lnTo>
                    <a:pt x="108" y="7"/>
                  </a:lnTo>
                  <a:lnTo>
                    <a:pt x="94" y="12"/>
                  </a:lnTo>
                  <a:lnTo>
                    <a:pt x="81" y="19"/>
                  </a:lnTo>
                  <a:lnTo>
                    <a:pt x="68" y="26"/>
                  </a:lnTo>
                  <a:lnTo>
                    <a:pt x="56" y="35"/>
                  </a:lnTo>
                  <a:lnTo>
                    <a:pt x="46" y="45"/>
                  </a:lnTo>
                  <a:lnTo>
                    <a:pt x="35" y="56"/>
                  </a:lnTo>
                  <a:lnTo>
                    <a:pt x="26" y="67"/>
                  </a:lnTo>
                  <a:lnTo>
                    <a:pt x="18" y="81"/>
                  </a:lnTo>
                  <a:lnTo>
                    <a:pt x="12" y="94"/>
                  </a:lnTo>
                  <a:lnTo>
                    <a:pt x="7" y="108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4"/>
                  </a:lnTo>
                  <a:lnTo>
                    <a:pt x="1" y="169"/>
                  </a:lnTo>
                  <a:lnTo>
                    <a:pt x="3" y="183"/>
                  </a:lnTo>
                  <a:lnTo>
                    <a:pt x="6" y="197"/>
                  </a:lnTo>
                  <a:lnTo>
                    <a:pt x="11" y="211"/>
                  </a:lnTo>
                  <a:lnTo>
                    <a:pt x="17" y="224"/>
                  </a:lnTo>
                  <a:lnTo>
                    <a:pt x="24" y="238"/>
                  </a:lnTo>
                  <a:lnTo>
                    <a:pt x="32" y="250"/>
                  </a:lnTo>
                  <a:lnTo>
                    <a:pt x="42" y="262"/>
                  </a:lnTo>
                  <a:lnTo>
                    <a:pt x="42" y="262"/>
                  </a:lnTo>
                  <a:close/>
                  <a:moveTo>
                    <a:pt x="308" y="1076"/>
                  </a:moveTo>
                  <a:lnTo>
                    <a:pt x="307" y="1058"/>
                  </a:lnTo>
                  <a:lnTo>
                    <a:pt x="305" y="1040"/>
                  </a:lnTo>
                  <a:lnTo>
                    <a:pt x="301" y="1024"/>
                  </a:lnTo>
                  <a:lnTo>
                    <a:pt x="296" y="1009"/>
                  </a:lnTo>
                  <a:lnTo>
                    <a:pt x="289" y="995"/>
                  </a:lnTo>
                  <a:lnTo>
                    <a:pt x="281" y="983"/>
                  </a:lnTo>
                  <a:lnTo>
                    <a:pt x="271" y="972"/>
                  </a:lnTo>
                  <a:lnTo>
                    <a:pt x="260" y="962"/>
                  </a:lnTo>
                  <a:lnTo>
                    <a:pt x="249" y="952"/>
                  </a:lnTo>
                  <a:lnTo>
                    <a:pt x="237" y="944"/>
                  </a:lnTo>
                  <a:lnTo>
                    <a:pt x="224" y="938"/>
                  </a:lnTo>
                  <a:lnTo>
                    <a:pt x="211" y="932"/>
                  </a:lnTo>
                  <a:lnTo>
                    <a:pt x="196" y="928"/>
                  </a:lnTo>
                  <a:lnTo>
                    <a:pt x="182" y="925"/>
                  </a:lnTo>
                  <a:lnTo>
                    <a:pt x="168" y="923"/>
                  </a:lnTo>
                  <a:lnTo>
                    <a:pt x="154" y="922"/>
                  </a:lnTo>
                  <a:lnTo>
                    <a:pt x="139" y="923"/>
                  </a:lnTo>
                  <a:lnTo>
                    <a:pt x="125" y="925"/>
                  </a:lnTo>
                  <a:lnTo>
                    <a:pt x="110" y="928"/>
                  </a:lnTo>
                  <a:lnTo>
                    <a:pt x="96" y="932"/>
                  </a:lnTo>
                  <a:lnTo>
                    <a:pt x="83" y="938"/>
                  </a:lnTo>
                  <a:lnTo>
                    <a:pt x="70" y="945"/>
                  </a:lnTo>
                  <a:lnTo>
                    <a:pt x="58" y="953"/>
                  </a:lnTo>
                  <a:lnTo>
                    <a:pt x="47" y="963"/>
                  </a:lnTo>
                  <a:lnTo>
                    <a:pt x="35" y="975"/>
                  </a:lnTo>
                  <a:lnTo>
                    <a:pt x="26" y="987"/>
                  </a:lnTo>
                  <a:lnTo>
                    <a:pt x="19" y="1001"/>
                  </a:lnTo>
                  <a:lnTo>
                    <a:pt x="12" y="1015"/>
                  </a:lnTo>
                  <a:lnTo>
                    <a:pt x="7" y="1029"/>
                  </a:lnTo>
                  <a:lnTo>
                    <a:pt x="3" y="1045"/>
                  </a:lnTo>
                  <a:lnTo>
                    <a:pt x="1" y="1061"/>
                  </a:lnTo>
                  <a:lnTo>
                    <a:pt x="0" y="1076"/>
                  </a:lnTo>
                  <a:lnTo>
                    <a:pt x="0" y="2922"/>
                  </a:lnTo>
                  <a:lnTo>
                    <a:pt x="1" y="2940"/>
                  </a:lnTo>
                  <a:lnTo>
                    <a:pt x="3" y="2957"/>
                  </a:lnTo>
                  <a:lnTo>
                    <a:pt x="6" y="2973"/>
                  </a:lnTo>
                  <a:lnTo>
                    <a:pt x="11" y="2989"/>
                  </a:lnTo>
                  <a:lnTo>
                    <a:pt x="18" y="3003"/>
                  </a:lnTo>
                  <a:lnTo>
                    <a:pt x="26" y="3015"/>
                  </a:lnTo>
                  <a:lnTo>
                    <a:pt x="35" y="3027"/>
                  </a:lnTo>
                  <a:lnTo>
                    <a:pt x="47" y="3037"/>
                  </a:lnTo>
                  <a:lnTo>
                    <a:pt x="58" y="3046"/>
                  </a:lnTo>
                  <a:lnTo>
                    <a:pt x="70" y="3053"/>
                  </a:lnTo>
                  <a:lnTo>
                    <a:pt x="83" y="3060"/>
                  </a:lnTo>
                  <a:lnTo>
                    <a:pt x="96" y="3065"/>
                  </a:lnTo>
                  <a:lnTo>
                    <a:pt x="110" y="3071"/>
                  </a:lnTo>
                  <a:lnTo>
                    <a:pt x="125" y="3074"/>
                  </a:lnTo>
                  <a:lnTo>
                    <a:pt x="139" y="3075"/>
                  </a:lnTo>
                  <a:lnTo>
                    <a:pt x="154" y="3076"/>
                  </a:lnTo>
                  <a:lnTo>
                    <a:pt x="168" y="3076"/>
                  </a:lnTo>
                  <a:lnTo>
                    <a:pt x="182" y="3076"/>
                  </a:lnTo>
                  <a:lnTo>
                    <a:pt x="196" y="3074"/>
                  </a:lnTo>
                  <a:lnTo>
                    <a:pt x="210" y="3070"/>
                  </a:lnTo>
                  <a:lnTo>
                    <a:pt x="223" y="3064"/>
                  </a:lnTo>
                  <a:lnTo>
                    <a:pt x="235" y="3059"/>
                  </a:lnTo>
                  <a:lnTo>
                    <a:pt x="246" y="3052"/>
                  </a:lnTo>
                  <a:lnTo>
                    <a:pt x="257" y="3044"/>
                  </a:lnTo>
                  <a:lnTo>
                    <a:pt x="267" y="3035"/>
                  </a:lnTo>
                  <a:lnTo>
                    <a:pt x="276" y="3025"/>
                  </a:lnTo>
                  <a:lnTo>
                    <a:pt x="284" y="3014"/>
                  </a:lnTo>
                  <a:lnTo>
                    <a:pt x="292" y="3003"/>
                  </a:lnTo>
                  <a:lnTo>
                    <a:pt x="298" y="2990"/>
                  </a:lnTo>
                  <a:lnTo>
                    <a:pt x="302" y="2976"/>
                  </a:lnTo>
                  <a:lnTo>
                    <a:pt x="306" y="2963"/>
                  </a:lnTo>
                  <a:lnTo>
                    <a:pt x="308" y="2949"/>
                  </a:lnTo>
                  <a:lnTo>
                    <a:pt x="309" y="2935"/>
                  </a:lnTo>
                  <a:lnTo>
                    <a:pt x="308" y="2922"/>
                  </a:lnTo>
                  <a:lnTo>
                    <a:pt x="308" y="1076"/>
                  </a:lnTo>
                  <a:lnTo>
                    <a:pt x="308" y="1076"/>
                  </a:lnTo>
                  <a:close/>
                </a:path>
              </a:pathLst>
            </a:custGeom>
            <a:solidFill>
              <a:srgbClr val="232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95535" y="1491630"/>
            <a:ext cx="5688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Golos Text VF" charset="0"/>
                <a:ea typeface="Golos Text VF" charset="0"/>
              </a:rPr>
              <a:t>Дополнительная целевая профессиональная </a:t>
            </a:r>
            <a:r>
              <a:rPr lang="ru-RU" sz="1600" b="1" dirty="0" smtClean="0">
                <a:latin typeface="Golos Text VF" charset="0"/>
                <a:ea typeface="Golos Text VF" charset="0"/>
              </a:rPr>
              <a:t>подготовка</a:t>
            </a:r>
            <a:r>
              <a:rPr lang="en-US" sz="1600" b="1" dirty="0" smtClean="0">
                <a:latin typeface="Golos Text VF" charset="0"/>
                <a:ea typeface="Golos Text VF" charset="0"/>
              </a:rPr>
              <a:t> </a:t>
            </a:r>
            <a:r>
              <a:rPr lang="ru-RU" sz="1600" b="1" dirty="0" smtClean="0">
                <a:latin typeface="Golos Text VF" charset="0"/>
                <a:ea typeface="Golos Text VF" charset="0"/>
              </a:rPr>
              <a:t>студентов </a:t>
            </a:r>
            <a:r>
              <a:rPr lang="ru-RU" sz="1600" b="1" dirty="0">
                <a:latin typeface="Golos Text VF" charset="0"/>
                <a:ea typeface="Golos Text VF" charset="0"/>
              </a:rPr>
              <a:t>в Иркутске и Братске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372200" y="2342953"/>
            <a:ext cx="2520280" cy="2317187"/>
            <a:chOff x="373194" y="2165247"/>
            <a:chExt cx="2520280" cy="2317187"/>
          </a:xfrm>
        </p:grpSpPr>
        <p:sp>
          <p:nvSpPr>
            <p:cNvPr id="24" name="Овал 23"/>
            <p:cNvSpPr/>
            <p:nvPr/>
          </p:nvSpPr>
          <p:spPr>
            <a:xfrm>
              <a:off x="1040504" y="2931790"/>
              <a:ext cx="1152128" cy="1152128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373194" y="3579862"/>
              <a:ext cx="902572" cy="90257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3194" y="3651870"/>
              <a:ext cx="902572" cy="75855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Golos Text VF" panose="020B0604020202020204" charset="0"/>
                  <a:ea typeface="Golos Text VF" panose="020B0604020202020204" charset="0"/>
                </a:rPr>
                <a:t> </a:t>
              </a:r>
              <a:r>
                <a:rPr lang="ru-RU" sz="1000" b="1" dirty="0" smtClean="0">
                  <a:solidFill>
                    <a:schemeClr val="bg1"/>
                  </a:solidFill>
                  <a:latin typeface="Golos Text VF" panose="020B0604020202020204" charset="0"/>
                  <a:ea typeface="Golos Text VF" panose="020B0604020202020204" charset="0"/>
                </a:rPr>
                <a:t>Студент</a:t>
              </a:r>
              <a:endParaRPr lang="ru-RU" sz="1000" b="1" dirty="0">
                <a:solidFill>
                  <a:schemeClr val="bg1"/>
                </a:solidFill>
                <a:latin typeface="Golos Text VF" panose="020B0604020202020204" charset="0"/>
                <a:ea typeface="Golos Text VF" panose="020B060402020202020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062846" y="2165247"/>
              <a:ext cx="902572" cy="90257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2846" y="2211710"/>
              <a:ext cx="902572" cy="80964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Golos Text VF" panose="020B0604020202020204" charset="0"/>
                  <a:ea typeface="Golos Text VF" panose="020B0604020202020204" charset="0"/>
                </a:rPr>
                <a:t>АО </a:t>
              </a:r>
              <a:r>
                <a:rPr lang="ru-RU" sz="1000" b="1" dirty="0">
                  <a:solidFill>
                    <a:schemeClr val="bg1"/>
                  </a:solidFill>
                  <a:latin typeface="Golos Text VF" panose="020B0604020202020204" charset="0"/>
                  <a:ea typeface="Golos Text VF" panose="020B0604020202020204" charset="0"/>
                </a:rPr>
                <a:t>«</a:t>
              </a:r>
              <a:r>
                <a:rPr lang="ru-RU" sz="1000" b="1" dirty="0" err="1" smtClean="0">
                  <a:solidFill>
                    <a:schemeClr val="bg1"/>
                  </a:solidFill>
                  <a:latin typeface="Golos Text VF" panose="020B0604020202020204" charset="0"/>
                  <a:ea typeface="Golos Text VF" panose="020B0604020202020204" charset="0"/>
                </a:rPr>
                <a:t>ЕвроСиб</a:t>
              </a:r>
              <a:r>
                <a:rPr lang="ru-RU" sz="1000" b="1" dirty="0" smtClean="0">
                  <a:solidFill>
                    <a:schemeClr val="bg1"/>
                  </a:solidFill>
                  <a:latin typeface="Golos Text VF" panose="020B0604020202020204" charset="0"/>
                  <a:ea typeface="Golos Text VF" panose="020B0604020202020204" charset="0"/>
                </a:rPr>
                <a:t/>
              </a:r>
              <a:br>
                <a:rPr lang="ru-RU" sz="1000" b="1" dirty="0" smtClean="0">
                  <a:solidFill>
                    <a:schemeClr val="bg1"/>
                  </a:solidFill>
                  <a:latin typeface="Golos Text VF" panose="020B0604020202020204" charset="0"/>
                  <a:ea typeface="Golos Text VF" panose="020B0604020202020204" charset="0"/>
                </a:rPr>
              </a:br>
              <a:r>
                <a:rPr lang="ru-RU" sz="1000" b="1" dirty="0" err="1" smtClean="0">
                  <a:solidFill>
                    <a:schemeClr val="bg1"/>
                  </a:solidFill>
                  <a:latin typeface="Golos Text VF" panose="020B0604020202020204" charset="0"/>
                  <a:ea typeface="Golos Text VF" panose="020B0604020202020204" charset="0"/>
                </a:rPr>
                <a:t>Энерго</a:t>
              </a:r>
              <a:r>
                <a:rPr lang="ru-RU" sz="1000" b="1" dirty="0" smtClean="0">
                  <a:solidFill>
                    <a:schemeClr val="bg1"/>
                  </a:solidFill>
                  <a:latin typeface="Golos Text VF" panose="020B0604020202020204" charset="0"/>
                  <a:ea typeface="Golos Text VF" panose="020B0604020202020204" charset="0"/>
                </a:rPr>
                <a:t>»</a:t>
              </a:r>
              <a:endParaRPr lang="ru-RU" sz="1000" b="1" dirty="0">
                <a:solidFill>
                  <a:schemeClr val="bg1"/>
                </a:solidFill>
                <a:latin typeface="Golos Text VF" panose="020B0604020202020204" charset="0"/>
                <a:ea typeface="Golos Text VF" panose="020B060402020202020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1990902" y="3435846"/>
              <a:ext cx="902572" cy="90257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90902" y="3507854"/>
              <a:ext cx="902572" cy="75855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sz="1000" b="1" dirty="0">
                  <a:solidFill>
                    <a:schemeClr val="bg1"/>
                  </a:solidFill>
                  <a:latin typeface="Golos Text VF" panose="020B0604020202020204" charset="0"/>
                  <a:ea typeface="Golos Text VF" panose="020B0604020202020204" charset="0"/>
                </a:rPr>
                <a:t>КУИЦ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5282" y="3056568"/>
              <a:ext cx="902572" cy="90257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ru-RU" sz="1000" b="1" dirty="0" smtClean="0">
                  <a:latin typeface="Golos Text VF" panose="020B0604020202020204" charset="0"/>
                  <a:ea typeface="Golos Text VF" panose="020B0604020202020204" charset="0"/>
                </a:rPr>
                <a:t>Договор на обучение</a:t>
              </a:r>
              <a:endParaRPr lang="ru-RU" sz="1000" b="1" dirty="0">
                <a:latin typeface="Golos Text VF" panose="020B0604020202020204" charset="0"/>
                <a:ea typeface="Golos Text VF" panose="020B0604020202020204" charset="0"/>
              </a:endParaRPr>
            </a:p>
          </p:txBody>
        </p:sp>
        <p:sp>
          <p:nvSpPr>
            <p:cNvPr id="8" name="Двойная стрелка влево/вправо 7"/>
            <p:cNvSpPr/>
            <p:nvPr/>
          </p:nvSpPr>
          <p:spPr>
            <a:xfrm rot="21218108">
              <a:off x="1402471" y="4160868"/>
              <a:ext cx="504056" cy="216024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Двойная стрелка влево/вправо 24"/>
            <p:cNvSpPr/>
            <p:nvPr/>
          </p:nvSpPr>
          <p:spPr>
            <a:xfrm rot="3273249">
              <a:off x="1955866" y="2959808"/>
              <a:ext cx="504056" cy="216024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Двойная стрелка влево/вправо 25"/>
            <p:cNvSpPr/>
            <p:nvPr/>
          </p:nvSpPr>
          <p:spPr>
            <a:xfrm rot="17806910">
              <a:off x="661699" y="3085643"/>
              <a:ext cx="504056" cy="216024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1062" y="2329247"/>
            <a:ext cx="1612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800-1100</a:t>
            </a:r>
          </a:p>
          <a:p>
            <a:r>
              <a:rPr lang="ru-RU" sz="900" dirty="0">
                <a:latin typeface="Golos Text VF" charset="0"/>
                <a:ea typeface="Golos Text VF" charset="0"/>
              </a:rPr>
              <a:t>дополнительных учебных часов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03503" y="2329247"/>
            <a:ext cx="1782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50%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>
                <a:latin typeface="Golos Text VF" charset="0"/>
                <a:ea typeface="Golos Text VF" charset="0"/>
              </a:rPr>
              <a:t>преподавателей - сотрудники предприятий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4757" y="2329246"/>
            <a:ext cx="19631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olos Text VF" charset="0"/>
                <a:ea typeface="Golos Text VF" charset="0"/>
              </a:rPr>
              <a:t>40/60</a:t>
            </a:r>
          </a:p>
          <a:p>
            <a:r>
              <a:rPr lang="ru-RU" sz="900" dirty="0">
                <a:latin typeface="Golos Text VF" charset="0"/>
                <a:ea typeface="Golos Text VF" charset="0"/>
              </a:rPr>
              <a:t>соотношение лекции/ лабораторные и практические</a:t>
            </a:r>
          </a:p>
          <a:p>
            <a:endParaRPr lang="ru-RU" sz="900" dirty="0">
              <a:latin typeface="Golos Text VF" charset="0"/>
              <a:ea typeface="Golos Text VF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13361" y="2373919"/>
            <a:ext cx="3400581" cy="170772"/>
            <a:chOff x="678851" y="1779662"/>
            <a:chExt cx="2688939" cy="507830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678851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969210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3367790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91062" y="3142298"/>
            <a:ext cx="16124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12 </a:t>
            </a:r>
          </a:p>
          <a:p>
            <a:r>
              <a:rPr lang="ru-RU" sz="900" dirty="0">
                <a:latin typeface="Golos Text VF" charset="0"/>
                <a:ea typeface="Golos Text VF" charset="0"/>
              </a:rPr>
              <a:t>программ дополнительного обучения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03503" y="3142298"/>
            <a:ext cx="1782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olos Text VF" charset="0"/>
                <a:ea typeface="Golos Text VF" charset="0"/>
              </a:rPr>
              <a:t>5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>
                <a:latin typeface="Golos Text VF" charset="0"/>
                <a:ea typeface="Golos Text VF" charset="0"/>
              </a:rPr>
              <a:t>учебных семестров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4758" y="3142297"/>
            <a:ext cx="16124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15</a:t>
            </a:r>
          </a:p>
          <a:p>
            <a:r>
              <a:rPr lang="ru-RU" sz="900" dirty="0">
                <a:latin typeface="Golos Text VF" charset="0"/>
                <a:ea typeface="Golos Text VF" charset="0"/>
              </a:rPr>
              <a:t>лет сотрудничества 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513361" y="3186970"/>
            <a:ext cx="3400581" cy="170772"/>
            <a:chOff x="678851" y="1779662"/>
            <a:chExt cx="2688939" cy="507830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678851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969210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367790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91062" y="4078402"/>
            <a:ext cx="16124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olos Text VF" charset="0"/>
                <a:ea typeface="Golos Text VF" charset="0"/>
              </a:rPr>
              <a:t>682</a:t>
            </a:r>
          </a:p>
          <a:p>
            <a:r>
              <a:rPr lang="ru-RU" sz="900" dirty="0">
                <a:latin typeface="Golos Text VF" charset="0"/>
                <a:ea typeface="Golos Text VF" charset="0"/>
              </a:rPr>
              <a:t>выпускника </a:t>
            </a:r>
          </a:p>
          <a:p>
            <a:r>
              <a:rPr lang="ru-RU" sz="900" dirty="0">
                <a:latin typeface="Golos Text VF" charset="0"/>
                <a:ea typeface="Golos Text VF" charset="0"/>
              </a:rPr>
              <a:t>(2008–2022гг.)</a:t>
            </a:r>
          </a:p>
          <a:p>
            <a:endParaRPr lang="ru-RU" sz="900" dirty="0">
              <a:latin typeface="Golos Text VF" charset="0"/>
              <a:ea typeface="Golos Text VF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03503" y="4078402"/>
            <a:ext cx="1782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olos Text VF" charset="0"/>
                <a:ea typeface="Golos Text VF" charset="0"/>
              </a:rPr>
              <a:t>*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>
                <a:latin typeface="Golos Text VF" charset="0"/>
                <a:ea typeface="Golos Text VF" charset="0"/>
              </a:rPr>
              <a:t>Освоение рабочих профессий 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513361" y="4123074"/>
            <a:ext cx="3398289" cy="170772"/>
            <a:chOff x="678851" y="1779662"/>
            <a:chExt cx="2687127" cy="507830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678851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969210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365978" y="1779662"/>
              <a:ext cx="0" cy="5078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3869617" y="4078402"/>
            <a:ext cx="1782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olos Text VF" charset="0"/>
                <a:ea typeface="Golos Text VF" charset="0"/>
              </a:rPr>
              <a:t>*</a:t>
            </a:r>
            <a:endParaRPr lang="en-US" sz="1200" b="1" dirty="0" smtClean="0">
              <a:latin typeface="Golos Text VF" charset="0"/>
              <a:ea typeface="Golos Text VF" charset="0"/>
            </a:endParaRPr>
          </a:p>
          <a:p>
            <a:r>
              <a:rPr lang="ru-RU" sz="900" dirty="0" smtClean="0">
                <a:latin typeface="Golos Text VF" charset="0"/>
                <a:ea typeface="Golos Text VF" charset="0"/>
              </a:rPr>
              <a:t>Дополнительная </a:t>
            </a:r>
            <a:br>
              <a:rPr lang="ru-RU" sz="900" dirty="0" smtClean="0">
                <a:latin typeface="Golos Text VF" charset="0"/>
                <a:ea typeface="Golos Text VF" charset="0"/>
              </a:rPr>
            </a:br>
            <a:r>
              <a:rPr lang="ru-RU" sz="900" dirty="0" smtClean="0">
                <a:latin typeface="Golos Text VF" charset="0"/>
                <a:ea typeface="Golos Text VF" charset="0"/>
              </a:rPr>
              <a:t>стипендия</a:t>
            </a:r>
            <a:endParaRPr lang="ru-RU" sz="900" dirty="0">
              <a:latin typeface="Golos Text VF" charset="0"/>
              <a:ea typeface="Golos Text VF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549526"/>
            <a:ext cx="1329428" cy="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6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1090</Words>
  <Application>Microsoft Office PowerPoint</Application>
  <PresentationFormat>Экран (16:9)</PresentationFormat>
  <Paragraphs>263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Calibri</vt:lpstr>
      <vt:lpstr>Golos Text VF</vt:lpstr>
      <vt:lpstr>Golos Text Black</vt:lpstr>
      <vt:lpstr>Segoe UI</vt:lpstr>
      <vt:lpstr>Arial</vt:lpstr>
      <vt:lpstr>Segoe UI Semilight</vt:lpstr>
      <vt:lpstr>Tahoma</vt:lpstr>
      <vt:lpstr>Тема Office</vt:lpstr>
      <vt:lpstr>Актуальные вопросы подготовки  квалифицированных кадров, востребованных экономикой Иркутской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совместных проектов ИРНИТУ и ПАО «ОАК» по подготовке кадров и выполнении НИОКР</dc:title>
  <dc:creator>Gl</dc:creator>
  <cp:lastModifiedBy>Курганская Надежда Васильевна</cp:lastModifiedBy>
  <cp:revision>85</cp:revision>
  <dcterms:created xsi:type="dcterms:W3CDTF">2023-03-01T01:38:29Z</dcterms:created>
  <dcterms:modified xsi:type="dcterms:W3CDTF">2023-03-27T04:42:27Z</dcterms:modified>
</cp:coreProperties>
</file>