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1.jpg" ContentType="image/jpg"/>
  <Override PartName="/ppt/notesSlides/notesSlide4.xml" ContentType="application/vnd.openxmlformats-officedocument.presentationml.notesSlide+xml"/>
  <Override PartName="/ppt/media/image14.jpg" ContentType="image/jpg"/>
  <Override PartName="/ppt/media/image16.jpg" ContentType="image/jpg"/>
  <Override PartName="/ppt/notesSlides/notesSlide5.xml" ContentType="application/vnd.openxmlformats-officedocument.presentationml.notesSlide+xml"/>
  <Override PartName="/ppt/media/image18.jpg" ContentType="image/jpg"/>
  <Override PartName="/ppt/notesSlides/notesSlide6.xml" ContentType="application/vnd.openxmlformats-officedocument.presentationml.notesSlide+xml"/>
  <Override PartName="/ppt/media/image21.jpg" ContentType="image/jpg"/>
  <Override PartName="/ppt/media/image22.jpg" ContentType="image/jpg"/>
  <Override PartName="/ppt/notesSlides/notesSlide7.xml" ContentType="application/vnd.openxmlformats-officedocument.presentationml.notesSlide+xml"/>
  <Override PartName="/ppt/media/image24.jpg" ContentType="image/jpg"/>
  <Override PartName="/ppt/media/image25.jpg" ContentType="image/jpg"/>
  <Override PartName="/ppt/media/image26.jpg" ContentType="image/jp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51.jpg" ContentType="image/jp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66.jpg" ContentType="image/jpg"/>
  <Override PartName="/ppt/media/image67.jpg" ContentType="image/jpg"/>
  <Override PartName="/ppt/media/image68.jpg" ContentType="image/jpg"/>
  <Override PartName="/ppt/notesSlides/notesSlide15.xml" ContentType="application/vnd.openxmlformats-officedocument.presentationml.notesSlide+xml"/>
  <Override PartName="/ppt/media/image69.jpg" ContentType="image/jpg"/>
  <Override PartName="/ppt/media/image70.jpg" ContentType="image/jpg"/>
  <Override PartName="/ppt/notesSlides/notesSlide16.xml" ContentType="application/vnd.openxmlformats-officedocument.presentationml.notesSlide+xml"/>
  <Override PartName="/ppt/media/image71.jpg" ContentType="image/jpg"/>
  <Override PartName="/ppt/media/image72.jpg" ContentType="image/jpg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95" r:id="rId2"/>
    <p:sldId id="308" r:id="rId3"/>
    <p:sldId id="309" r:id="rId4"/>
    <p:sldId id="272" r:id="rId5"/>
    <p:sldId id="274" r:id="rId6"/>
    <p:sldId id="297" r:id="rId7"/>
    <p:sldId id="298" r:id="rId8"/>
    <p:sldId id="310" r:id="rId9"/>
    <p:sldId id="311" r:id="rId10"/>
    <p:sldId id="312" r:id="rId11"/>
    <p:sldId id="304" r:id="rId12"/>
    <p:sldId id="313" r:id="rId13"/>
    <p:sldId id="314" r:id="rId14"/>
    <p:sldId id="302" r:id="rId15"/>
    <p:sldId id="316" r:id="rId16"/>
    <p:sldId id="317" r:id="rId17"/>
    <p:sldId id="318" r:id="rId18"/>
    <p:sldId id="319" r:id="rId19"/>
  </p:sldIdLst>
  <p:sldSz cx="12192000" cy="6858000"/>
  <p:notesSz cx="6805613" cy="99393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92E0B79-6064-4F07-9141-67E4434B618D}">
          <p14:sldIdLst>
            <p14:sldId id="295"/>
            <p14:sldId id="308"/>
            <p14:sldId id="309"/>
            <p14:sldId id="272"/>
            <p14:sldId id="274"/>
            <p14:sldId id="297"/>
            <p14:sldId id="298"/>
            <p14:sldId id="310"/>
            <p14:sldId id="311"/>
            <p14:sldId id="312"/>
            <p14:sldId id="304"/>
            <p14:sldId id="313"/>
            <p14:sldId id="314"/>
            <p14:sldId id="302"/>
            <p14:sldId id="316"/>
            <p14:sldId id="317"/>
            <p14:sldId id="318"/>
            <p14:sldId id="31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Уфимцева Анастасия Эдуардовна" initials="УАЭ" lastIdx="0" clrIdx="0">
    <p:extLst>
      <p:ext uri="{19B8F6BF-5375-455C-9EA6-DF929625EA0E}">
        <p15:presenceInfo xmlns:p15="http://schemas.microsoft.com/office/powerpoint/2012/main" userId="S-1-5-21-789336058-1078081533-725345543-3366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885D"/>
    <a:srgbClr val="5F94CF"/>
    <a:srgbClr val="DAE3F3"/>
    <a:srgbClr val="FFFFFF"/>
    <a:srgbClr val="6EC58E"/>
    <a:srgbClr val="7D9BD1"/>
    <a:srgbClr val="B4C7E7"/>
    <a:srgbClr val="F1CE6A"/>
    <a:srgbClr val="D6DCE5"/>
    <a:srgbClr val="C4CD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2442" autoAdjust="0"/>
  </p:normalViewPr>
  <p:slideViewPr>
    <p:cSldViewPr snapToGrid="0">
      <p:cViewPr varScale="1">
        <p:scale>
          <a:sx n="106" d="100"/>
          <a:sy n="106" d="100"/>
        </p:scale>
        <p:origin x="707" y="1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99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9575" cy="498475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4451" y="1"/>
            <a:ext cx="2949575" cy="498475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E28AFC90-E788-4AF5-9062-139C68471804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40864"/>
            <a:ext cx="2949575" cy="49847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4451" y="9440864"/>
            <a:ext cx="2949575" cy="49847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3DE82D8E-AA8E-4F15-9AEB-BB075075E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3014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9099" cy="498693"/>
          </a:xfrm>
          <a:prstGeom prst="rect">
            <a:avLst/>
          </a:prstGeom>
        </p:spPr>
        <p:txBody>
          <a:bodyPr vert="horz" lIns="91404" tIns="45701" rIns="91404" bIns="4570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4940" y="2"/>
            <a:ext cx="2949099" cy="498693"/>
          </a:xfrm>
          <a:prstGeom prst="rect">
            <a:avLst/>
          </a:prstGeom>
        </p:spPr>
        <p:txBody>
          <a:bodyPr vert="horz" lIns="91404" tIns="45701" rIns="91404" bIns="45701" rtlCol="0"/>
          <a:lstStyle>
            <a:lvl1pPr algn="r">
              <a:defRPr sz="1200"/>
            </a:lvl1pPr>
          </a:lstStyle>
          <a:p>
            <a:fld id="{484363DD-62DF-4E55-8B42-504347C5A061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1063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4" tIns="45701" rIns="91404" bIns="4570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562" y="4783308"/>
            <a:ext cx="5444490" cy="3913614"/>
          </a:xfrm>
          <a:prstGeom prst="rect">
            <a:avLst/>
          </a:prstGeom>
        </p:spPr>
        <p:txBody>
          <a:bodyPr vert="horz" lIns="91404" tIns="45701" rIns="91404" bIns="45701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40647"/>
            <a:ext cx="2949099" cy="498692"/>
          </a:xfrm>
          <a:prstGeom prst="rect">
            <a:avLst/>
          </a:prstGeom>
        </p:spPr>
        <p:txBody>
          <a:bodyPr vert="horz" lIns="91404" tIns="45701" rIns="91404" bIns="4570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4940" y="9440647"/>
            <a:ext cx="2949099" cy="498692"/>
          </a:xfrm>
          <a:prstGeom prst="rect">
            <a:avLst/>
          </a:prstGeom>
        </p:spPr>
        <p:txBody>
          <a:bodyPr vert="horz" lIns="91404" tIns="45701" rIns="91404" bIns="45701" rtlCol="0" anchor="b"/>
          <a:lstStyle>
            <a:lvl1pPr algn="r">
              <a:defRPr sz="1200"/>
            </a:lvl1pPr>
          </a:lstStyle>
          <a:p>
            <a:fld id="{DB04A129-FA1A-40AC-8D61-BD0BA0BCBC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998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422276" y="4783307"/>
            <a:ext cx="5702777" cy="4874040"/>
          </a:xfrm>
        </p:spPr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Сегодня город Иркутск по праву считается развитым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деловым, торговым и историческим центром Сибири и Дальнего Востока,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современной промышленной и научно-образовательной базой, развитой инфраструктурой, крупным транспортным и логистическим узлом.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 нашего города – большой туристский потенциал.</a:t>
            </a:r>
          </a:p>
          <a:p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4A129-FA1A-40AC-8D61-BD0BA0BCBC9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4660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его рамках впервые в историческом центре города Иркутска вдоль туристического маршрута «Зеленой линии» будут установлены арт-объекты, скульптуры, интерактивные инсталляции с иллюминацией – все они будут выполнены изо льда.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Определены места для проведения событийного мероприятия – это локации по пути следования туристического маршрута «Зеленая линия»: Сквер им. Кирова, ул. Урицкого, 130-й Квартал, стадион «Труд», Иркутский Арбат, Московские ворота.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всех локациях в местах проведения событийного мероприятия будет установлена ледовая инфраструктура и малые архитектурные формы изо льда.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Целью данного мероприятия является:</a:t>
            </a:r>
            <a:endParaRPr lang="ru-RU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 продолжительность пребывания туристов в городе более, чем 2-3 дня;</a:t>
            </a:r>
            <a:endParaRPr lang="ru-RU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 увеличение туристического потока, увеличение повторных посещений;</a:t>
            </a:r>
            <a:endParaRPr lang="ru-RU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круглогодичный туризм.</a:t>
            </a:r>
            <a:endParaRPr lang="ru-RU" dirty="0" smtClean="0"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4A129-FA1A-40AC-8D61-BD0BA0BCBC9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3335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60338" y="127000"/>
            <a:ext cx="1654175" cy="930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80562" y="1056904"/>
            <a:ext cx="5444490" cy="7640018"/>
          </a:xfrm>
        </p:spPr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Впервые на Сквере им. Кирова появится каток для катания на коньках, а также будут установлены прозрачные сферы, в которых расположится прокат коньков и гастрономия.</a:t>
            </a:r>
            <a:endParaRPr lang="ru-RU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Одним из важных блоков данного событийного мероприятия «Счастье чистой воды» станет «Гастрономия», представленная «ледовым меню» в ресторанах г. Иркутска, тематическим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квестом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фестивалем локальной кухни. И главной точкой гастрономического маршрута станет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фуд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-зона на Сквере им. Кирова.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ул. Урицкого запланировано проведение ярмарки.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Там же в этом году будет установлена резиденция «Ледяных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волшебств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каток для детей.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Будет установлена ледовая сцена, на которой будут проводиться театральные постановки, с приобретением декораций и костюмов для костюмированной арт-зоны, будут установлены арт-объекты изо льда.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Далее, перед Дворцом спорта «Труд» на фонтане будут установлены большие ледяные буквы «Счастье чистой воды».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Возле стадиона «Труд» (Сквер им. Охлопкова) запланировано обустройство «Аллеи легенд хоккея с мячом».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Планируется организовать массовое катание на льду для горожан и гостей города на стадионе «Труд» и дружественный хоккейный матч, посвященный 100-летию игры хоккея с мячом в г. Иркутске, а также будет организация шоу на льду, с привлечением творческих коллективов.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Улица Карла Маркса и 130-ый квартал дополнятся ледовой архитектурой – скамейки, указатели, колонны.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 Московских ворот на нижнем ярусе, выстроятся ледовые скульптуры – выступающие арт-объектами, фотозонами.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всех локациях, определенных проектом на период проведения событийного мероприятия будут организованы концертные программы/уличные праздники.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Сроки проведения мероприятия с 15 ноября по 20 декабря 2023 года, но вся ледовая инфраструктура и сферы будут установлены до конца зимнего туристического сезона.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4A129-FA1A-40AC-8D61-BD0BA0BCBC9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872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настоящее время нами еженедельно проводятся рабочие группы со всеми заинтересованными лицами – представители общественности, дизайнеры, архитекторы, эксперты в области художественной резьбы по льду и другими участниками. На рабочих группах активно обсуждается творческая концепция и подготавливается перечень планируемых к проведению мероприятий, в рамках проекта «Ледовый город «Счастье чистой воды», тем самым создаем насыщенную событийную программу.</a:t>
            </a:r>
            <a:endParaRPr lang="ru-RU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Горожане, которые хотят принять участие в реализации проекта, направляют нам свои предложения на электронный адрес нашей «Информационно-туристской службы г. Иркутска».</a:t>
            </a:r>
            <a:endParaRPr lang="ru-RU" dirty="0" smtClean="0"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4A129-FA1A-40AC-8D61-BD0BA0BCBC9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5888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Город постоянно участвует в российских и международных профильных выставках.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рамках развития сотрудничества с представителями туристического сообщества город Иркутск на постоянной основе принимает участие в международной туристической выставке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Байкалтур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в том числе в международной выставке туризма и индустрии гостеприимства MITT, которая проходит в городе Москва. На данной выставке мы принимаем участие совместно с регионом в целом. В этом году мы выступали с ярким стендом в виде зимнего Байкальского льда, наш стенд имел название «Байкал начинается с Иркутска», мы рассказывали о потенциале нашего региона, представили свою деловую программу, обменялись опытом с участниками выставки.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Также к выставке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нами был подготовлен каталог о городе Иркутске, он у нас получился интерактивный – с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QR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кодами, также в каталоге присутствует карта с туристическим маршрутом «Зеленая линия», где, перейдя по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QR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коду можно почитать про достопримечательности на данном маршруте, а также присутствует функция аудиогид.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результатам ежегодной встречи в рамках выставки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Интурмаркет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которая состоялась в Москве – были достигнуты договоренности о проведении Всероссийского съезда Туристско-информационных центров на территории города Иркутска в 2024 году (ориентировочно сентябрь 2024 года).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Также необходимо отметить, что в прошлом году по итогам открытого конкурса проектов за достижения в области развития событийного туризма – маршрут «Зеленая линия» стал первым в номинации «Лучший маршрут в городе» окружного этапа национальной премии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Russian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Awards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2022.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4A129-FA1A-40AC-8D61-BD0BA0BCBC9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1558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422276" y="4783308"/>
            <a:ext cx="5702777" cy="3913614"/>
          </a:xfrm>
        </p:spPr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Хочется отметить, что особую роль в зеленом каркасе города </a:t>
            </a:r>
            <a:endParaRPr lang="ru-RU" sz="1400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Занимают прибрежные территории вдоль реки Ангара,</a:t>
            </a:r>
            <a:endParaRPr lang="ru-RU" sz="1400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также островные и полуостровные территории в их акватории. </a:t>
            </a:r>
            <a:endParaRPr lang="ru-RU" sz="1400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400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Горожане исторически используют территорию островов</a:t>
            </a:r>
            <a:endParaRPr lang="ru-RU" sz="1400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Юность и Конный для отдыха и прогулок,</a:t>
            </a:r>
            <a:endParaRPr lang="ru-RU" sz="1400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частично для транзитного движения.</a:t>
            </a:r>
            <a:endParaRPr lang="ru-RU" sz="1400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Цель развития данных территорий – создание современного общественного пространства с развитой инфраструктурой, обеспечением должного уровня безопасности и комфортного проведения досуга.</a:t>
            </a:r>
            <a:endParaRPr lang="ru-RU" sz="1400" dirty="0" smtClean="0">
              <a:effectLst/>
            </a:endParaRPr>
          </a:p>
          <a:p>
            <a:r>
              <a:rPr lang="ru-RU" sz="1400" dirty="0" smtClean="0">
                <a:effectLst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2019 году Администрация заключила </a:t>
            </a:r>
            <a:endParaRPr lang="ru-RU" sz="1400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Концессионное соглашение сроком на 49 лет</a:t>
            </a:r>
            <a:endParaRPr lang="ru-RU" sz="1400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возданию Центра здорового семейного отдыха </a:t>
            </a:r>
            <a:endParaRPr lang="ru-RU" sz="1400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острове Юность.</a:t>
            </a:r>
            <a:endParaRPr lang="ru-RU" sz="1400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400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Проект предусматривает ремонт и переустройство</a:t>
            </a:r>
            <a:endParaRPr lang="ru-RU" sz="1400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Бывшей базы спасателей на острове Юность под организацию Центра семейного отдыха с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парными, </a:t>
            </a:r>
            <a:endParaRPr lang="ru-RU" sz="1400" dirty="0" smtClean="0">
              <a:effectLst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Соляным залом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оздоровительными ваннами, </a:t>
            </a:r>
            <a:endParaRPr lang="ru-RU" sz="1400" dirty="0" smtClean="0">
              <a:effectLst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Массажными кабинетами, залом для оздоровительных практик, 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фитобаром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семейным кафе.</a:t>
            </a:r>
            <a:endParaRPr lang="ru-RU" sz="1400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Объект планируется ввести в эксплуатацию в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мае 2027 года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400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Проект реализуется в границах арендуемого земельного участка,</a:t>
            </a:r>
            <a:endParaRPr lang="ru-RU" sz="1400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Расположенного в границах береговой полосы </a:t>
            </a:r>
            <a:endParaRPr lang="ru-RU" sz="1400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не включает в себя зону пляжей.</a:t>
            </a:r>
            <a:endParaRPr lang="ru-RU" sz="1400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400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Концессионер - ООО «Центр отдыха»</a:t>
            </a:r>
            <a:endParaRPr lang="ru-RU" sz="1400" dirty="0" smtClean="0">
              <a:effectLst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Добросовестно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исполняет обязательства </a:t>
            </a:r>
            <a:endParaRPr lang="ru-RU" sz="1400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соблюдает контрольные сроки. </a:t>
            </a:r>
            <a:endParaRPr lang="ru-RU" sz="1400" dirty="0" smtClean="0">
              <a:effectLst/>
            </a:endParaRPr>
          </a:p>
          <a:p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4A129-FA1A-40AC-8D61-BD0BA0BCBC9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0005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422276" y="4783308"/>
            <a:ext cx="5702777" cy="3913614"/>
          </a:xfrm>
        </p:spPr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Хочется отметить микрорайон Солнечный –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самый «молодой» микрорайон в городе,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Его развитие требовало комплексного подхода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применением эффективных механизмов развития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Общественной инфраструктуры.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Кроме того, территория микрорайона Солнечный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Вблизи ледокола «Ангара» выполняет значительную функциональную рекреационную нагрузку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является весьма привлекательной для жителей города.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Администрацией города с 2017 года заключено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Концессионное соглашение по созданию спортивного парка «Солнечная дорога»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Сроком на 35 лет.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сегодняшний день в парке имеется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Вся необходимая инфраструктура: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Кафе, рестораны, зоопарк, летний бассейн и водные развлечения.</a:t>
            </a:r>
          </a:p>
          <a:p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4A129-FA1A-40AC-8D61-BD0BA0BCBC9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655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422276" y="4783308"/>
            <a:ext cx="5702777" cy="3913614"/>
          </a:xfrm>
        </p:spPr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Проект «Спорт-Парк «Поляна»</a:t>
            </a:r>
            <a:endParaRPr lang="ru-RU" sz="1400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Организаторы проекта ставят целью </a:t>
            </a:r>
            <a:endParaRPr lang="ru-RU" sz="1400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Создать современное «ядро» развития рекреации </a:t>
            </a:r>
            <a:endParaRPr lang="ru-RU" sz="1400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Левом берегу Ангары и увеличить привлекательность Иркутска. </a:t>
            </a:r>
            <a:endParaRPr lang="ru-RU" sz="1400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400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Парк ориентирован на активный отдых различных групп - компаний друзей, сотрудников компаний, спортивных сообществ, или всей семьей.</a:t>
            </a:r>
            <a:endParaRPr lang="ru-RU" sz="1400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400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ООО «Спорт Парк» продолжает развитие проекта:</a:t>
            </a:r>
            <a:endParaRPr lang="ru-RU" sz="1400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2022 году одержана победа в конкурсном отборе </a:t>
            </a:r>
            <a:endParaRPr lang="ru-RU" sz="1400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Агентства по туризму Иркутской области </a:t>
            </a:r>
            <a:endParaRPr lang="ru-RU" sz="1400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получение областной субсидии</a:t>
            </a:r>
            <a:endParaRPr lang="ru-RU" sz="1400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размере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36 миллионов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рублей, </a:t>
            </a:r>
            <a:endParaRPr lang="ru-RU" sz="1400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 счет которой будет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частично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профинансировано</a:t>
            </a:r>
            <a:endParaRPr lang="ru-RU" sz="1400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строительство некапитального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парк-отеля  «Байкал-Аляска»,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Который станет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единственным в России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парк-отелем в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черте города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400" dirty="0" smtClean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4A129-FA1A-40AC-8D61-BD0BA0BCBC9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1999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Наряду с этим в Иркутске на подготовительной стадии реализации находится проект «Парк развлечений и отдыха на острове Конный в городе Иркутске». </a:t>
            </a:r>
            <a:endParaRPr lang="ru-RU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Суть проекта – построить парк развлечений и отдыха, включающий прогулочную зону, детскую зону, зону аттракционов, зону культурно-массовых мероприятий, зону общественного питания и торговли, административно-хозяйственную зону. Наша задача – создать привлекательные для туристов локации, показать «лицо» города. В настоящее время количество посетителей о. Конный 300 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тыс.чел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в год. </a:t>
            </a:r>
            <a:endParaRPr lang="ru-RU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Целью проекта является создание комфортного, современного и безопасного паркового пространства для массового отдыха людей на о. Конный в городе Иркутске до 2026 года. Это будет тематический парк, с привязкой к национальным, культурным, историческим ценностям Сибири и Забайкалья. В рамках проекта будет выполнено благоустройство общественного пространства площадью 7,3 га. Улучшение качества и условий отдыха жителей и гостей Иркутска. Создание условий для круглогодичной работы Парка развлечений. Также обеспечение проведения общественно-значимых городских мероприятий. Срок реализации проекта 3-4 года.</a:t>
            </a:r>
            <a:endParaRPr lang="ru-RU" dirty="0" smtClean="0">
              <a:effectLst/>
            </a:endParaRPr>
          </a:p>
          <a:p>
            <a:endParaRPr lang="ru-RU" dirty="0" smtClean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4A129-FA1A-40AC-8D61-BD0BA0BCBC9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8262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Эти и многие другие меры способствуют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устойчивому росту показателей в сфере туризма,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который наблюдается в последние годы.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Ежегодно Иркутск привлекает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 большее количество туристов.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дальнейшем, будет продолжена работа по перспективному развитию туризма в городе Иркутске.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4A129-FA1A-40AC-8D61-BD0BA0BCBC99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074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уделяем большое внимание разработке современных видов туризма – познавательному, событийному, экологическому, культурному, деловому, научному, медицинскому, организовываем маршруты для отдыха и досуга, музыкальные, гастрономические.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Ежегодно на территории города Иркутска проходит множество интересных событий и мероприятий как международного, так общероссийского, регионального, муниципального уровня. </a:t>
            </a:r>
            <a:endParaRPr lang="ru-RU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Нами разрабатывается событийный календарь с учетом разных возрастных групп с привлечением всех слоев населения. </a:t>
            </a:r>
            <a:endParaRPr lang="ru-RU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Администрацией города Иркутска используется комплексный подход к созданию туристического пространства, формированию точек притяжения туристов. И в настоящее время нами ведется активная работа по формированию инфраструктуры, отвечающей требованиям современного туриста.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4A129-FA1A-40AC-8D61-BD0BA0BCBC9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450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422276" y="4783308"/>
            <a:ext cx="5702777" cy="3913614"/>
          </a:xfrm>
        </p:spPr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2022 году муниципалитет активно принимал участие во Всероссийских конкурсах Ростуризма и стал победителем конкурса «Туристический код центра города» с проектом «Иркутск – город на Ангаре, дочери Байкала».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настоящее время мы ожидаем поступление федеральной субсидии на реализацию проекта.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Общий объем финансирования на реализацию проекта составляет 208,72 млн. рублей, из них: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- 200,37 млн. руб. из федерального бюджета,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- 5,43 млн. руб. областной бюджет,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- 2,92 млн. руб. – местный бюджет.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Проект направлен на создание комфортного туристического пространства, который свяжет общей идеей исторические улицы города. Целью которого является стимулирование притока туристов в город, увеличение продолжительности пребывания туристов в городе через формирование единого архитектурно-культурного пространства и связанных туристических маршрутов.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Граница проекта является связанной территорией кварталов исторической застройки города Иркутска, на которой расположена общедоступная пешеходная улица Урицкого, зоны отдыха, места проведения публичных мероприятий. (площадью 100 Га).</a:t>
            </a:r>
          </a:p>
          <a:p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4A129-FA1A-40AC-8D61-BD0BA0BCBC9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920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58863" y="0"/>
            <a:ext cx="4270375" cy="24034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220882" y="2422417"/>
            <a:ext cx="6232525" cy="7516921"/>
          </a:xfrm>
        </p:spPr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рамках данного проекта заявлено четыре блока мероприятий.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Первый блок –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дизайн и установка фотозон,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Оборудование видовых точек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смотровых площадок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панорамными биноклями.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Фотозон будет две: возле «Московских ворот»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у памятника «Якову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Похабову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Видовых точек также две: на улице Урицкого и улице Ленина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Смотровых площадок три на Нижней Набережной.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 делается в этом направлении: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Проработан дизайн фотозон, проводятся встречи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дизайнерами и ведущими архитекторами города.</a:t>
            </a:r>
          </a:p>
          <a:p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4A129-FA1A-40AC-8D61-BD0BA0BCBC9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724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589088" y="0"/>
            <a:ext cx="3721100" cy="20939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214715" y="2093913"/>
            <a:ext cx="6469846" cy="7748916"/>
          </a:xfrm>
        </p:spPr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Второй блок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для повышения доступности достопримечательностей, а также туристической привлекательности проектом предлагается разработка и замена всей действующей туристической навигации в центре города по туристическому пешеходному маршруту «Зеленая линия».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400" dirty="0" smtClean="0">
              <a:effectLst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 делается в этом направлении:</a:t>
            </a:r>
            <a:endParaRPr lang="ru-RU" sz="1400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системного подхода к созданию целостного архитектурно-художественного облика туристского центра, формированию стилистически единой, взаимосвязанной, комфортной городской среды в отношении туристского центра города Иркутск в декабре 2022 года был разработан дизайн-код туристского центра городского округа муниципального образования город Иркутск.</a:t>
            </a:r>
            <a:endParaRPr lang="ru-RU" sz="1400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400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проработке вопроса по замене всей действующей навигации мы руководствовались данным разработанным дизайн-кодом, а это: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Замена навигационных указателей,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Замена информационных стендов на маршруте «Зеленая линия»,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Замена навигационных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стелл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Замена информационных табличек,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Установка сенсорных цифровых терминалов на основных точках притяжения,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Установка информационных табличек и стоек, маркирующих основные туристические маршруты.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настоящее время проведена работа по изучению рынка возможных подрядчиков, сумм на проведение работ (приобретение/изготовление, проектирование, строительно-монтажные работы).</a:t>
            </a:r>
          </a:p>
          <a:p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4A129-FA1A-40AC-8D61-BD0BA0BCBC9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157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9563" y="184150"/>
            <a:ext cx="5961062" cy="33543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309980" y="3724528"/>
            <a:ext cx="5444490" cy="6077198"/>
          </a:xfrm>
        </p:spPr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Третий блок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установка пяти туалетных модулей.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 позволит создать комфортные условия для туристов и горожан и будет способствовать повышению уровня санитарного благополучия в центральной части города.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 делается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этом направлении: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Совместно с МУП «Водоканал»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Проработаны точки установки туалетных модулей.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(расположение туалетов: 1. Пересечение Ленина и Горького, возле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Худож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музея, 2. Угол К. Маркса и Дек. Событий – у фонтана, 3. Возле театра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Охлопокова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4. Цирк, 5. Сквер им. Кирова).</a:t>
            </a:r>
          </a:p>
          <a:p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4A129-FA1A-40AC-8D61-BD0BA0BCBC9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376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0650"/>
            <a:ext cx="3886200" cy="2185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63989" y="2306638"/>
            <a:ext cx="6400585" cy="7505572"/>
          </a:xfrm>
        </p:spPr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Четвертый блок,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самый сложный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времязатратный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Оборудование архитектурной фасадной подсветки зданий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вдоль улицы Карла Маркса.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Сейчас не все здания на этой улице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Оборудованы фасадной подсветкой,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 не формирует единого облика улицы в темное время суток.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 делается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этом направлении: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Сформирован список из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восемнадцати зданий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установки подсветки,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Определен список владельцев зданий (в настоящее время идет поиск собственников),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Начата работа в части согласования установки подсветки.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Ведется совместная работа с «Центром по сохранению историко-культурного наследия Иркутской области».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Проблемы, с которыми столкнулись: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все здания являются объектами культурного наследия,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удорожает стоимость работ по проектированию и установке подсветки.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согласование установки подсветки с собственниками зданий.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длительное время доведения денег от Федерации сокращает нам сроки по исполнению мероприятия (согласование со Службой по охране объектов культурного наследия Иркутской области, согласно Регламенту. Проведение сезонных работ, в соответствии с температурным режимом).</a:t>
            </a:r>
          </a:p>
          <a:p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4A129-FA1A-40AC-8D61-BD0BA0BCBC9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839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422275" y="4783308"/>
            <a:ext cx="6128650" cy="391361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Сейчас нами ведется активная работа по подготовке к реализации проекта. Еженедельно проводятся рабочие группы, с привлечением заинтересованных лиц, а также представителей общественности, на которых активно обсуждаются идеи реализации мероприятий и ведется детальная проработка всех направлений туристического проекта. Общественности города предоставляется возможность принять участие в обсуждении проекта.</a:t>
            </a:r>
          </a:p>
          <a:p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4A129-FA1A-40AC-8D61-BD0BA0BCBC9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7887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Также город Иркутск одержал победу во Всероссийском конкурсе на проведение событийных мероприятий, в рамках нацпроекта «Туризм и индустрия гостеприимства».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Городу Иркутску одобрена федеральная субсидия в размере 37 млн. руб. на проведение событийного мероприятия «Ледовый город «Счастье чистой воды».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ноябре этого года в городе Иркутске пройдет событийное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мероприятие «Ледовый город «Счастье чистой воды».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4A129-FA1A-40AC-8D61-BD0BA0BCBC9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274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341D06A-42C8-4536-9397-058F4E2C52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FBD0306-D662-470F-A781-A50975014D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91435DC-ABCE-4341-879E-2FFBCBE35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30B7F-F8D0-4ECB-B3AB-57CE4587C08B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A85B095-76EB-4538-BB2D-C14739998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BEEAA65-536A-4843-82D7-E0B853C6F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198CA-6448-4A86-A833-2C21C172BA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251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4112F6B-46D4-4677-86DD-A43215367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D59CDC5-0F05-40B3-8598-712A165C43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AD68113-2456-4AAD-954C-BFAE22BE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30B7F-F8D0-4ECB-B3AB-57CE4587C08B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60E8BDC-5B3D-4CF2-9635-D016835F6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610147A-EDBB-4F2B-8EEC-6D6BDE75F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198CA-6448-4A86-A833-2C21C172BA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765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449AB207-4A0F-4B5C-8BEA-2AF70FA659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126F626-7CF9-4EF9-8C3F-E7EA3EE48B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F08066E-EF6D-450F-9703-2AF1B1F50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30B7F-F8D0-4ECB-B3AB-57CE4587C08B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F33F353-ABB3-44F4-A75F-5546B538A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097F0F7-5350-4D10-879B-08819EC63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198CA-6448-4A86-A833-2C21C172BA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716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56685D-3DD0-476C-A963-398C0C08F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4AC508F-C52C-4A73-AD5D-18F4681E5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6F08908-E95A-492A-8CA5-2172A5AA7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30B7F-F8D0-4ECB-B3AB-57CE4587C08B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D87B7A6-415D-4E8F-BE63-46A357012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FA4D072-3EE5-4AA7-A145-AADC622EA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198CA-6448-4A86-A833-2C21C172BA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555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FED9F9-3798-406D-89E9-A2190857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B3E512D-3F98-4A47-9490-5F43EDD6D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E812A60-FD6F-454F-AFBF-861161032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30B7F-F8D0-4ECB-B3AB-57CE4587C08B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9676C82-28FE-405E-BBFE-BC83C5B48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C04590A-73E4-476A-94E8-D8EADA923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198CA-6448-4A86-A833-2C21C172BA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387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049D24-5F37-483D-8F32-E32A4D53E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64A6F8F-991E-4544-B384-7B7E17900E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3417BA1-4EE0-4F17-A31C-62CAE0B54E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9AFAF7E-6F2A-4921-97F1-34F194C94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30B7F-F8D0-4ECB-B3AB-57CE4587C08B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F91F799-8601-4C7C-BF94-06A30FF07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27B719D-E956-4E51-A522-0F6D2828B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198CA-6448-4A86-A833-2C21C172BA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672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2DBD80-D8E9-4055-9171-699151EAD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8DA7F72-2CE1-4861-96C8-9236B0F62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DD168FA-0ADC-4468-A510-5DB0417860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979011A6-6AA9-4CD3-98DE-44BA2883F0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93A2371D-DF93-4335-9730-55F5639D68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8F31CB10-D61B-4233-898A-106B54904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30B7F-F8D0-4ECB-B3AB-57CE4587C08B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D9E3E7A7-ABD7-47AD-B272-3E87CA74A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846EAD4B-7AE5-46EA-A22D-961B6AAB1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198CA-6448-4A86-A833-2C21C172BA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446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04AE8E-FD7A-4B98-ADE3-7E2614CA1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C838A1D3-29B3-447A-9B34-6515B925E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30B7F-F8D0-4ECB-B3AB-57CE4587C08B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30360B8-2269-46E2-8F4C-863440617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DF7E53F-98FE-477A-8E5C-462CB6AFC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198CA-6448-4A86-A833-2C21C172BA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294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C78A5CF3-06E3-4E0F-92AF-FA28FCD10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30B7F-F8D0-4ECB-B3AB-57CE4587C08B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B9FF500B-A7CE-4DC1-A51E-573F2301A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72CFAF5-3B1F-48C7-9465-75D119111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198CA-6448-4A86-A833-2C21C172BA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246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9A8F152-7781-4813-B941-E6884E24A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736559C-A34A-4B60-A3B1-A99CBDEFD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850E9ED-EC7E-43FA-8748-2D6E0297E3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449DC8D-16D0-4776-8264-E0D6A071A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30B7F-F8D0-4ECB-B3AB-57CE4587C08B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9D12B22-6BC7-4582-AA0F-A57389B12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A5CB286-CD0E-4584-97DA-B489EC1FE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198CA-6448-4A86-A833-2C21C172BA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679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5F75DA5-6BAD-46AD-8954-62477ACEA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03037524-5D17-4822-AF2D-358D3A81BC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3D5FC39-2277-4579-B68E-54AB85049A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3401A8E-ABD3-4800-B4ED-7F4810D4D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30B7F-F8D0-4ECB-B3AB-57CE4587C08B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075C3AE-7510-4B89-9D9B-A7E0059A9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B14125C-DD5F-413A-B895-2004B9513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198CA-6448-4A86-A833-2C21C172BA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967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CF0A1E-4588-4C9D-AECB-E6F4AA5E1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9D9C7F4-033C-47D5-B313-D12599EA9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E478AF8-D509-4A35-AC5C-77A7111DF4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30B7F-F8D0-4ECB-B3AB-57CE4587C08B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FBADAFF-8D19-4A39-8A90-440500C8DC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CBBB42F-756D-4732-87A9-BBE1AA4E2F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198CA-6448-4A86-A833-2C21C172BA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139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6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6.jpeg"/><Relationship Id="rId5" Type="http://schemas.openxmlformats.org/officeDocument/2006/relationships/image" Target="../media/image32.png"/><Relationship Id="rId10" Type="http://schemas.openxmlformats.org/officeDocument/2006/relationships/image" Target="../media/image38.png"/><Relationship Id="rId4" Type="http://schemas.openxmlformats.org/officeDocument/2006/relationships/image" Target="../media/image31.png"/><Relationship Id="rId9" Type="http://schemas.openxmlformats.org/officeDocument/2006/relationships/image" Target="../media/image2.png"/><Relationship Id="rId1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4.png"/><Relationship Id="rId18" Type="http://schemas.openxmlformats.org/officeDocument/2006/relationships/image" Target="../media/image49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43.png"/><Relationship Id="rId17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7.jpeg"/><Relationship Id="rId20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42.png"/><Relationship Id="rId5" Type="http://schemas.openxmlformats.org/officeDocument/2006/relationships/image" Target="../media/image32.png"/><Relationship Id="rId15" Type="http://schemas.openxmlformats.org/officeDocument/2006/relationships/image" Target="../media/image46.jpeg"/><Relationship Id="rId10" Type="http://schemas.openxmlformats.org/officeDocument/2006/relationships/image" Target="../media/image41.png"/><Relationship Id="rId19" Type="http://schemas.openxmlformats.org/officeDocument/2006/relationships/image" Target="../media/image50.jpeg"/><Relationship Id="rId4" Type="http://schemas.openxmlformats.org/officeDocument/2006/relationships/image" Target="../media/image31.png"/><Relationship Id="rId9" Type="http://schemas.openxmlformats.org/officeDocument/2006/relationships/image" Target="../media/image2.png"/><Relationship Id="rId1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5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53.jpeg"/><Relationship Id="rId5" Type="http://schemas.openxmlformats.org/officeDocument/2006/relationships/image" Target="../media/image32.png"/><Relationship Id="rId10" Type="http://schemas.openxmlformats.org/officeDocument/2006/relationships/image" Target="../media/image52.jpeg"/><Relationship Id="rId4" Type="http://schemas.openxmlformats.org/officeDocument/2006/relationships/image" Target="../media/image31.png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png"/><Relationship Id="rId3" Type="http://schemas.openxmlformats.org/officeDocument/2006/relationships/image" Target="../media/image1.jpg"/><Relationship Id="rId7" Type="http://schemas.openxmlformats.org/officeDocument/2006/relationships/image" Target="../media/image57.JP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png"/><Relationship Id="rId15" Type="http://schemas.openxmlformats.org/officeDocument/2006/relationships/image" Target="../media/image65.jpeg"/><Relationship Id="rId10" Type="http://schemas.openxmlformats.org/officeDocument/2006/relationships/image" Target="../media/image60.jpeg"/><Relationship Id="rId4" Type="http://schemas.openxmlformats.org/officeDocument/2006/relationships/image" Target="../media/image2.png"/><Relationship Id="rId9" Type="http://schemas.openxmlformats.org/officeDocument/2006/relationships/image" Target="../media/image59.jpeg"/><Relationship Id="rId1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6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75.jf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fif"/><Relationship Id="rId5" Type="http://schemas.openxmlformats.org/officeDocument/2006/relationships/image" Target="../media/image7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10.jp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.jp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2.png"/><Relationship Id="rId9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7.jpg"/><Relationship Id="rId5" Type="http://schemas.openxmlformats.org/officeDocument/2006/relationships/image" Target="../media/image32.png"/><Relationship Id="rId10" Type="http://schemas.openxmlformats.org/officeDocument/2006/relationships/image" Target="../media/image36.jpeg"/><Relationship Id="rId4" Type="http://schemas.openxmlformats.org/officeDocument/2006/relationships/image" Target="../media/image31.pn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9"/>
          <p:cNvSpPr/>
          <p:nvPr/>
        </p:nvSpPr>
        <p:spPr>
          <a:xfrm>
            <a:off x="13963" y="-281"/>
            <a:ext cx="12178037" cy="6858000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0" y="0"/>
                </a:moveTo>
                <a:lnTo>
                  <a:pt x="0" y="0"/>
                </a:lnTo>
                <a:lnTo>
                  <a:pt x="0" y="7560000"/>
                </a:lnTo>
                <a:lnTo>
                  <a:pt x="10692000" y="7560000"/>
                </a:lnTo>
                <a:lnTo>
                  <a:pt x="10692000" y="0"/>
                </a:lnTo>
                <a:close/>
              </a:path>
            </a:pathLst>
          </a:custGeom>
          <a:solidFill>
            <a:srgbClr val="0093CB">
              <a:alpha val="50000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2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04065" y="1167141"/>
            <a:ext cx="96627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Golos Text" panose="020B0503020202020204"/>
              </a:rPr>
              <a:t>   </a:t>
            </a:r>
          </a:p>
          <a:p>
            <a:endParaRPr lang="ru-RU" sz="2200" b="1" dirty="0">
              <a:solidFill>
                <a:schemeClr val="bg1"/>
              </a:solidFill>
              <a:latin typeface="Golos Text" panose="020B0503020202020204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84" y="105508"/>
            <a:ext cx="794937" cy="67700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073" y="0"/>
            <a:ext cx="7455876" cy="6858000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0" y="-281"/>
            <a:ext cx="12192000" cy="6858281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0" y="0"/>
                </a:moveTo>
                <a:lnTo>
                  <a:pt x="0" y="0"/>
                </a:lnTo>
                <a:lnTo>
                  <a:pt x="0" y="7560000"/>
                </a:lnTo>
                <a:lnTo>
                  <a:pt x="10692000" y="7560000"/>
                </a:lnTo>
                <a:lnTo>
                  <a:pt x="10692000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 РАЗВИТИИ ТУРИСТСКОГО ПОТЕНЦИАЛА НА ТЕРРИТОРИИ ГОРОДА ИРКУТСКА»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128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object 2"/>
          <p:cNvGrpSpPr/>
          <p:nvPr/>
        </p:nvGrpSpPr>
        <p:grpSpPr>
          <a:xfrm>
            <a:off x="0" y="0"/>
            <a:ext cx="12192000" cy="6858001"/>
            <a:chOff x="0" y="0"/>
            <a:chExt cx="10692130" cy="7560309"/>
          </a:xfrm>
        </p:grpSpPr>
        <p:pic>
          <p:nvPicPr>
            <p:cNvPr id="28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3897543" cy="1133056"/>
            </a:xfrm>
            <a:prstGeom prst="rect">
              <a:avLst/>
            </a:prstGeom>
          </p:spPr>
        </p:pic>
        <p:pic>
          <p:nvPicPr>
            <p:cNvPr id="29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14663" y="0"/>
              <a:ext cx="2221228" cy="1056863"/>
            </a:xfrm>
            <a:prstGeom prst="rect">
              <a:avLst/>
            </a:prstGeom>
          </p:spPr>
        </p:pic>
        <p:pic>
          <p:nvPicPr>
            <p:cNvPr id="37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10692000" cy="7559999"/>
            </a:xfrm>
            <a:prstGeom prst="rect">
              <a:avLst/>
            </a:prstGeom>
          </p:spPr>
        </p:pic>
        <p:pic>
          <p:nvPicPr>
            <p:cNvPr id="40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2967584"/>
              <a:ext cx="1673344" cy="1939330"/>
            </a:xfrm>
            <a:prstGeom prst="rect">
              <a:avLst/>
            </a:prstGeom>
          </p:spPr>
        </p:pic>
        <p:pic>
          <p:nvPicPr>
            <p:cNvPr id="41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1661701"/>
              <a:ext cx="7306440" cy="5898297"/>
            </a:xfrm>
            <a:prstGeom prst="rect">
              <a:avLst/>
            </a:prstGeom>
          </p:spPr>
        </p:pic>
        <p:pic>
          <p:nvPicPr>
            <p:cNvPr id="42" name="object 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23597" y="0"/>
              <a:ext cx="1417322" cy="950198"/>
            </a:xfrm>
            <a:prstGeom prst="rect">
              <a:avLst/>
            </a:prstGeom>
          </p:spPr>
        </p:pic>
      </p:grpSp>
      <p:sp>
        <p:nvSpPr>
          <p:cNvPr id="26" name="object 9"/>
          <p:cNvSpPr/>
          <p:nvPr/>
        </p:nvSpPr>
        <p:spPr>
          <a:xfrm>
            <a:off x="-148" y="-2799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0" y="0"/>
                </a:moveTo>
                <a:lnTo>
                  <a:pt x="0" y="0"/>
                </a:lnTo>
                <a:lnTo>
                  <a:pt x="0" y="7560000"/>
                </a:lnTo>
                <a:lnTo>
                  <a:pt x="10692000" y="7560000"/>
                </a:lnTo>
                <a:lnTo>
                  <a:pt x="10692000" y="0"/>
                </a:lnTo>
                <a:close/>
              </a:path>
            </a:pathLst>
          </a:custGeom>
          <a:solidFill>
            <a:srgbClr val="0093CB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2804065" y="1167141"/>
            <a:ext cx="96627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latin typeface="Golos Text" panose="020B0503020202020204"/>
              </a:rPr>
              <a:t>   </a:t>
            </a:r>
          </a:p>
          <a:p>
            <a:endParaRPr lang="ru-RU" sz="2200" b="1" dirty="0">
              <a:solidFill>
                <a:schemeClr val="bg1"/>
              </a:solidFill>
              <a:latin typeface="Golos Text" panose="020B0503020202020204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748" y="290243"/>
            <a:ext cx="825871" cy="70335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B12A6DE-F6A3-2142-F9BA-69276165BC29}"/>
              </a:ext>
            </a:extLst>
          </p:cNvPr>
          <p:cNvSpPr/>
          <p:nvPr/>
        </p:nvSpPr>
        <p:spPr>
          <a:xfrm>
            <a:off x="1570669" y="260722"/>
            <a:ext cx="8861368" cy="70335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«Ледовый город «Счастье чистой воды»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6B12A6DE-F6A3-2142-F9BA-69276165BC29}"/>
              </a:ext>
            </a:extLst>
          </p:cNvPr>
          <p:cNvSpPr/>
          <p:nvPr/>
        </p:nvSpPr>
        <p:spPr>
          <a:xfrm>
            <a:off x="2725885" y="1048795"/>
            <a:ext cx="1867552" cy="66030"/>
          </a:xfrm>
          <a:prstGeom prst="rect">
            <a:avLst/>
          </a:prstGeom>
          <a:solidFill>
            <a:srgbClr val="00B0F0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715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697190" y="2417673"/>
            <a:ext cx="1790048" cy="5991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760892" y="1601910"/>
            <a:ext cx="57641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Ледяная инфраструктура с иллюминацией: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927643" y="2084751"/>
            <a:ext cx="3789627" cy="36317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информационные стенды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интерактивные точки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сцена из светящегося льда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театральные постановки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костюмированные арт-зоны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выставка детского рисунка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ярмарка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1217" y="2056792"/>
            <a:ext cx="4218603" cy="191998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24" y="1717408"/>
            <a:ext cx="3484069" cy="494328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6B12A6DE-F6A3-2142-F9BA-69276165BC29}"/>
              </a:ext>
            </a:extLst>
          </p:cNvPr>
          <p:cNvSpPr/>
          <p:nvPr/>
        </p:nvSpPr>
        <p:spPr>
          <a:xfrm>
            <a:off x="1570669" y="953968"/>
            <a:ext cx="8861368" cy="577375"/>
          </a:xfrm>
          <a:prstGeom prst="rect">
            <a:avLst/>
          </a:prstGeom>
          <a:solidFill>
            <a:schemeClr val="bg1">
              <a:alpha val="7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УНИКАЛЬНОЕ ЗИМНЕЕ СОБЫТИЙНОЕ МЕРОПРИЯТИЕ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C879569-8030-451A-83FF-942CBEB93E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44141" y="4184725"/>
            <a:ext cx="3924718" cy="2631463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C537BC42-52F5-4DE5-93EE-94E99B91CAC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657" y="231906"/>
            <a:ext cx="1563127" cy="1172345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17839D35-54DD-4B7D-BAA1-0CEF044DA03C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643" y="4281310"/>
            <a:ext cx="3567961" cy="2379383"/>
          </a:xfrm>
          <a:prstGeom prst="rect">
            <a:avLst/>
          </a:prstGeom>
          <a:ln w="444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188731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object 2"/>
          <p:cNvGrpSpPr/>
          <p:nvPr/>
        </p:nvGrpSpPr>
        <p:grpSpPr>
          <a:xfrm>
            <a:off x="12758" y="12398"/>
            <a:ext cx="12192000" cy="6858001"/>
            <a:chOff x="0" y="0"/>
            <a:chExt cx="10692130" cy="7560309"/>
          </a:xfrm>
        </p:grpSpPr>
        <p:pic>
          <p:nvPicPr>
            <p:cNvPr id="20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3897543" cy="1133056"/>
            </a:xfrm>
            <a:prstGeom prst="rect">
              <a:avLst/>
            </a:prstGeom>
          </p:spPr>
        </p:pic>
        <p:pic>
          <p:nvPicPr>
            <p:cNvPr id="21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14663" y="0"/>
              <a:ext cx="2221228" cy="1056863"/>
            </a:xfrm>
            <a:prstGeom prst="rect">
              <a:avLst/>
            </a:prstGeom>
          </p:spPr>
        </p:pic>
        <p:pic>
          <p:nvPicPr>
            <p:cNvPr id="22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10692000" cy="7559999"/>
            </a:xfrm>
            <a:prstGeom prst="rect">
              <a:avLst/>
            </a:prstGeom>
          </p:spPr>
        </p:pic>
        <p:pic>
          <p:nvPicPr>
            <p:cNvPr id="23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2967584"/>
              <a:ext cx="1673344" cy="1939330"/>
            </a:xfrm>
            <a:prstGeom prst="rect">
              <a:avLst/>
            </a:prstGeom>
          </p:spPr>
        </p:pic>
        <p:pic>
          <p:nvPicPr>
            <p:cNvPr id="24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1661701"/>
              <a:ext cx="7306440" cy="5898297"/>
            </a:xfrm>
            <a:prstGeom prst="rect">
              <a:avLst/>
            </a:prstGeom>
          </p:spPr>
        </p:pic>
        <p:pic>
          <p:nvPicPr>
            <p:cNvPr id="25" name="object 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23597" y="0"/>
              <a:ext cx="1417322" cy="950198"/>
            </a:xfrm>
            <a:prstGeom prst="rect">
              <a:avLst/>
            </a:prstGeom>
          </p:spPr>
        </p:pic>
      </p:grpSp>
      <p:sp>
        <p:nvSpPr>
          <p:cNvPr id="70" name="object 9"/>
          <p:cNvSpPr/>
          <p:nvPr/>
        </p:nvSpPr>
        <p:spPr>
          <a:xfrm>
            <a:off x="-148" y="12398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0" y="0"/>
                </a:moveTo>
                <a:lnTo>
                  <a:pt x="0" y="0"/>
                </a:lnTo>
                <a:lnTo>
                  <a:pt x="0" y="7560000"/>
                </a:lnTo>
                <a:lnTo>
                  <a:pt x="10692000" y="7560000"/>
                </a:lnTo>
                <a:lnTo>
                  <a:pt x="10692000" y="0"/>
                </a:lnTo>
                <a:close/>
              </a:path>
            </a:pathLst>
          </a:custGeom>
          <a:solidFill>
            <a:srgbClr val="0093CB">
              <a:alpha val="50000"/>
            </a:srgbClr>
          </a:solidFill>
        </p:spPr>
        <p:txBody>
          <a:bodyPr wrap="square" lIns="0" tIns="0" rIns="0" bIns="0" rtlCol="0"/>
          <a:lstStyle/>
          <a:p>
            <a:pPr marL="12700" marR="547370">
              <a:lnSpc>
                <a:spcPct val="114900"/>
              </a:lnSpc>
              <a:spcBef>
                <a:spcPts val="100"/>
              </a:spcBef>
            </a:pPr>
            <a:endParaRPr lang="ru-RU" dirty="0">
              <a:latin typeface="Arial"/>
              <a:cs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04065" y="1167141"/>
            <a:ext cx="96627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latin typeface="Golos Text" panose="020B0503020202020204"/>
              </a:rPr>
              <a:t>   </a:t>
            </a:r>
          </a:p>
          <a:p>
            <a:endParaRPr lang="ru-RU" sz="2200" b="1" dirty="0">
              <a:solidFill>
                <a:schemeClr val="bg1"/>
              </a:solidFill>
              <a:latin typeface="Golos Text" panose="020B0503020202020204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234" y="98532"/>
            <a:ext cx="450289" cy="383487"/>
          </a:xfrm>
          <a:prstGeom prst="rect">
            <a:avLst/>
          </a:prstGeom>
        </p:spPr>
      </p:pic>
      <p:pic>
        <p:nvPicPr>
          <p:cNvPr id="30" name="object 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957690" y="390735"/>
            <a:ext cx="1468677" cy="1448368"/>
          </a:xfrm>
          <a:prstGeom prst="rect">
            <a:avLst/>
          </a:prstGeom>
        </p:spPr>
      </p:pic>
      <p:pic>
        <p:nvPicPr>
          <p:cNvPr id="31" name="object 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363548" y="388872"/>
            <a:ext cx="1529753" cy="1448368"/>
          </a:xfrm>
          <a:prstGeom prst="rect">
            <a:avLst/>
          </a:prstGeom>
        </p:spPr>
      </p:pic>
      <p:pic>
        <p:nvPicPr>
          <p:cNvPr id="32" name="object 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431694" y="390735"/>
            <a:ext cx="1521610" cy="1413473"/>
          </a:xfrm>
          <a:prstGeom prst="rect">
            <a:avLst/>
          </a:prstGeom>
        </p:spPr>
      </p:pic>
      <p:pic>
        <p:nvPicPr>
          <p:cNvPr id="33" name="object 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43985" y="365379"/>
            <a:ext cx="1413296" cy="1451691"/>
          </a:xfrm>
          <a:prstGeom prst="rect">
            <a:avLst/>
          </a:prstGeom>
        </p:spPr>
      </p:pic>
      <p:pic>
        <p:nvPicPr>
          <p:cNvPr id="35" name="object 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621216" y="406719"/>
            <a:ext cx="1378727" cy="1395071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428954" y="1953248"/>
            <a:ext cx="142649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45" algn="ctr">
              <a:spcBef>
                <a:spcPts val="64"/>
              </a:spcBef>
            </a:pPr>
            <a:r>
              <a:rPr lang="ru-RU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"/>
                <a:cs typeface="Cormorant Garamond"/>
              </a:rPr>
              <a:t>Сквер им. Кирова</a:t>
            </a:r>
            <a:endParaRPr lang="ru-RU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morant Garamond"/>
              <a:cs typeface="Cormorant Garamond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526806" y="1931280"/>
            <a:ext cx="142649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45" algn="ctr">
              <a:spcBef>
                <a:spcPts val="64"/>
              </a:spcBef>
            </a:pPr>
            <a:r>
              <a:rPr lang="ru-RU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"/>
                <a:cs typeface="Cormorant Garamond"/>
              </a:rPr>
              <a:t>Ул. Урицкого</a:t>
            </a:r>
            <a:endParaRPr lang="ru-RU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morant Garamond"/>
              <a:cs typeface="Cormorant Garamond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4748195" y="1916108"/>
            <a:ext cx="142649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45" algn="ctr">
              <a:spcBef>
                <a:spcPts val="64"/>
              </a:spcBef>
            </a:pPr>
            <a:r>
              <a:rPr lang="ru-RU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"/>
                <a:cs typeface="Cormorant Garamond"/>
              </a:rPr>
              <a:t>ДС «Труд»</a:t>
            </a:r>
            <a:endParaRPr lang="ru-RU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morant Garamond"/>
              <a:cs typeface="Cormorant Garamond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7002189" y="1926345"/>
            <a:ext cx="163400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45" algn="ctr">
              <a:spcBef>
                <a:spcPts val="64"/>
              </a:spcBef>
            </a:pPr>
            <a:r>
              <a:rPr lang="ru-RU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"/>
                <a:cs typeface="Cormorant Garamond"/>
              </a:rPr>
              <a:t>Московские ворота</a:t>
            </a:r>
            <a:endParaRPr lang="ru-RU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morant Garamond"/>
              <a:cs typeface="Cormorant Garamond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9522335" y="1911259"/>
            <a:ext cx="142649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45" algn="ctr">
              <a:spcBef>
                <a:spcPts val="64"/>
              </a:spcBef>
            </a:pPr>
            <a:r>
              <a:rPr lang="ru-RU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"/>
                <a:cs typeface="Cormorant Garamond"/>
              </a:rPr>
              <a:t>130-й квартал</a:t>
            </a: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 flipH="1">
            <a:off x="1954885" y="2648801"/>
            <a:ext cx="15250" cy="280594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H="1">
            <a:off x="4340850" y="2667725"/>
            <a:ext cx="15250" cy="280594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H="1">
            <a:off x="6730240" y="2696186"/>
            <a:ext cx="15250" cy="280594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H="1">
            <a:off x="9210186" y="2700105"/>
            <a:ext cx="15250" cy="280594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 46"/>
          <p:cNvSpPr/>
          <p:nvPr/>
        </p:nvSpPr>
        <p:spPr>
          <a:xfrm>
            <a:off x="15482" y="2648801"/>
            <a:ext cx="17959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45" algn="ctr">
              <a:spcBef>
                <a:spcPts val="64"/>
              </a:spcBef>
            </a:pP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"/>
                <a:cs typeface="Cormorant Garamond"/>
              </a:rPr>
              <a:t>- Каток для катания на коньках</a:t>
            </a:r>
            <a:endParaRPr lang="ru-RU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morant Garamond"/>
              <a:cs typeface="Cormorant Garamond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7624" y="3217820"/>
            <a:ext cx="18554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45" algn="ctr">
              <a:spcBef>
                <a:spcPts val="64"/>
              </a:spcBef>
            </a:pP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"/>
                <a:cs typeface="Cormorant Garamond"/>
              </a:rPr>
              <a:t>- Прозрачные сферы</a:t>
            </a:r>
            <a:endParaRPr lang="ru-RU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morant Garamond"/>
              <a:cs typeface="Cormorant Garamond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-148" y="3602173"/>
            <a:ext cx="17947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45" algn="ctr">
              <a:spcBef>
                <a:spcPts val="64"/>
              </a:spcBef>
            </a:pP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"/>
                <a:cs typeface="Cormorant Garamond"/>
              </a:rPr>
              <a:t>- Ледовый алфавит</a:t>
            </a:r>
            <a:endParaRPr lang="ru-RU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morant Garamond"/>
              <a:cs typeface="Cormorant Garamond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-215421" y="4010454"/>
            <a:ext cx="2203086" cy="474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595" indent="-171450" algn="ctr">
              <a:spcBef>
                <a:spcPts val="64"/>
              </a:spcBef>
              <a:buFontTx/>
              <a:buChar char="-"/>
            </a:pP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"/>
                <a:cs typeface="Cormorant Garamond"/>
              </a:rPr>
              <a:t>Квест </a:t>
            </a:r>
          </a:p>
          <a:p>
            <a:pPr marL="179595" indent="-171450" algn="ctr">
              <a:spcBef>
                <a:spcPts val="64"/>
              </a:spcBef>
              <a:buFontTx/>
              <a:buChar char="-"/>
            </a:pP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"/>
                <a:cs typeface="Cormorant Garamond"/>
              </a:rPr>
              <a:t>«Собери свое счастье»</a:t>
            </a:r>
            <a:endParaRPr lang="ru-RU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morant Garamond"/>
              <a:cs typeface="Cormorant Garamond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1816502" y="2680464"/>
            <a:ext cx="25497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45" algn="ctr">
              <a:spcBef>
                <a:spcPts val="64"/>
              </a:spcBef>
            </a:pP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"/>
                <a:cs typeface="Cormorant Garamond"/>
              </a:rPr>
              <a:t>- Резиденция «Ледяных </a:t>
            </a:r>
            <a:r>
              <a:rPr lang="ru-RU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"/>
                <a:cs typeface="Cormorant Garamond"/>
              </a:rPr>
              <a:t>Волшебств</a:t>
            </a: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"/>
                <a:cs typeface="Cormorant Garamond"/>
              </a:rPr>
              <a:t>»</a:t>
            </a:r>
            <a:endParaRPr lang="ru-RU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morant Garamond"/>
              <a:cs typeface="Cormorant Garamond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360349" y="3209764"/>
            <a:ext cx="15105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45" algn="ctr">
              <a:spcBef>
                <a:spcPts val="64"/>
              </a:spcBef>
            </a:pP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"/>
                <a:cs typeface="Cormorant Garamond"/>
              </a:rPr>
              <a:t>- Каток для детей</a:t>
            </a:r>
            <a:endParaRPr lang="ru-RU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morant Garamond"/>
              <a:cs typeface="Cormorant Garamond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1961622" y="3556433"/>
            <a:ext cx="2272170" cy="659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3895" indent="-285750" algn="ctr">
              <a:spcBef>
                <a:spcPts val="64"/>
              </a:spcBef>
              <a:buFontTx/>
              <a:buChar char="-"/>
            </a:pP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"/>
                <a:cs typeface="Cormorant Garamond"/>
              </a:rPr>
              <a:t>Ледовая сцена, </a:t>
            </a:r>
          </a:p>
          <a:p>
            <a:pPr marL="8145" algn="ctr">
              <a:spcBef>
                <a:spcPts val="64"/>
              </a:spcBef>
            </a:pP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"/>
                <a:cs typeface="Cormorant Garamond"/>
              </a:rPr>
              <a:t>с проведением театральных постановок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2174497" y="4302856"/>
            <a:ext cx="20657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45" algn="ctr">
              <a:spcBef>
                <a:spcPts val="64"/>
              </a:spcBef>
            </a:pPr>
            <a:r>
              <a:rPr lang="ru-RU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"/>
                <a:cs typeface="Cormorant Garamond"/>
              </a:rPr>
              <a:t>- </a:t>
            </a: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"/>
                <a:cs typeface="Cormorant Garamond"/>
              </a:rPr>
              <a:t>Праздничное световое оформление</a:t>
            </a:r>
            <a:endParaRPr lang="ru-RU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morant Garamond"/>
              <a:cs typeface="Cormorant Garamond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4392463" y="2666312"/>
            <a:ext cx="20542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3895" indent="-285750" algn="ctr">
              <a:spcBef>
                <a:spcPts val="64"/>
              </a:spcBef>
              <a:buFontTx/>
              <a:buChar char="-"/>
            </a:pP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"/>
                <a:cs typeface="Cormorant Garamond"/>
              </a:rPr>
              <a:t>Установка ледяных букв «Счастье чистой воды»</a:t>
            </a:r>
            <a:endParaRPr lang="ru-RU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morant Garamond"/>
              <a:cs typeface="Cormorant Garamond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4501885" y="3383449"/>
            <a:ext cx="20142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45" algn="ctr">
              <a:spcBef>
                <a:spcPts val="64"/>
              </a:spcBef>
            </a:pP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"/>
                <a:cs typeface="Cormorant Garamond"/>
              </a:rPr>
              <a:t>- «Аллея легенд хоккея с мячом»</a:t>
            </a:r>
            <a:endParaRPr lang="ru-RU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morant Garamond"/>
              <a:cs typeface="Cormorant Garamond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4500481" y="3939719"/>
            <a:ext cx="19236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3895" indent="-285750" algn="ctr">
              <a:spcBef>
                <a:spcPts val="64"/>
              </a:spcBef>
              <a:buFontTx/>
              <a:buChar char="-"/>
            </a:pP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"/>
                <a:cs typeface="Cormorant Garamond"/>
              </a:rPr>
              <a:t>Массовое катание на льду</a:t>
            </a:r>
            <a:endParaRPr lang="ru-RU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morant Garamond"/>
              <a:cs typeface="Cormorant Garamond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4313245" y="4552765"/>
            <a:ext cx="15509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45" algn="ctr">
              <a:spcBef>
                <a:spcPts val="64"/>
              </a:spcBef>
            </a:pPr>
            <a:endParaRPr lang="ru-RU" sz="1200" dirty="0">
              <a:solidFill>
                <a:srgbClr val="002060"/>
              </a:solidFill>
              <a:latin typeface="Cormorant Garamond"/>
              <a:cs typeface="Cormorant Garamond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6677857" y="2693668"/>
            <a:ext cx="2294790" cy="474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3895" indent="-285750" algn="ctr">
              <a:spcBef>
                <a:spcPts val="64"/>
              </a:spcBef>
              <a:buFontTx/>
              <a:buChar char="-"/>
            </a:pPr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"/>
                <a:cs typeface="Cormorant Garamond"/>
              </a:rPr>
              <a:t>На </a:t>
            </a: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"/>
                <a:cs typeface="Cormorant Garamond"/>
              </a:rPr>
              <a:t>нижнем ярусе:</a:t>
            </a:r>
          </a:p>
          <a:p>
            <a:pPr marL="8145" algn="ctr">
              <a:spcBef>
                <a:spcPts val="64"/>
              </a:spcBef>
            </a:pP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"/>
                <a:cs typeface="Cormorant Garamond"/>
              </a:rPr>
              <a:t>    ледовый лес, деревья</a:t>
            </a:r>
            <a:endParaRPr lang="ru-RU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morant Garamond"/>
              <a:cs typeface="Cormorant Garamond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6776009" y="3560527"/>
            <a:ext cx="2233033" cy="474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3895" indent="-285750" algn="ctr">
              <a:spcBef>
                <a:spcPts val="64"/>
              </a:spcBef>
              <a:buFontTx/>
              <a:buChar char="-"/>
            </a:pPr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"/>
                <a:cs typeface="Cormorant Garamond"/>
              </a:rPr>
              <a:t>На </a:t>
            </a: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"/>
                <a:cs typeface="Cormorant Garamond"/>
              </a:rPr>
              <a:t>верхнем ярусе:</a:t>
            </a:r>
          </a:p>
          <a:p>
            <a:pPr marL="8145" algn="ctr">
              <a:spcBef>
                <a:spcPts val="64"/>
              </a:spcBef>
            </a:pP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"/>
                <a:cs typeface="Cormorant Garamond"/>
              </a:rPr>
              <a:t>    ледовый морской флот</a:t>
            </a:r>
            <a:endParaRPr lang="ru-RU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morant Garamond"/>
              <a:cs typeface="Cormorant Garamond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9340545" y="2672427"/>
            <a:ext cx="1608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3895" indent="-285750" algn="ctr">
              <a:spcBef>
                <a:spcPts val="64"/>
              </a:spcBef>
              <a:buFontTx/>
              <a:buChar char="-"/>
            </a:pP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"/>
                <a:cs typeface="Cormorant Garamond"/>
              </a:rPr>
              <a:t>Гастрономические блюда изо льда</a:t>
            </a:r>
            <a:endParaRPr lang="ru-RU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morant Garamond"/>
              <a:cs typeface="Cormorant Garamond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9403388" y="3436491"/>
            <a:ext cx="1608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3895" indent="-285750" algn="ctr">
              <a:spcBef>
                <a:spcPts val="64"/>
              </a:spcBef>
              <a:buFontTx/>
              <a:buChar char="-"/>
            </a:pP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"/>
                <a:cs typeface="Cormorant Garamond"/>
              </a:rPr>
              <a:t>Оформление ТРК «Модный квартал»</a:t>
            </a:r>
            <a:endParaRPr lang="ru-RU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morant Garamond"/>
              <a:cs typeface="Cormorant Garamond"/>
            </a:endParaRPr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194" y="5485254"/>
            <a:ext cx="1504957" cy="1003618"/>
          </a:xfrm>
          <a:prstGeom prst="rect">
            <a:avLst/>
          </a:prstGeom>
          <a:ln w="44450">
            <a:solidFill>
              <a:schemeClr val="bg1"/>
            </a:solidFill>
          </a:ln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490" y="5485254"/>
            <a:ext cx="1688529" cy="1022084"/>
          </a:xfrm>
          <a:prstGeom prst="rect">
            <a:avLst/>
          </a:prstGeom>
          <a:ln w="44450">
            <a:solidFill>
              <a:schemeClr val="bg1"/>
            </a:solidFill>
          </a:ln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724" y="5473671"/>
            <a:ext cx="1812219" cy="1045251"/>
          </a:xfrm>
          <a:prstGeom prst="rect">
            <a:avLst/>
          </a:prstGeom>
          <a:ln w="44450">
            <a:solidFill>
              <a:schemeClr val="bg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55" y="5473671"/>
            <a:ext cx="1602465" cy="1034125"/>
          </a:xfrm>
          <a:prstGeom prst="rect">
            <a:avLst/>
          </a:prstGeom>
          <a:ln w="44450">
            <a:solidFill>
              <a:schemeClr val="bg1"/>
            </a:solidFill>
          </a:ln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3" y="5538223"/>
            <a:ext cx="1664211" cy="1033547"/>
          </a:xfrm>
          <a:prstGeom prst="rect">
            <a:avLst/>
          </a:prstGeom>
          <a:ln w="44450">
            <a:solidFill>
              <a:schemeClr val="bg1"/>
            </a:solidFill>
          </a:ln>
        </p:spPr>
      </p:pic>
      <p:grpSp>
        <p:nvGrpSpPr>
          <p:cNvPr id="71" name="object 2"/>
          <p:cNvGrpSpPr/>
          <p:nvPr/>
        </p:nvGrpSpPr>
        <p:grpSpPr>
          <a:xfrm>
            <a:off x="1977315" y="5515304"/>
            <a:ext cx="1840057" cy="1034659"/>
            <a:chOff x="-21" y="0"/>
            <a:chExt cx="10692130" cy="7560309"/>
          </a:xfrm>
        </p:grpSpPr>
        <p:pic>
          <p:nvPicPr>
            <p:cNvPr id="72" name="object 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0" y="0"/>
              <a:ext cx="10692000" cy="7559999"/>
            </a:xfrm>
            <a:prstGeom prst="rect">
              <a:avLst/>
            </a:prstGeom>
            <a:ln w="57150">
              <a:solidFill>
                <a:srgbClr val="FFFFFF"/>
              </a:solidFill>
            </a:ln>
          </p:spPr>
        </p:pic>
        <p:sp>
          <p:nvSpPr>
            <p:cNvPr id="73" name="object 4"/>
            <p:cNvSpPr/>
            <p:nvPr/>
          </p:nvSpPr>
          <p:spPr>
            <a:xfrm>
              <a:off x="-21" y="6709813"/>
              <a:ext cx="1298575" cy="15240"/>
            </a:xfrm>
            <a:custGeom>
              <a:avLst/>
              <a:gdLst/>
              <a:ahLst/>
              <a:cxnLst/>
              <a:rect l="l" t="t" r="r" b="b"/>
              <a:pathLst>
                <a:path w="1298575" h="15240">
                  <a:moveTo>
                    <a:pt x="1298033" y="0"/>
                  </a:moveTo>
                  <a:lnTo>
                    <a:pt x="0" y="0"/>
                  </a:lnTo>
                  <a:lnTo>
                    <a:pt x="0" y="15238"/>
                  </a:lnTo>
                  <a:lnTo>
                    <a:pt x="1298033" y="15238"/>
                  </a:lnTo>
                  <a:lnTo>
                    <a:pt x="1298033" y="0"/>
                  </a:ln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74" name="Прямоугольник 73"/>
          <p:cNvSpPr/>
          <p:nvPr/>
        </p:nvSpPr>
        <p:spPr>
          <a:xfrm>
            <a:off x="1935013" y="4851789"/>
            <a:ext cx="22870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45" algn="ctr">
              <a:spcBef>
                <a:spcPts val="64"/>
              </a:spcBef>
            </a:pP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"/>
                <a:cs typeface="Cormorant Garamond"/>
              </a:rPr>
              <a:t>- Проведение </a:t>
            </a:r>
            <a:r>
              <a:rPr lang="ru-RU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"/>
                <a:cs typeface="Cormorant Garamond"/>
              </a:rPr>
              <a:t>Этноподиума</a:t>
            </a:r>
            <a:endParaRPr lang="ru-RU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morant Garamond"/>
              <a:cs typeface="Cormorant Garamond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-99353" y="4499722"/>
            <a:ext cx="19790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45" algn="ctr">
              <a:spcBef>
                <a:spcPts val="64"/>
              </a:spcBef>
            </a:pPr>
            <a:endParaRPr lang="ru-RU" sz="1200" dirty="0">
              <a:solidFill>
                <a:schemeClr val="bg1"/>
              </a:solidFill>
              <a:latin typeface="Cormorant Garamond"/>
              <a:cs typeface="Cormorant 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114030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object 2"/>
          <p:cNvGrpSpPr/>
          <p:nvPr/>
        </p:nvGrpSpPr>
        <p:grpSpPr>
          <a:xfrm>
            <a:off x="0" y="0"/>
            <a:ext cx="12192000" cy="6858001"/>
            <a:chOff x="0" y="0"/>
            <a:chExt cx="10692130" cy="7560309"/>
          </a:xfrm>
        </p:grpSpPr>
        <p:pic>
          <p:nvPicPr>
            <p:cNvPr id="28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3897543" cy="1133056"/>
            </a:xfrm>
            <a:prstGeom prst="rect">
              <a:avLst/>
            </a:prstGeom>
          </p:spPr>
        </p:pic>
        <p:pic>
          <p:nvPicPr>
            <p:cNvPr id="29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14663" y="0"/>
              <a:ext cx="2221228" cy="1056863"/>
            </a:xfrm>
            <a:prstGeom prst="rect">
              <a:avLst/>
            </a:prstGeom>
          </p:spPr>
        </p:pic>
        <p:pic>
          <p:nvPicPr>
            <p:cNvPr id="30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10692000" cy="7559999"/>
            </a:xfrm>
            <a:prstGeom prst="rect">
              <a:avLst/>
            </a:prstGeom>
          </p:spPr>
        </p:pic>
        <p:pic>
          <p:nvPicPr>
            <p:cNvPr id="31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2967584"/>
              <a:ext cx="1673344" cy="1939330"/>
            </a:xfrm>
            <a:prstGeom prst="rect">
              <a:avLst/>
            </a:prstGeom>
          </p:spPr>
        </p:pic>
        <p:pic>
          <p:nvPicPr>
            <p:cNvPr id="32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1661701"/>
              <a:ext cx="7306440" cy="5898297"/>
            </a:xfrm>
            <a:prstGeom prst="rect">
              <a:avLst/>
            </a:prstGeom>
          </p:spPr>
        </p:pic>
        <p:pic>
          <p:nvPicPr>
            <p:cNvPr id="33" name="object 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23597" y="0"/>
              <a:ext cx="1417322" cy="950198"/>
            </a:xfrm>
            <a:prstGeom prst="rect">
              <a:avLst/>
            </a:prstGeom>
          </p:spPr>
        </p:pic>
      </p:grpSp>
      <p:sp>
        <p:nvSpPr>
          <p:cNvPr id="26" name="object 9"/>
          <p:cNvSpPr/>
          <p:nvPr/>
        </p:nvSpPr>
        <p:spPr>
          <a:xfrm>
            <a:off x="0" y="-312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0" y="0"/>
                </a:moveTo>
                <a:lnTo>
                  <a:pt x="0" y="0"/>
                </a:lnTo>
                <a:lnTo>
                  <a:pt x="0" y="7560000"/>
                </a:lnTo>
                <a:lnTo>
                  <a:pt x="10692000" y="7560000"/>
                </a:lnTo>
                <a:lnTo>
                  <a:pt x="10692000" y="0"/>
                </a:lnTo>
                <a:close/>
              </a:path>
            </a:pathLst>
          </a:custGeom>
          <a:solidFill>
            <a:srgbClr val="0093CB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2804065" y="1167141"/>
            <a:ext cx="96627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latin typeface="Golos Text" panose="020B0503020202020204"/>
              </a:rPr>
              <a:t>   </a:t>
            </a:r>
          </a:p>
          <a:p>
            <a:endParaRPr lang="ru-RU" sz="2200" b="1" dirty="0">
              <a:solidFill>
                <a:schemeClr val="bg1"/>
              </a:solidFill>
              <a:latin typeface="Golos Text" panose="020B0503020202020204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234" y="98532"/>
            <a:ext cx="450289" cy="3834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11" y="1679996"/>
            <a:ext cx="3979025" cy="200194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1" y="3854600"/>
            <a:ext cx="3302923" cy="2477192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6B12A6DE-F6A3-2142-F9BA-69276165BC29}"/>
              </a:ext>
            </a:extLst>
          </p:cNvPr>
          <p:cNvSpPr/>
          <p:nvPr/>
        </p:nvSpPr>
        <p:spPr>
          <a:xfrm>
            <a:off x="840903" y="133654"/>
            <a:ext cx="10431977" cy="1218014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РАБОЧИЕ ГРУППЫ 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по 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реализации 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проекта</a:t>
            </a:r>
          </a:p>
          <a:p>
            <a:pPr algn="ctr"/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«Ледовый город Счастье чистой воды»</a:t>
            </a:r>
            <a:endParaRPr lang="ru-RU" sz="32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6B12A6DE-F6A3-2142-F9BA-69276165BC29}"/>
              </a:ext>
            </a:extLst>
          </p:cNvPr>
          <p:cNvSpPr/>
          <p:nvPr/>
        </p:nvSpPr>
        <p:spPr>
          <a:xfrm>
            <a:off x="5222948" y="2499498"/>
            <a:ext cx="5850815" cy="2568104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- 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- </a:t>
            </a:r>
            <a:r>
              <a:rPr lang="ru-RU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Подготовка </a:t>
            </a:r>
            <a:r>
              <a:rPr lang="ru-RU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перечня планируемых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     к проведению мероприятий</a:t>
            </a:r>
          </a:p>
          <a:p>
            <a:pPr algn="ctr"/>
            <a:endParaRPr lang="ru-RU" sz="28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- </a:t>
            </a:r>
            <a:r>
              <a:rPr lang="ru-RU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Обсуждение творческой концепции</a:t>
            </a:r>
          </a:p>
          <a:p>
            <a:endParaRPr lang="ru-RU" sz="2400" b="1" dirty="0">
              <a:solidFill>
                <a:schemeClr val="tx1"/>
              </a:solidFill>
            </a:endParaRPr>
          </a:p>
          <a:p>
            <a:endParaRPr lang="ru-RU" sz="2400" b="1" dirty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C537BC42-52F5-4DE5-93EE-94E99B91CAC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686" y="5561510"/>
            <a:ext cx="1598387" cy="119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668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04065" y="1167141"/>
            <a:ext cx="96627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Golos Text" panose="020B0503020202020204"/>
              </a:rPr>
              <a:t>   </a:t>
            </a:r>
          </a:p>
          <a:p>
            <a:endParaRPr lang="ru-RU" sz="2200" b="1" dirty="0">
              <a:solidFill>
                <a:schemeClr val="bg1"/>
              </a:solidFill>
              <a:latin typeface="Golos Text" panose="020B0503020202020204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00656" y="2634884"/>
            <a:ext cx="65732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182937" y="4368591"/>
            <a:ext cx="473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182937" y="4877972"/>
            <a:ext cx="473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182937" y="5434171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5052" y="4615403"/>
            <a:ext cx="576788" cy="56341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5277" y="4016858"/>
            <a:ext cx="566563" cy="5665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7197" y="430102"/>
            <a:ext cx="2820406" cy="211530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668" y="76926"/>
            <a:ext cx="3515752" cy="2636814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94911" y="443019"/>
            <a:ext cx="2943577" cy="220768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429" y="76422"/>
            <a:ext cx="3407990" cy="227110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7" y="4415909"/>
            <a:ext cx="2966331" cy="222474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442" y="4415909"/>
            <a:ext cx="2942087" cy="217512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052" y="5220495"/>
            <a:ext cx="576788" cy="56656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164" y="5828742"/>
            <a:ext cx="566563" cy="56656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727" y="6429021"/>
            <a:ext cx="721435" cy="43700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70283" y="3895683"/>
            <a:ext cx="2787834" cy="297906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6B12A6DE-F6A3-2142-F9BA-69276165BC29}"/>
              </a:ext>
            </a:extLst>
          </p:cNvPr>
          <p:cNvSpPr/>
          <p:nvPr/>
        </p:nvSpPr>
        <p:spPr>
          <a:xfrm>
            <a:off x="919" y="3155941"/>
            <a:ext cx="12192000" cy="577375"/>
          </a:xfrm>
          <a:prstGeom prst="rect">
            <a:avLst/>
          </a:prstGeom>
          <a:solidFill>
            <a:schemeClr val="bg1">
              <a:alpha val="7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МЕЖДУНАРОДНЫХ ПРОФИЛЬНЫХ ВЫСТАВКАХ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844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04065" y="1167141"/>
            <a:ext cx="96627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Golos Text" panose="020B0503020202020204"/>
              </a:rPr>
              <a:t>   </a:t>
            </a:r>
          </a:p>
          <a:p>
            <a:endParaRPr lang="ru-RU" sz="2200" b="1" dirty="0">
              <a:solidFill>
                <a:schemeClr val="bg1"/>
              </a:solidFill>
              <a:latin typeface="Golos Text" panose="020B0503020202020204"/>
            </a:endParaRPr>
          </a:p>
        </p:txBody>
      </p:sp>
      <p:sp>
        <p:nvSpPr>
          <p:cNvPr id="20" name="object 9"/>
          <p:cNvSpPr/>
          <p:nvPr/>
        </p:nvSpPr>
        <p:spPr>
          <a:xfrm>
            <a:off x="1" y="-281"/>
            <a:ext cx="12191999" cy="6858281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0" y="0"/>
                </a:moveTo>
                <a:lnTo>
                  <a:pt x="0" y="0"/>
                </a:lnTo>
                <a:lnTo>
                  <a:pt x="0" y="7560000"/>
                </a:lnTo>
                <a:lnTo>
                  <a:pt x="10692000" y="7560000"/>
                </a:lnTo>
                <a:lnTo>
                  <a:pt x="10692000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42" y="46653"/>
            <a:ext cx="548639" cy="467248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6B12A6DE-F6A3-2142-F9BA-69276165BC29}"/>
              </a:ext>
            </a:extLst>
          </p:cNvPr>
          <p:cNvSpPr/>
          <p:nvPr/>
        </p:nvSpPr>
        <p:spPr>
          <a:xfrm>
            <a:off x="971834" y="130222"/>
            <a:ext cx="10352658" cy="906417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ОСТРОВ ЮНОСТЬ (Территория бывшей спасательной базы)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ExtraBold" panose="00000900000000000000" pitchFamily="2" charset="-52"/>
            </a:endParaRPr>
          </a:p>
        </p:txBody>
      </p:sp>
      <p:pic>
        <p:nvPicPr>
          <p:cNvPr id="14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7061" y="1294228"/>
            <a:ext cx="5061143" cy="2997340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6B12A6DE-F6A3-2142-F9BA-69276165BC29}"/>
              </a:ext>
            </a:extLst>
          </p:cNvPr>
          <p:cNvSpPr/>
          <p:nvPr/>
        </p:nvSpPr>
        <p:spPr>
          <a:xfrm>
            <a:off x="971834" y="4438344"/>
            <a:ext cx="4630272" cy="505037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Объект до передачи в концессию: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Montserrat ExtraBold" panose="00000900000000000000" pitchFamily="2" charset="-52"/>
            </a:endParaRPr>
          </a:p>
        </p:txBody>
      </p:sp>
      <p:pic>
        <p:nvPicPr>
          <p:cNvPr id="18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4904" y="5090158"/>
            <a:ext cx="2266188" cy="1699260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1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286970" y="5090158"/>
            <a:ext cx="2537460" cy="1726692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6B12A6DE-F6A3-2142-F9BA-69276165BC29}"/>
              </a:ext>
            </a:extLst>
          </p:cNvPr>
          <p:cNvSpPr/>
          <p:nvPr/>
        </p:nvSpPr>
        <p:spPr>
          <a:xfrm>
            <a:off x="5971645" y="1936582"/>
            <a:ext cx="5850815" cy="2682175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3810" algn="ctr">
              <a:lnSpc>
                <a:spcPct val="100000"/>
              </a:lnSpc>
              <a:spcBef>
                <a:spcPts val="400"/>
              </a:spcBef>
            </a:pPr>
            <a:r>
              <a:rPr lang="ru-RU" sz="4800" b="1" dirty="0"/>
              <a:t>2027</a:t>
            </a:r>
            <a:r>
              <a:rPr lang="ru-RU" sz="4800" b="1" spc="-10" dirty="0"/>
              <a:t> </a:t>
            </a:r>
            <a:r>
              <a:rPr lang="ru-RU" sz="4800" b="1" spc="-70" dirty="0"/>
              <a:t>ГОД</a:t>
            </a:r>
            <a:r>
              <a:rPr lang="ru-RU" sz="4800" b="1" spc="330" dirty="0"/>
              <a:t> </a:t>
            </a:r>
            <a:r>
              <a:rPr lang="ru-RU" sz="2800" b="1" spc="-5" dirty="0">
                <a:solidFill>
                  <a:schemeClr val="accent5">
                    <a:lumMod val="50000"/>
                  </a:schemeClr>
                </a:solidFill>
              </a:rPr>
              <a:t>(МАЙ)</a:t>
            </a:r>
            <a:r>
              <a:rPr lang="ru-RU" sz="2800" b="1" spc="15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800" b="1" spc="-5" dirty="0">
                <a:solidFill>
                  <a:schemeClr val="accent5">
                    <a:lumMod val="50000"/>
                  </a:schemeClr>
                </a:solidFill>
              </a:rPr>
              <a:t>–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800" b="1" spc="-10" dirty="0">
                <a:solidFill>
                  <a:schemeClr val="accent5">
                    <a:lumMod val="50000"/>
                  </a:schemeClr>
                </a:solidFill>
              </a:rPr>
              <a:t>ВВОД</a:t>
            </a:r>
            <a:r>
              <a:rPr lang="ru-RU" sz="2800" b="1" spc="-5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800" b="1" spc="-20" dirty="0">
                <a:solidFill>
                  <a:schemeClr val="accent5">
                    <a:lumMod val="50000"/>
                  </a:schemeClr>
                </a:solidFill>
              </a:rPr>
              <a:t>ЦЕНТРА</a:t>
            </a:r>
            <a:endParaRPr lang="ru-RU" sz="54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lang="ru-RU" sz="2800" b="1" spc="-15" dirty="0">
                <a:solidFill>
                  <a:schemeClr val="accent5">
                    <a:lumMod val="50000"/>
                  </a:schemeClr>
                </a:solidFill>
              </a:rPr>
              <a:t>ЗДОРОВОГО</a:t>
            </a:r>
            <a:r>
              <a:rPr lang="ru-RU" sz="2800" b="1" spc="35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800" b="1" spc="-15" dirty="0">
                <a:solidFill>
                  <a:schemeClr val="accent5">
                    <a:lumMod val="50000"/>
                  </a:schemeClr>
                </a:solidFill>
              </a:rPr>
              <a:t>СЕМЕЙНОГО</a:t>
            </a:r>
            <a:r>
              <a:rPr lang="ru-RU" sz="2800" b="1" spc="25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800" b="1" spc="-30" dirty="0">
                <a:solidFill>
                  <a:schemeClr val="accent5">
                    <a:lumMod val="50000"/>
                  </a:schemeClr>
                </a:solidFill>
              </a:rPr>
              <a:t>ОТДЫХА</a:t>
            </a:r>
            <a:r>
              <a:rPr lang="ru-RU" sz="2800" b="1" spc="35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800" b="1" spc="-5" dirty="0">
                <a:solidFill>
                  <a:schemeClr val="accent5">
                    <a:lumMod val="50000"/>
                  </a:schemeClr>
                </a:solidFill>
              </a:rPr>
              <a:t>В </a:t>
            </a:r>
            <a:r>
              <a:rPr lang="ru-RU" sz="2800" b="1" spc="-40" dirty="0">
                <a:solidFill>
                  <a:schemeClr val="accent5">
                    <a:lumMod val="50000"/>
                  </a:schemeClr>
                </a:solidFill>
              </a:rPr>
              <a:t>ЭКСПЛУАТАЦИЮ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</a:p>
          <a:p>
            <a:endParaRPr lang="ru-RU" sz="2400" b="1" dirty="0">
              <a:solidFill>
                <a:schemeClr val="tx1"/>
              </a:solidFill>
            </a:endParaRPr>
          </a:p>
          <a:p>
            <a:endParaRPr lang="ru-RU" sz="2400" b="1" dirty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07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04065" y="1167141"/>
            <a:ext cx="96627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Golos Text" panose="020B0503020202020204"/>
              </a:rPr>
              <a:t>   </a:t>
            </a:r>
          </a:p>
          <a:p>
            <a:endParaRPr lang="ru-RU" sz="2200" b="1" dirty="0">
              <a:solidFill>
                <a:schemeClr val="bg1"/>
              </a:solidFill>
              <a:latin typeface="Golos Text" panose="020B0503020202020204"/>
            </a:endParaRPr>
          </a:p>
        </p:txBody>
      </p:sp>
      <p:sp>
        <p:nvSpPr>
          <p:cNvPr id="20" name="object 9"/>
          <p:cNvSpPr/>
          <p:nvPr/>
        </p:nvSpPr>
        <p:spPr>
          <a:xfrm>
            <a:off x="1" y="-281"/>
            <a:ext cx="12191999" cy="6858281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0" y="0"/>
                </a:moveTo>
                <a:lnTo>
                  <a:pt x="0" y="0"/>
                </a:lnTo>
                <a:lnTo>
                  <a:pt x="0" y="7560000"/>
                </a:lnTo>
                <a:lnTo>
                  <a:pt x="10692000" y="7560000"/>
                </a:lnTo>
                <a:lnTo>
                  <a:pt x="10692000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42" y="46653"/>
            <a:ext cx="548639" cy="467248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6B12A6DE-F6A3-2142-F9BA-69276165BC29}"/>
              </a:ext>
            </a:extLst>
          </p:cNvPr>
          <p:cNvSpPr/>
          <p:nvPr/>
        </p:nvSpPr>
        <p:spPr>
          <a:xfrm>
            <a:off x="971834" y="130222"/>
            <a:ext cx="9874357" cy="906417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800" b="1" spc="-15" dirty="0">
                <a:solidFill>
                  <a:schemeClr val="bg1"/>
                </a:solidFill>
                <a:cs typeface="Calibri"/>
              </a:rPr>
              <a:t>МИКРОРАЙОН</a:t>
            </a:r>
            <a:r>
              <a:rPr lang="ru-RU" sz="2800" b="1" spc="5" dirty="0">
                <a:solidFill>
                  <a:schemeClr val="bg1"/>
                </a:solidFill>
                <a:cs typeface="Calibri"/>
              </a:rPr>
              <a:t> </a:t>
            </a:r>
            <a:r>
              <a:rPr lang="ru-RU" sz="2800" b="1" spc="-15" dirty="0">
                <a:solidFill>
                  <a:schemeClr val="bg1"/>
                </a:solidFill>
                <a:cs typeface="Calibri"/>
              </a:rPr>
              <a:t>СОЛНЕЧНЫЙ,</a:t>
            </a:r>
            <a:r>
              <a:rPr lang="ru-RU" sz="2800" b="1" spc="15" dirty="0">
                <a:solidFill>
                  <a:schemeClr val="bg1"/>
                </a:solidFill>
                <a:cs typeface="Calibri"/>
              </a:rPr>
              <a:t> </a:t>
            </a:r>
            <a:r>
              <a:rPr lang="ru-RU" sz="2800" b="1" spc="-10" dirty="0" smtClean="0">
                <a:solidFill>
                  <a:schemeClr val="bg1"/>
                </a:solidFill>
                <a:cs typeface="Calibri"/>
              </a:rPr>
              <a:t>территория</a:t>
            </a:r>
            <a:r>
              <a:rPr lang="ru-RU" sz="2800" b="1" spc="15" dirty="0" smtClean="0">
                <a:solidFill>
                  <a:schemeClr val="bg1"/>
                </a:solidFill>
                <a:cs typeface="Calibri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cs typeface="Calibri"/>
              </a:rPr>
              <a:t>у</a:t>
            </a:r>
            <a:r>
              <a:rPr lang="ru-RU" sz="2800" b="1" spc="10" dirty="0" smtClean="0">
                <a:solidFill>
                  <a:schemeClr val="bg1"/>
                </a:solidFill>
                <a:cs typeface="Calibri"/>
              </a:rPr>
              <a:t> </a:t>
            </a:r>
            <a:r>
              <a:rPr lang="ru-RU" sz="2800" b="1" spc="-25" dirty="0" smtClean="0">
                <a:solidFill>
                  <a:schemeClr val="bg1"/>
                </a:solidFill>
                <a:cs typeface="Calibri"/>
              </a:rPr>
              <a:t>ледокола</a:t>
            </a:r>
            <a:r>
              <a:rPr lang="ru-RU" sz="2800" b="1" spc="30" dirty="0" smtClean="0">
                <a:solidFill>
                  <a:schemeClr val="bg1"/>
                </a:solidFill>
                <a:cs typeface="Calibri"/>
              </a:rPr>
              <a:t> </a:t>
            </a:r>
            <a:r>
              <a:rPr lang="ru-RU" sz="2800" b="1" spc="-30" dirty="0" smtClean="0">
                <a:solidFill>
                  <a:schemeClr val="bg1"/>
                </a:solidFill>
                <a:cs typeface="Calibri"/>
              </a:rPr>
              <a:t>«Ангара»</a:t>
            </a:r>
            <a:endParaRPr lang="ru-RU" sz="28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6B12A6DE-F6A3-2142-F9BA-69276165BC29}"/>
              </a:ext>
            </a:extLst>
          </p:cNvPr>
          <p:cNvSpPr/>
          <p:nvPr/>
        </p:nvSpPr>
        <p:spPr>
          <a:xfrm>
            <a:off x="6158303" y="1913623"/>
            <a:ext cx="5850815" cy="1758045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3810" algn="ctr">
              <a:lnSpc>
                <a:spcPct val="100000"/>
              </a:lnSpc>
              <a:spcBef>
                <a:spcPts val="400"/>
              </a:spcBef>
            </a:pPr>
            <a:r>
              <a:rPr lang="ru-RU" sz="4800" b="1" spc="-5" dirty="0">
                <a:solidFill>
                  <a:schemeClr val="bg1"/>
                </a:solidFill>
              </a:rPr>
              <a:t>1825</a:t>
            </a:r>
            <a:r>
              <a:rPr lang="ru-RU" sz="4800" spc="-445" dirty="0"/>
              <a:t> </a:t>
            </a:r>
            <a:r>
              <a:rPr lang="ru-RU" sz="2400" b="1" spc="-10" dirty="0">
                <a:solidFill>
                  <a:schemeClr val="accent5">
                    <a:lumMod val="50000"/>
                  </a:schemeClr>
                </a:solidFill>
              </a:rPr>
              <a:t>ТЫС.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400" b="1" spc="-5" dirty="0">
                <a:solidFill>
                  <a:schemeClr val="accent5">
                    <a:lumMod val="50000"/>
                  </a:schemeClr>
                </a:solidFill>
              </a:rPr>
              <a:t>В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400" b="1" spc="-35" dirty="0">
                <a:solidFill>
                  <a:schemeClr val="accent5">
                    <a:lumMod val="50000"/>
                  </a:schemeClr>
                </a:solidFill>
              </a:rPr>
              <a:t>ГОД</a:t>
            </a:r>
            <a:r>
              <a:rPr lang="ru-RU" sz="2400" b="1" spc="2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400" b="1" spc="-5" dirty="0">
                <a:solidFill>
                  <a:schemeClr val="accent5">
                    <a:lumMod val="50000"/>
                  </a:schemeClr>
                </a:solidFill>
              </a:rPr>
              <a:t>–</a:t>
            </a:r>
            <a:r>
              <a:rPr lang="ru-RU" sz="2400" b="1" spc="-1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400" b="1" spc="-15" dirty="0">
                <a:solidFill>
                  <a:schemeClr val="accent5">
                    <a:lumMod val="50000"/>
                  </a:schemeClr>
                </a:solidFill>
              </a:rPr>
              <a:t>ЕЖЕГОДНОЕ</a:t>
            </a:r>
            <a:r>
              <a:rPr lang="ru-RU" sz="2400" b="1" spc="2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400" b="1" spc="-20" dirty="0">
                <a:solidFill>
                  <a:schemeClr val="accent5">
                    <a:lumMod val="50000"/>
                  </a:schemeClr>
                </a:solidFill>
              </a:rPr>
              <a:t>КОЛИЧЕСТВО </a:t>
            </a:r>
            <a:r>
              <a:rPr lang="ru-RU" sz="2400" b="1" spc="-345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400" b="1" spc="-5" dirty="0">
                <a:solidFill>
                  <a:schemeClr val="accent5">
                    <a:lumMod val="50000"/>
                  </a:schemeClr>
                </a:solidFill>
              </a:rPr>
              <a:t>ПОСЕЩЕНИЙ</a:t>
            </a:r>
            <a:r>
              <a:rPr lang="ru-RU" sz="2400" b="1" spc="5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400" b="1" spc="-5" dirty="0">
                <a:solidFill>
                  <a:schemeClr val="accent5">
                    <a:lumMod val="50000"/>
                  </a:schemeClr>
                </a:solidFill>
              </a:rPr>
              <a:t>ЖИТЕЛЕЙ</a:t>
            </a:r>
            <a:r>
              <a:rPr lang="ru-RU" sz="2400" b="1" spc="-15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400" b="1" spc="-5" dirty="0">
                <a:solidFill>
                  <a:schemeClr val="accent5">
                    <a:lumMod val="50000"/>
                  </a:schemeClr>
                </a:solidFill>
              </a:rPr>
              <a:t>И</a:t>
            </a:r>
            <a:r>
              <a:rPr lang="ru-RU" sz="2400" b="1" spc="-2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400" b="1" spc="-15" dirty="0">
                <a:solidFill>
                  <a:schemeClr val="accent5">
                    <a:lumMod val="50000"/>
                  </a:schemeClr>
                </a:solidFill>
              </a:rPr>
              <a:t>ГОСТЕЙ</a:t>
            </a:r>
            <a:r>
              <a:rPr lang="ru-RU" sz="2400" b="1" spc="1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400" b="1" spc="-25" dirty="0">
                <a:solidFill>
                  <a:schemeClr val="accent5">
                    <a:lumMod val="50000"/>
                  </a:schemeClr>
                </a:solidFill>
              </a:rPr>
              <a:t>ГОРОДА </a:t>
            </a:r>
            <a:r>
              <a:rPr lang="ru-RU" sz="2400" b="1" spc="-2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400" b="1" spc="-10" dirty="0">
                <a:solidFill>
                  <a:schemeClr val="accent5">
                    <a:lumMod val="50000"/>
                  </a:schemeClr>
                </a:solidFill>
              </a:rPr>
              <a:t>ТЕРРИТОРИИ</a:t>
            </a:r>
            <a:r>
              <a:rPr lang="ru-RU" sz="2400" b="1" spc="-3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400" b="1" spc="-5" dirty="0">
                <a:solidFill>
                  <a:schemeClr val="accent5">
                    <a:lumMod val="50000"/>
                  </a:schemeClr>
                </a:solidFill>
              </a:rPr>
              <a:t>У </a:t>
            </a:r>
            <a:r>
              <a:rPr lang="ru-RU" sz="2400" b="1" spc="-20" dirty="0">
                <a:solidFill>
                  <a:schemeClr val="accent5">
                    <a:lumMod val="50000"/>
                  </a:schemeClr>
                </a:solidFill>
              </a:rPr>
              <a:t>ЛЕДОКОЛА</a:t>
            </a:r>
            <a:r>
              <a:rPr lang="ru-RU" sz="2400" b="1" spc="2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400" b="1" spc="-30" dirty="0">
                <a:solidFill>
                  <a:schemeClr val="accent5">
                    <a:lumMod val="50000"/>
                  </a:schemeClr>
                </a:solidFill>
              </a:rPr>
              <a:t>«АНГАРА»</a:t>
            </a: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ru-RU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2" name="object 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2504" y="1519311"/>
            <a:ext cx="5598590" cy="2322692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13" name="object 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67638" y="4194173"/>
            <a:ext cx="5553456" cy="2462784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6B12A6DE-F6A3-2142-F9BA-69276165BC29}"/>
              </a:ext>
            </a:extLst>
          </p:cNvPr>
          <p:cNvSpPr/>
          <p:nvPr/>
        </p:nvSpPr>
        <p:spPr>
          <a:xfrm>
            <a:off x="6158303" y="4462269"/>
            <a:ext cx="5850815" cy="1758045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4800" b="1" dirty="0">
                <a:solidFill>
                  <a:schemeClr val="bg1"/>
                </a:solidFill>
                <a:cs typeface="Calibri"/>
              </a:rPr>
              <a:t>5097</a:t>
            </a:r>
            <a:r>
              <a:rPr lang="ru-RU" sz="4800" b="1" dirty="0">
                <a:solidFill>
                  <a:srgbClr val="A6C74D"/>
                </a:solidFill>
                <a:cs typeface="Calibri"/>
              </a:rPr>
              <a:t> </a:t>
            </a:r>
            <a:r>
              <a:rPr lang="ru-RU" sz="2400" b="1" spc="-5" dirty="0">
                <a:solidFill>
                  <a:schemeClr val="accent5">
                    <a:lumMod val="50000"/>
                  </a:schemeClr>
                </a:solidFill>
                <a:cs typeface="Calibri"/>
              </a:rPr>
              <a:t>КВ.М. – </a:t>
            </a:r>
            <a:r>
              <a:rPr lang="ru-RU" sz="2400" b="1" spc="-10" dirty="0">
                <a:solidFill>
                  <a:schemeClr val="accent5">
                    <a:lumMod val="50000"/>
                  </a:schemeClr>
                </a:solidFill>
                <a:cs typeface="Calibri"/>
              </a:rPr>
              <a:t>ПЛОЩАДЬ </a:t>
            </a:r>
            <a:r>
              <a:rPr lang="ru-RU" sz="2400" b="1" spc="-5" dirty="0">
                <a:solidFill>
                  <a:schemeClr val="accent5">
                    <a:lumMod val="50000"/>
                  </a:schemeClr>
                </a:solidFill>
                <a:cs typeface="Calibri"/>
              </a:rPr>
              <a:t> </a:t>
            </a:r>
            <a:r>
              <a:rPr lang="ru-RU" sz="2400" b="1" spc="-15" dirty="0">
                <a:solidFill>
                  <a:schemeClr val="accent5">
                    <a:lumMod val="50000"/>
                  </a:schemeClr>
                </a:solidFill>
                <a:cs typeface="Calibri"/>
              </a:rPr>
              <a:t>БЛАГОУСТРОЕННОЙ</a:t>
            </a:r>
            <a:r>
              <a:rPr lang="ru-RU" sz="2400" b="1" spc="-5" dirty="0">
                <a:solidFill>
                  <a:schemeClr val="accent5">
                    <a:lumMod val="50000"/>
                  </a:schemeClr>
                </a:solidFill>
                <a:cs typeface="Calibri"/>
              </a:rPr>
              <a:t> </a:t>
            </a:r>
            <a:r>
              <a:rPr lang="ru-RU" sz="2400" b="1" spc="-10" dirty="0">
                <a:solidFill>
                  <a:schemeClr val="accent5">
                    <a:lumMod val="50000"/>
                  </a:schemeClr>
                </a:solidFill>
                <a:cs typeface="Calibri"/>
              </a:rPr>
              <a:t>ТЕРРИТОРИИ</a:t>
            </a:r>
            <a:endParaRPr lang="ru-RU" sz="2400" dirty="0">
              <a:solidFill>
                <a:schemeClr val="accent5">
                  <a:lumMod val="50000"/>
                </a:schemeClr>
              </a:solidFill>
              <a:cs typeface="Calibri"/>
            </a:endParaRPr>
          </a:p>
          <a:p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ru-RU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25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04065" y="1167141"/>
            <a:ext cx="96627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Golos Text" panose="020B0503020202020204"/>
              </a:rPr>
              <a:t>   </a:t>
            </a:r>
          </a:p>
          <a:p>
            <a:endParaRPr lang="ru-RU" sz="2200" b="1" dirty="0">
              <a:solidFill>
                <a:schemeClr val="bg1"/>
              </a:solidFill>
              <a:latin typeface="Golos Text" panose="020B0503020202020204"/>
            </a:endParaRPr>
          </a:p>
        </p:txBody>
      </p:sp>
      <p:sp>
        <p:nvSpPr>
          <p:cNvPr id="20" name="object 9"/>
          <p:cNvSpPr/>
          <p:nvPr/>
        </p:nvSpPr>
        <p:spPr>
          <a:xfrm>
            <a:off x="1" y="-281"/>
            <a:ext cx="12191999" cy="6858281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0" y="0"/>
                </a:moveTo>
                <a:lnTo>
                  <a:pt x="0" y="0"/>
                </a:lnTo>
                <a:lnTo>
                  <a:pt x="0" y="7560000"/>
                </a:lnTo>
                <a:lnTo>
                  <a:pt x="10692000" y="7560000"/>
                </a:lnTo>
                <a:lnTo>
                  <a:pt x="10692000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42" y="46653"/>
            <a:ext cx="548639" cy="467248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6B12A6DE-F6A3-2142-F9BA-69276165BC29}"/>
              </a:ext>
            </a:extLst>
          </p:cNvPr>
          <p:cNvSpPr/>
          <p:nvPr/>
        </p:nvSpPr>
        <p:spPr>
          <a:xfrm>
            <a:off x="2804065" y="110189"/>
            <a:ext cx="7201495" cy="906417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800" b="1" spc="-15" dirty="0" smtClean="0">
                <a:solidFill>
                  <a:schemeClr val="bg1"/>
                </a:solidFill>
                <a:cs typeface="Calibri"/>
              </a:rPr>
              <a:t>СПОРТ-ПАРК «ПОЛЯНА»</a:t>
            </a:r>
            <a:endParaRPr lang="ru-RU" sz="28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6B12A6DE-F6A3-2142-F9BA-69276165BC29}"/>
              </a:ext>
            </a:extLst>
          </p:cNvPr>
          <p:cNvSpPr/>
          <p:nvPr/>
        </p:nvSpPr>
        <p:spPr>
          <a:xfrm>
            <a:off x="6158303" y="1413728"/>
            <a:ext cx="5850815" cy="1076254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70560" marR="264160" indent="-394970" algn="ctr">
              <a:lnSpc>
                <a:spcPct val="100000"/>
              </a:lnSpc>
              <a:spcBef>
                <a:spcPts val="240"/>
              </a:spcBef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cs typeface="Calibri"/>
              </a:rPr>
              <a:t>В 2023 </a:t>
            </a:r>
            <a:r>
              <a:rPr lang="ru-RU" sz="2800" b="1" spc="-40" dirty="0">
                <a:solidFill>
                  <a:schemeClr val="accent2">
                    <a:lumMod val="75000"/>
                  </a:schemeClr>
                </a:solidFill>
                <a:cs typeface="Calibri"/>
              </a:rPr>
              <a:t>ГОДУ </a:t>
            </a:r>
            <a:r>
              <a:rPr lang="ru-RU" sz="2800" b="1" spc="-10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ПЛАНИРУЕТСЯ </a:t>
            </a:r>
            <a:r>
              <a:rPr lang="ru-RU" sz="2800" b="1" spc="-395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 </a:t>
            </a:r>
            <a:r>
              <a:rPr lang="ru-RU" sz="2800" b="1" spc="-10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СТРОИТЕЛЬСТВО</a:t>
            </a:r>
            <a:r>
              <a:rPr lang="ru-RU" sz="2800" b="1" spc="-10" dirty="0" smtClean="0">
                <a:solidFill>
                  <a:schemeClr val="accent1">
                    <a:lumMod val="75000"/>
                  </a:schemeClr>
                </a:solidFill>
                <a:cs typeface="Calibri"/>
              </a:rPr>
              <a:t>:</a:t>
            </a:r>
            <a:endParaRPr lang="ru-RU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6B12A6DE-F6A3-2142-F9BA-69276165BC29}"/>
              </a:ext>
            </a:extLst>
          </p:cNvPr>
          <p:cNvSpPr/>
          <p:nvPr/>
        </p:nvSpPr>
        <p:spPr>
          <a:xfrm>
            <a:off x="6158303" y="2968283"/>
            <a:ext cx="5850815" cy="3252031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0005" marR="31115" algn="ctr">
              <a:lnSpc>
                <a:spcPct val="100000"/>
              </a:lnSpc>
              <a:spcBef>
                <a:spcPts val="95"/>
              </a:spcBef>
            </a:pPr>
            <a:r>
              <a:rPr lang="ru-RU" sz="2800" b="1" spc="-10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ПАРК-ОТЕЛЬ </a:t>
            </a:r>
            <a:r>
              <a:rPr lang="ru-RU" sz="2800" b="1" spc="-5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«БАЙКАЛ-АЛЯСКА» </a:t>
            </a:r>
            <a:r>
              <a:rPr lang="ru-RU" sz="2800" b="1" spc="-350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 </a:t>
            </a:r>
            <a:r>
              <a:rPr lang="ru-RU" sz="2800" b="1" spc="-25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РЕСТОРАН</a:t>
            </a:r>
            <a:r>
              <a:rPr lang="ru-RU" sz="2800" b="1" spc="5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 </a:t>
            </a:r>
            <a:r>
              <a:rPr lang="ru-RU" sz="2800" b="1" spc="-5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И</a:t>
            </a:r>
            <a:r>
              <a:rPr lang="ru-RU" sz="2800" b="1" spc="-20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 </a:t>
            </a:r>
            <a:r>
              <a:rPr lang="ru-RU" sz="2800" b="1" spc="-15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БАР</a:t>
            </a:r>
            <a:r>
              <a:rPr lang="ru-RU" sz="2800" b="1" spc="5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 </a:t>
            </a:r>
            <a:r>
              <a:rPr lang="ru-RU" sz="2800" b="1" spc="-5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НА</a:t>
            </a:r>
            <a:r>
              <a:rPr lang="ru-RU" sz="2800" b="1" spc="10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 </a:t>
            </a:r>
            <a:r>
              <a:rPr lang="ru-RU" sz="2800" b="1" spc="-15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ВОДЕ </a:t>
            </a:r>
            <a:r>
              <a:rPr lang="ru-RU" sz="2800" b="1" spc="-10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 </a:t>
            </a:r>
            <a:r>
              <a:rPr lang="ru-RU" sz="2800" b="1" spc="-15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РЕСЕПШЕН</a:t>
            </a:r>
            <a:endParaRPr lang="ru-RU" sz="2800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pPr marL="918844" marR="911860" algn="ctr">
              <a:lnSpc>
                <a:spcPct val="100000"/>
              </a:lnSpc>
              <a:spcBef>
                <a:spcPts val="5"/>
              </a:spcBef>
            </a:pPr>
            <a:r>
              <a:rPr lang="ru-RU" sz="2800" b="1" spc="-5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ФИТН</a:t>
            </a:r>
            <a:r>
              <a:rPr lang="ru-RU" sz="2800" b="1" spc="-40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Е</a:t>
            </a:r>
            <a:r>
              <a:rPr lang="ru-RU" sz="2800" b="1" spc="-10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С</a:t>
            </a:r>
            <a:r>
              <a:rPr lang="ru-RU" sz="2800" b="1" spc="-5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-</a:t>
            </a:r>
            <a:r>
              <a:rPr lang="ru-RU" sz="2800" b="1" spc="-20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З</a:t>
            </a:r>
            <a:r>
              <a:rPr lang="ru-RU" sz="2800" b="1" spc="-5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АЛ  СПА-ЦЕНТР</a:t>
            </a:r>
            <a:endParaRPr lang="ru-RU" sz="2800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lang="ru-RU" sz="2800" b="1" spc="-15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БЛАГОУСТРОЙСТВО</a:t>
            </a:r>
            <a:r>
              <a:rPr lang="ru-RU" sz="2800" b="1" spc="5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 </a:t>
            </a:r>
            <a:r>
              <a:rPr lang="ru-RU" sz="2800" b="1" spc="-10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ТЕРРИТОРИИ</a:t>
            </a:r>
            <a:endParaRPr lang="ru-RU" sz="2800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</p:txBody>
      </p:sp>
      <p:pic>
        <p:nvPicPr>
          <p:cNvPr id="11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4312" y="1167140"/>
            <a:ext cx="5769681" cy="3050979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14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85615" y="4429780"/>
            <a:ext cx="3739604" cy="2216559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7373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04065" y="1167141"/>
            <a:ext cx="96627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Golos Text" panose="020B0503020202020204"/>
              </a:rPr>
              <a:t>   </a:t>
            </a:r>
          </a:p>
          <a:p>
            <a:endParaRPr lang="ru-RU" sz="2200" b="1" dirty="0">
              <a:solidFill>
                <a:schemeClr val="bg1"/>
              </a:solidFill>
              <a:latin typeface="Golos Text" panose="020B0503020202020204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34" y="98532"/>
            <a:ext cx="450289" cy="38348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B12A6DE-F6A3-2142-F9BA-69276165BC29}"/>
              </a:ext>
            </a:extLst>
          </p:cNvPr>
          <p:cNvSpPr/>
          <p:nvPr/>
        </p:nvSpPr>
        <p:spPr>
          <a:xfrm>
            <a:off x="1970116" y="191193"/>
            <a:ext cx="8861368" cy="824057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Парк развлечений на о. Конный</a:t>
            </a:r>
          </a:p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6B12A6DE-F6A3-2142-F9BA-69276165BC29}"/>
              </a:ext>
            </a:extLst>
          </p:cNvPr>
          <p:cNvSpPr/>
          <p:nvPr/>
        </p:nvSpPr>
        <p:spPr>
          <a:xfrm>
            <a:off x="0" y="1359207"/>
            <a:ext cx="12192000" cy="577375"/>
          </a:xfrm>
          <a:prstGeom prst="rect">
            <a:avLst/>
          </a:prstGeom>
          <a:solidFill>
            <a:schemeClr val="bg1">
              <a:alpha val="7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РЕКРЕАЦИИ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Рисунок 1" descr="image00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89" t="32399" r="-296" b="33724"/>
          <a:stretch/>
        </p:blipFill>
        <p:spPr bwMode="auto">
          <a:xfrm>
            <a:off x="394015" y="2182392"/>
            <a:ext cx="3372599" cy="250375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290" y="2180434"/>
            <a:ext cx="3576292" cy="249713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258" y="2180434"/>
            <a:ext cx="4184066" cy="24561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6B12A6DE-F6A3-2142-F9BA-69276165BC29}"/>
              </a:ext>
            </a:extLst>
          </p:cNvPr>
          <p:cNvSpPr/>
          <p:nvPr/>
        </p:nvSpPr>
        <p:spPr>
          <a:xfrm>
            <a:off x="4228448" y="4855386"/>
            <a:ext cx="1867552" cy="66030"/>
          </a:xfrm>
          <a:prstGeom prst="rect">
            <a:avLst/>
          </a:prstGeom>
          <a:solidFill>
            <a:srgbClr val="00B0F0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715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6B12A6DE-F6A3-2142-F9BA-69276165BC29}"/>
              </a:ext>
            </a:extLst>
          </p:cNvPr>
          <p:cNvSpPr/>
          <p:nvPr/>
        </p:nvSpPr>
        <p:spPr>
          <a:xfrm>
            <a:off x="6096000" y="4855386"/>
            <a:ext cx="1867552" cy="7334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715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772669" y="5047243"/>
            <a:ext cx="85145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комфортного, современного и безопасного паркового пространства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для массового отдыха людей на о. Конный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772669" y="5716977"/>
            <a:ext cx="5696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интересных, привлекательных локаций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772669" y="6125346"/>
            <a:ext cx="82094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качества и условий отдыха жителей и гостей города Иркутска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6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04065" y="1167141"/>
            <a:ext cx="96627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Golos Text" panose="020B0503020202020204"/>
              </a:rPr>
              <a:t>   </a:t>
            </a:r>
          </a:p>
          <a:p>
            <a:endParaRPr lang="ru-RU" sz="2200" b="1" dirty="0">
              <a:solidFill>
                <a:schemeClr val="bg1"/>
              </a:solidFill>
              <a:latin typeface="Golos Text" panose="020B0503020202020204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6B12A6DE-F6A3-2142-F9BA-69276165BC29}"/>
              </a:ext>
            </a:extLst>
          </p:cNvPr>
          <p:cNvSpPr/>
          <p:nvPr/>
        </p:nvSpPr>
        <p:spPr>
          <a:xfrm>
            <a:off x="1600200" y="1288473"/>
            <a:ext cx="9127785" cy="15250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Golos Text" panose="020B0503020202020204" pitchFamily="34" charset="-52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6B12A6DE-F6A3-2142-F9BA-69276165BC29}"/>
              </a:ext>
            </a:extLst>
          </p:cNvPr>
          <p:cNvSpPr/>
          <p:nvPr/>
        </p:nvSpPr>
        <p:spPr>
          <a:xfrm>
            <a:off x="474408" y="4163150"/>
            <a:ext cx="4970428" cy="9741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61" y="0"/>
            <a:ext cx="1034640" cy="8811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831" y="0"/>
            <a:ext cx="7526215" cy="685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6B12A6DE-F6A3-2142-F9BA-69276165BC29}"/>
              </a:ext>
            </a:extLst>
          </p:cNvPr>
          <p:cNvSpPr/>
          <p:nvPr/>
        </p:nvSpPr>
        <p:spPr>
          <a:xfrm>
            <a:off x="1532107" y="4374730"/>
            <a:ext cx="9127785" cy="15250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Golos Text" panose="020B0503020202020204" pitchFamily="34" charset="-52"/>
            </a:endParaRPr>
          </a:p>
          <a:p>
            <a:pPr algn="ctr"/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Golos Text" panose="020B0503020202020204" pitchFamily="34" charset="-52"/>
              </a:rPr>
              <a:t>Благодарю </a:t>
            </a:r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Golos Text" panose="020B0503020202020204" pitchFamily="34" charset="-52"/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4470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201" y="79131"/>
            <a:ext cx="4354330" cy="29608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04065" y="1167141"/>
            <a:ext cx="96627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Golos Text" panose="020B0503020202020204"/>
              </a:rPr>
              <a:t>   </a:t>
            </a:r>
          </a:p>
          <a:p>
            <a:endParaRPr lang="ru-RU" sz="2200" b="1" dirty="0">
              <a:solidFill>
                <a:schemeClr val="bg1"/>
              </a:solidFill>
              <a:latin typeface="Golos Text" panose="020B0503020202020204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96885" y="4198883"/>
            <a:ext cx="2167997" cy="218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6777" y="79131"/>
            <a:ext cx="4324208" cy="29608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48" y="152399"/>
            <a:ext cx="4190865" cy="278343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1970" y="3111030"/>
            <a:ext cx="2910254" cy="2483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48" y="3174288"/>
            <a:ext cx="2759211" cy="235651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408638" y="79131"/>
            <a:ext cx="2684850" cy="37901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879" y="152399"/>
            <a:ext cx="2556322" cy="362697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7095946" y="79131"/>
            <a:ext cx="5018845" cy="21892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8836" y="154269"/>
            <a:ext cx="4880278" cy="2039007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7094716" y="2330784"/>
            <a:ext cx="5021303" cy="175124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8837" y="2375995"/>
            <a:ext cx="4880277" cy="1660306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7093488" y="4141310"/>
            <a:ext cx="5021303" cy="22594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/>
          <a:srcRect l="50560" t="32291" r="21121" b="28610"/>
          <a:stretch/>
        </p:blipFill>
        <p:spPr>
          <a:xfrm>
            <a:off x="7223078" y="4178714"/>
            <a:ext cx="4764577" cy="2090595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9174182" y="4236287"/>
            <a:ext cx="2167997" cy="218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2924137" y="3948118"/>
            <a:ext cx="4158371" cy="26458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088" y="3997348"/>
            <a:ext cx="4108697" cy="254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33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61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04065" y="1167141"/>
            <a:ext cx="96627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Golos Text" panose="020B0503020202020204"/>
              </a:rPr>
              <a:t>   </a:t>
            </a:r>
          </a:p>
          <a:p>
            <a:endParaRPr lang="ru-RU" sz="2200" b="1" dirty="0">
              <a:solidFill>
                <a:schemeClr val="bg1"/>
              </a:solidFill>
              <a:latin typeface="Golos Text" panose="020B0503020202020204"/>
            </a:endParaRPr>
          </a:p>
        </p:txBody>
      </p:sp>
      <p:pic>
        <p:nvPicPr>
          <p:cNvPr id="2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3714" y="1327023"/>
            <a:ext cx="5508329" cy="5352152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92" y="37867"/>
            <a:ext cx="450289" cy="383487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6B12A6DE-F6A3-2142-F9BA-69276165BC29}"/>
              </a:ext>
            </a:extLst>
          </p:cNvPr>
          <p:cNvSpPr/>
          <p:nvPr/>
        </p:nvSpPr>
        <p:spPr>
          <a:xfrm>
            <a:off x="133714" y="6006920"/>
            <a:ext cx="2033082" cy="642025"/>
          </a:xfrm>
          <a:prstGeom prst="rect">
            <a:avLst/>
          </a:prstGeom>
          <a:solidFill>
            <a:schemeClr val="bg1">
              <a:alpha val="7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Площадь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100 ГА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6B12A6DE-F6A3-2142-F9BA-69276165BC29}"/>
              </a:ext>
            </a:extLst>
          </p:cNvPr>
          <p:cNvSpPr/>
          <p:nvPr/>
        </p:nvSpPr>
        <p:spPr>
          <a:xfrm>
            <a:off x="5924741" y="1316549"/>
            <a:ext cx="5850815" cy="2591336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ВСЕГО СРЕДСТВ </a:t>
            </a:r>
          </a:p>
          <a:p>
            <a:pPr algn="ctr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208,72 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МЛН. РУБЛЕЙ</a:t>
            </a:r>
          </a:p>
          <a:p>
            <a:pPr algn="ctr"/>
            <a:endParaRPr lang="ru-RU" sz="24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Федеральный бюджет 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200,37 МЛН. РУБЛЕЙ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Областной бюджет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5,43 МЛН. РУБЛЕЙ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Местный бюджет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2,92 МЛН. РУБЛЕЙ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6B12A6DE-F6A3-2142-F9BA-69276165BC29}"/>
              </a:ext>
            </a:extLst>
          </p:cNvPr>
          <p:cNvSpPr/>
          <p:nvPr/>
        </p:nvSpPr>
        <p:spPr>
          <a:xfrm>
            <a:off x="5948187" y="4111071"/>
            <a:ext cx="5850815" cy="2568104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- КОМФОРТНАЯ СРЕДА ДЛЯ ТУРИСТОВ</a:t>
            </a:r>
          </a:p>
          <a:p>
            <a:endParaRPr lang="ru-RU" sz="2400" b="1" dirty="0">
              <a:solidFill>
                <a:schemeClr val="tx1"/>
              </a:solidFill>
            </a:endParaRP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- СТИМУЛИРОВАНИЕ ПРИТОКА ТУРИСТОВ</a:t>
            </a:r>
          </a:p>
          <a:p>
            <a:endParaRPr lang="ru-RU" sz="2400" b="1" dirty="0">
              <a:solidFill>
                <a:schemeClr val="tx1"/>
              </a:solidFill>
            </a:endParaRP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- УВЕЛИЧЕНИЕ ПРОДОЛЖИТЕЛЬНОСТИ ПРЕБЫВАНИЯ</a:t>
            </a:r>
          </a:p>
          <a:p>
            <a:pPr algn="ctr"/>
            <a:endParaRPr lang="ru-RU" b="1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6B12A6DE-F6A3-2142-F9BA-69276165BC29}"/>
              </a:ext>
            </a:extLst>
          </p:cNvPr>
          <p:cNvSpPr/>
          <p:nvPr/>
        </p:nvSpPr>
        <p:spPr>
          <a:xfrm>
            <a:off x="741443" y="168812"/>
            <a:ext cx="11034114" cy="795143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ГОРОД ИРКУТСК – ПОБЕДИТЕЛЬ КОНКУРСА «ТУРИСТИЧЕСКОГО КОДА ЦЕНТРА ГОРОДА»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ExtraBold" panose="000009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0552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65871" cy="6858000"/>
          </a:xfrm>
          <a:prstGeom prst="rect">
            <a:avLst/>
          </a:prstGeom>
        </p:spPr>
      </p:pic>
      <p:sp>
        <p:nvSpPr>
          <p:cNvPr id="20" name="object 9"/>
          <p:cNvSpPr/>
          <p:nvPr/>
        </p:nvSpPr>
        <p:spPr>
          <a:xfrm>
            <a:off x="-90535" y="-562"/>
            <a:ext cx="12385141" cy="6858281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0" y="0"/>
                </a:moveTo>
                <a:lnTo>
                  <a:pt x="0" y="0"/>
                </a:lnTo>
                <a:lnTo>
                  <a:pt x="0" y="7560000"/>
                </a:lnTo>
                <a:lnTo>
                  <a:pt x="10692000" y="7560000"/>
                </a:lnTo>
                <a:lnTo>
                  <a:pt x="10692000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04065" y="1167141"/>
            <a:ext cx="96627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Golos Text" panose="020B0503020202020204"/>
              </a:rPr>
              <a:t>   </a:t>
            </a:r>
          </a:p>
          <a:p>
            <a:endParaRPr lang="ru-RU" sz="2200" b="1" dirty="0">
              <a:solidFill>
                <a:schemeClr val="bg1"/>
              </a:solidFill>
              <a:latin typeface="Golos Text" panose="020B0503020202020204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6B12A6DE-F6A3-2142-F9BA-69276165BC29}"/>
              </a:ext>
            </a:extLst>
          </p:cNvPr>
          <p:cNvSpPr/>
          <p:nvPr/>
        </p:nvSpPr>
        <p:spPr>
          <a:xfrm>
            <a:off x="1036339" y="58190"/>
            <a:ext cx="10953142" cy="419553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№ 1. </a:t>
            </a:r>
            <a:r>
              <a:rPr lang="ru-RU" sz="2400" b="1" dirty="0" smtClean="0">
                <a:solidFill>
                  <a:srgbClr val="002060"/>
                </a:solidFill>
              </a:rPr>
              <a:t>ФОРМИРОВАНИЕ ТУРИСТИЧЕСКОГО ЯДРА НА НАБЕРЕЖНОЙ РЕКИ АНГАРА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71" y="58190"/>
            <a:ext cx="507560" cy="4322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4" y="3736605"/>
            <a:ext cx="2245343" cy="162163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494" y="3736605"/>
            <a:ext cx="2453459" cy="172676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9" name="object 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266838" y="3798069"/>
            <a:ext cx="1533440" cy="163359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160" y="3814036"/>
            <a:ext cx="2710471" cy="162163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6B12A6DE-F6A3-2142-F9BA-69276165BC29}"/>
              </a:ext>
            </a:extLst>
          </p:cNvPr>
          <p:cNvSpPr/>
          <p:nvPr/>
        </p:nvSpPr>
        <p:spPr>
          <a:xfrm>
            <a:off x="0" y="900209"/>
            <a:ext cx="12139742" cy="2370631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4" name="Группа 33"/>
          <p:cNvGrpSpPr/>
          <p:nvPr/>
        </p:nvGrpSpPr>
        <p:grpSpPr>
          <a:xfrm>
            <a:off x="91170" y="1044374"/>
            <a:ext cx="3684053" cy="2082299"/>
            <a:chOff x="91171" y="732284"/>
            <a:chExt cx="3684053" cy="2082299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91171" y="732284"/>
              <a:ext cx="3684053" cy="523220"/>
            </a:xfrm>
            <a:prstGeom prst="rect">
              <a:avLst/>
            </a:prstGeom>
            <a:solidFill>
              <a:srgbClr val="7D9B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2">
                      <a:lumMod val="25000"/>
                    </a:schemeClr>
                  </a:solidFill>
                </a:rPr>
                <a:t>ПЛАНИРУЕТСЯ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91171" y="1306478"/>
              <a:ext cx="3684053" cy="15081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buClr>
                  <a:schemeClr val="accent6">
                    <a:lumMod val="75000"/>
                  </a:schemeClr>
                </a:buClr>
              </a:pPr>
              <a:r>
                <a:rPr lang="ru-RU" sz="2000" b="1" dirty="0" smtClean="0">
                  <a:solidFill>
                    <a:schemeClr val="accent1"/>
                  </a:solidFill>
                </a:rPr>
                <a:t>2</a:t>
              </a:r>
              <a:r>
                <a:rPr lang="ru-RU" sz="2000" b="1" dirty="0" smtClean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2000" b="1" dirty="0" smtClean="0">
                  <a:solidFill>
                    <a:schemeClr val="accent1">
                      <a:lumMod val="50000"/>
                    </a:schemeClr>
                  </a:solidFill>
                </a:rPr>
                <a:t>ФОТОЗОНЫ</a:t>
              </a:r>
            </a:p>
            <a:p>
              <a:pPr algn="ctr">
                <a:buClr>
                  <a:schemeClr val="accent6">
                    <a:lumMod val="75000"/>
                  </a:schemeClr>
                </a:buClr>
              </a:pPr>
              <a:endParaRPr lang="ru-RU" sz="1600" b="1" dirty="0" smtClean="0">
                <a:solidFill>
                  <a:schemeClr val="accent3">
                    <a:lumMod val="50000"/>
                  </a:schemeClr>
                </a:solidFill>
              </a:endParaRPr>
            </a:p>
            <a:p>
              <a:pPr algn="ctr">
                <a:buClr>
                  <a:schemeClr val="accent6">
                    <a:lumMod val="75000"/>
                  </a:schemeClr>
                </a:buClr>
              </a:pPr>
              <a:r>
                <a:rPr lang="ru-RU" sz="2000" b="1" dirty="0">
                  <a:solidFill>
                    <a:schemeClr val="accent1"/>
                  </a:solidFill>
                </a:rPr>
                <a:t>2</a:t>
              </a:r>
              <a:r>
                <a:rPr lang="ru-RU" sz="20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2000" b="1" dirty="0">
                  <a:solidFill>
                    <a:schemeClr val="accent1">
                      <a:lumMod val="50000"/>
                    </a:schemeClr>
                  </a:solidFill>
                </a:rPr>
                <a:t>ВИДОВЫЕ ТОЧКИ</a:t>
              </a:r>
            </a:p>
            <a:p>
              <a:pPr algn="ctr">
                <a:buClr>
                  <a:schemeClr val="accent6">
                    <a:lumMod val="75000"/>
                  </a:schemeClr>
                </a:buClr>
              </a:pPr>
              <a:endParaRPr lang="ru-RU" sz="1600" b="1" dirty="0" smtClean="0">
                <a:solidFill>
                  <a:schemeClr val="accent3">
                    <a:lumMod val="50000"/>
                  </a:schemeClr>
                </a:solidFill>
              </a:endParaRPr>
            </a:p>
            <a:p>
              <a:pPr algn="ctr">
                <a:buClr>
                  <a:schemeClr val="accent6">
                    <a:lumMod val="75000"/>
                  </a:schemeClr>
                </a:buClr>
              </a:pPr>
              <a:r>
                <a:rPr lang="ru-RU" sz="2000" b="1" dirty="0">
                  <a:solidFill>
                    <a:schemeClr val="accent1"/>
                  </a:solidFill>
                </a:rPr>
                <a:t>3</a:t>
              </a:r>
              <a:r>
                <a:rPr lang="ru-RU" sz="20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2000" b="1" dirty="0">
                  <a:solidFill>
                    <a:schemeClr val="accent1">
                      <a:lumMod val="50000"/>
                    </a:schemeClr>
                  </a:solidFill>
                </a:rPr>
                <a:t>СМОТРОВЫЕ </a:t>
              </a:r>
              <a:r>
                <a:rPr lang="ru-RU" sz="2000" b="1" dirty="0" smtClean="0">
                  <a:solidFill>
                    <a:schemeClr val="accent1">
                      <a:lumMod val="50000"/>
                    </a:schemeClr>
                  </a:solidFill>
                </a:rPr>
                <a:t>ПЛОЩАДКИ</a:t>
              </a:r>
              <a:endParaRPr lang="ru-RU" sz="20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3945803" y="1037727"/>
            <a:ext cx="3567191" cy="2131199"/>
            <a:chOff x="3960608" y="751307"/>
            <a:chExt cx="3567191" cy="2131199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3960608" y="751307"/>
              <a:ext cx="3567191" cy="523220"/>
            </a:xfrm>
            <a:prstGeom prst="rect">
              <a:avLst/>
            </a:prstGeom>
            <a:solidFill>
              <a:srgbClr val="F1CE6A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2">
                      <a:lumMod val="25000"/>
                    </a:schemeClr>
                  </a:solidFill>
                </a:rPr>
                <a:t>СДЕЛАНО</a:t>
              </a:r>
              <a:endParaRPr lang="ru-RU" sz="28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3960608" y="1374401"/>
              <a:ext cx="3567191" cy="15081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285750" indent="-285750" algn="ctr">
                <a:buClr>
                  <a:schemeClr val="accent6">
                    <a:lumMod val="75000"/>
                  </a:schemeClr>
                </a:buClr>
                <a:buFont typeface="Wingdings" panose="05000000000000000000" pitchFamily="2" charset="2"/>
                <a:buChar char="ü"/>
              </a:pPr>
              <a:r>
                <a:rPr lang="ru-RU" sz="1600" b="1" dirty="0" smtClean="0">
                  <a:solidFill>
                    <a:schemeClr val="accent1">
                      <a:lumMod val="50000"/>
                    </a:schemeClr>
                  </a:solidFill>
                </a:rPr>
                <a:t>ПРОРАБАТЫВАЕТСЯ </a:t>
              </a:r>
              <a:r>
                <a:rPr lang="ru-RU" sz="1600" b="1" dirty="0">
                  <a:solidFill>
                    <a:schemeClr val="accent1">
                      <a:lumMod val="50000"/>
                    </a:schemeClr>
                  </a:solidFill>
                </a:rPr>
                <a:t>ДИЗАЙН ФОТОЗОН</a:t>
              </a:r>
            </a:p>
            <a:p>
              <a:pPr algn="ctr">
                <a:buClr>
                  <a:schemeClr val="accent6">
                    <a:lumMod val="75000"/>
                  </a:schemeClr>
                </a:buClr>
              </a:pPr>
              <a:endParaRPr lang="ru-RU" sz="1200" b="1" dirty="0" smtClean="0">
                <a:solidFill>
                  <a:schemeClr val="accent3">
                    <a:lumMod val="50000"/>
                  </a:schemeClr>
                </a:solidFill>
              </a:endParaRPr>
            </a:p>
            <a:p>
              <a:pPr marL="285750" indent="-285750" algn="ctr">
                <a:buClr>
                  <a:schemeClr val="accent6">
                    <a:lumMod val="75000"/>
                  </a:schemeClr>
                </a:buClr>
                <a:buFont typeface="Wingdings" panose="05000000000000000000" pitchFamily="2" charset="2"/>
                <a:buChar char="ü"/>
              </a:pPr>
              <a:r>
                <a:rPr lang="ru-RU" sz="1600" b="1" dirty="0" smtClean="0">
                  <a:solidFill>
                    <a:schemeClr val="accent1">
                      <a:lumMod val="50000"/>
                    </a:schemeClr>
                  </a:solidFill>
                </a:rPr>
                <a:t>ВЕДУТСЯ </a:t>
              </a:r>
              <a:r>
                <a:rPr lang="ru-RU" sz="1600" b="1" dirty="0">
                  <a:solidFill>
                    <a:schemeClr val="accent1">
                      <a:lumMod val="50000"/>
                    </a:schemeClr>
                  </a:solidFill>
                </a:rPr>
                <a:t>ВСТРЕЧИ С ДИЗАЙНЕРАМИ И </a:t>
              </a:r>
              <a:r>
                <a:rPr lang="ru-RU" sz="1600" b="1" dirty="0" smtClean="0">
                  <a:solidFill>
                    <a:schemeClr val="accent1">
                      <a:lumMod val="50000"/>
                    </a:schemeClr>
                  </a:solidFill>
                </a:rPr>
                <a:t>АРХИТЕКТОРАМИ</a:t>
              </a:r>
              <a:endParaRPr lang="ru-RU" sz="1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6B12A6DE-F6A3-2142-F9BA-69276165BC29}"/>
              </a:ext>
            </a:extLst>
          </p:cNvPr>
          <p:cNvSpPr/>
          <p:nvPr/>
        </p:nvSpPr>
        <p:spPr>
          <a:xfrm>
            <a:off x="7683574" y="1025840"/>
            <a:ext cx="4351233" cy="2124843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ВСЕГО СРЕДСТВ 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4,05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МЛН. РУБЛЕЙ</a:t>
            </a:r>
          </a:p>
          <a:p>
            <a:pPr algn="ctr"/>
            <a:endParaRPr lang="ru-RU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- ФОТОЗОНЫ 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1,94 МЛН. РУБЛЕЙ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- ВИДОВЫЕ ТОЧКИ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0,61 МЛН. РУБЛЕЙ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- СМОТРОВЫЕ ПЛОЩАДКИ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1,5 МЛН. РУБЛЕЙ</a:t>
            </a:r>
          </a:p>
        </p:txBody>
      </p:sp>
      <p:pic>
        <p:nvPicPr>
          <p:cNvPr id="32" name="object 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145364" y="3736605"/>
            <a:ext cx="1867909" cy="1609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2879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object 9"/>
          <p:cNvSpPr/>
          <p:nvPr/>
        </p:nvSpPr>
        <p:spPr>
          <a:xfrm>
            <a:off x="0" y="-1"/>
            <a:ext cx="12192000" cy="6858001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0" y="0"/>
                </a:moveTo>
                <a:lnTo>
                  <a:pt x="0" y="0"/>
                </a:lnTo>
                <a:lnTo>
                  <a:pt x="0" y="7560000"/>
                </a:lnTo>
                <a:lnTo>
                  <a:pt x="10692000" y="7560000"/>
                </a:lnTo>
                <a:lnTo>
                  <a:pt x="10692000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04065" y="1167141"/>
            <a:ext cx="96627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Golos Text" panose="020B0503020202020204"/>
              </a:rPr>
              <a:t>   </a:t>
            </a:r>
          </a:p>
          <a:p>
            <a:endParaRPr lang="ru-RU" sz="2200" b="1" dirty="0">
              <a:solidFill>
                <a:schemeClr val="bg1"/>
              </a:solidFill>
              <a:latin typeface="Golos Text" panose="020B0503020202020204"/>
            </a:endParaRPr>
          </a:p>
        </p:txBody>
      </p:sp>
      <p:pic>
        <p:nvPicPr>
          <p:cNvPr id="12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84014" y="3637979"/>
            <a:ext cx="2120725" cy="184466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84399" y="3637979"/>
            <a:ext cx="3766226" cy="184466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110" y="83128"/>
            <a:ext cx="536841" cy="457199"/>
          </a:xfrm>
          <a:prstGeom prst="rect">
            <a:avLst/>
          </a:prstGeom>
        </p:spPr>
      </p:pic>
      <p:pic>
        <p:nvPicPr>
          <p:cNvPr id="14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0962" y="3637979"/>
            <a:ext cx="1714624" cy="1843754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049" y="3637979"/>
            <a:ext cx="2932922" cy="184466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6B12A6DE-F6A3-2142-F9BA-69276165BC29}"/>
              </a:ext>
            </a:extLst>
          </p:cNvPr>
          <p:cNvSpPr/>
          <p:nvPr/>
        </p:nvSpPr>
        <p:spPr>
          <a:xfrm>
            <a:off x="27984" y="907466"/>
            <a:ext cx="12139742" cy="247936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116109" y="981452"/>
            <a:ext cx="4453400" cy="2305125"/>
            <a:chOff x="111802" y="640658"/>
            <a:chExt cx="3684054" cy="3356697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111802" y="640658"/>
              <a:ext cx="3684053" cy="672271"/>
            </a:xfrm>
            <a:prstGeom prst="rect">
              <a:avLst/>
            </a:prstGeom>
            <a:solidFill>
              <a:srgbClr val="7D9B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2">
                      <a:lumMod val="25000"/>
                    </a:schemeClr>
                  </a:solidFill>
                </a:rPr>
                <a:t>ПЛАНИРУЕТСЯ</a:t>
              </a: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111803" y="1353088"/>
              <a:ext cx="3684053" cy="26442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buClr>
                  <a:schemeClr val="accent6">
                    <a:lumMod val="75000"/>
                  </a:schemeClr>
                </a:buClr>
              </a:pPr>
              <a:r>
                <a:rPr lang="ru-RU" sz="1600" b="1" dirty="0" smtClean="0">
                  <a:solidFill>
                    <a:schemeClr val="accent1"/>
                  </a:solidFill>
                </a:rPr>
                <a:t>НОВЫЕ</a:t>
              </a:r>
              <a:r>
                <a:rPr lang="ru-RU" sz="1600" b="1" dirty="0" smtClean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smtClean="0">
                  <a:solidFill>
                    <a:schemeClr val="accent1">
                      <a:lumMod val="50000"/>
                    </a:schemeClr>
                  </a:solidFill>
                </a:rPr>
                <a:t>НАВИГАЦИОННЫЕ УКАЗАТЕЛИ И СТЕЛЛЫ, ИНФОРМАЦИОННЫЕ СТЕНДЫ И ТАБЛИЧКИ</a:t>
              </a:r>
            </a:p>
            <a:p>
              <a:pPr algn="ctr">
                <a:buClr>
                  <a:schemeClr val="accent6">
                    <a:lumMod val="75000"/>
                  </a:schemeClr>
                </a:buClr>
              </a:pPr>
              <a:endParaRPr lang="ru-RU" sz="1600" b="1" dirty="0" smtClean="0">
                <a:solidFill>
                  <a:schemeClr val="accent3">
                    <a:lumMod val="50000"/>
                  </a:schemeClr>
                </a:solidFill>
              </a:endParaRPr>
            </a:p>
            <a:p>
              <a:pPr algn="ctr">
                <a:buClr>
                  <a:schemeClr val="accent6">
                    <a:lumMod val="75000"/>
                  </a:schemeClr>
                </a:buClr>
              </a:pPr>
              <a:r>
                <a:rPr lang="ru-RU" sz="1600" b="1" dirty="0" smtClean="0">
                  <a:solidFill>
                    <a:schemeClr val="accent1">
                      <a:lumMod val="50000"/>
                    </a:schemeClr>
                  </a:solidFill>
                </a:rPr>
                <a:t>РОБОТ-ГИД В ОФИСАХ МКУ «ИТС»</a:t>
              </a:r>
            </a:p>
            <a:p>
              <a:pPr algn="ctr">
                <a:buClr>
                  <a:schemeClr val="accent6">
                    <a:lumMod val="75000"/>
                  </a:schemeClr>
                </a:buClr>
              </a:pPr>
              <a:endParaRPr lang="ru-RU" sz="1600" b="1" dirty="0" smtClean="0">
                <a:solidFill>
                  <a:schemeClr val="bg2">
                    <a:lumMod val="25000"/>
                  </a:schemeClr>
                </a:solidFill>
              </a:endParaRPr>
            </a:p>
            <a:p>
              <a:pPr algn="ctr">
                <a:buClr>
                  <a:schemeClr val="accent6">
                    <a:lumMod val="75000"/>
                  </a:schemeClr>
                </a:buClr>
              </a:pPr>
              <a:r>
                <a:rPr lang="ru-RU" sz="1600" b="1" dirty="0" smtClean="0">
                  <a:solidFill>
                    <a:schemeClr val="accent1">
                      <a:lumMod val="50000"/>
                    </a:schemeClr>
                  </a:solidFill>
                </a:rPr>
                <a:t>СЕНСОРНЫЕ ЦИФРОВЫЕ ТЕРМИНАЛЫ</a:t>
              </a: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4699755" y="983433"/>
            <a:ext cx="3877573" cy="2326782"/>
            <a:chOff x="3805415" y="785296"/>
            <a:chExt cx="3877573" cy="2326782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3805415" y="785296"/>
              <a:ext cx="3877573" cy="461665"/>
            </a:xfrm>
            <a:prstGeom prst="rect">
              <a:avLst/>
            </a:prstGeom>
            <a:solidFill>
              <a:srgbClr val="F1CE6A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2">
                      <a:lumMod val="25000"/>
                    </a:schemeClr>
                  </a:solidFill>
                </a:rPr>
                <a:t>СДЕЛАНО</a:t>
              </a:r>
              <a:endParaRPr lang="ru-RU" sz="24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3805415" y="1296196"/>
              <a:ext cx="3877573" cy="181588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285750" indent="-285750" algn="ctr">
                <a:buClr>
                  <a:schemeClr val="accent6">
                    <a:lumMod val="75000"/>
                  </a:schemeClr>
                </a:buClr>
                <a:buFont typeface="Wingdings" panose="05000000000000000000" pitchFamily="2" charset="2"/>
                <a:buChar char="ü"/>
              </a:pPr>
              <a:r>
                <a:rPr lang="ru-RU" sz="1400" b="1" dirty="0">
                  <a:solidFill>
                    <a:schemeClr val="accent1">
                      <a:lumMod val="50000"/>
                    </a:schemeClr>
                  </a:solidFill>
                </a:rPr>
                <a:t>РАЗРАБОТАН </a:t>
              </a:r>
              <a:r>
                <a:rPr lang="ru-RU" sz="1400" b="1" dirty="0" smtClean="0">
                  <a:solidFill>
                    <a:schemeClr val="accent1">
                      <a:lumMod val="50000"/>
                    </a:schemeClr>
                  </a:solidFill>
                </a:rPr>
                <a:t>ДИЗАЙН-КОД НАВИГАЦИОННОЙ СИСТЕМЫ</a:t>
              </a:r>
            </a:p>
            <a:p>
              <a:pPr algn="ctr">
                <a:buClr>
                  <a:schemeClr val="accent6">
                    <a:lumMod val="75000"/>
                  </a:schemeClr>
                </a:buClr>
              </a:pPr>
              <a:endParaRPr lang="ru-RU" sz="1400" b="1" dirty="0">
                <a:solidFill>
                  <a:schemeClr val="bg2">
                    <a:lumMod val="25000"/>
                  </a:schemeClr>
                </a:solidFill>
              </a:endParaRPr>
            </a:p>
            <a:p>
              <a:pPr marL="285750" indent="-285750" algn="ctr">
                <a:buClr>
                  <a:schemeClr val="accent6">
                    <a:lumMod val="75000"/>
                  </a:schemeClr>
                </a:buClr>
                <a:buFont typeface="Wingdings" panose="05000000000000000000" pitchFamily="2" charset="2"/>
                <a:buChar char="ü"/>
              </a:pPr>
              <a:r>
                <a:rPr lang="ru-RU" sz="1400" b="1" dirty="0">
                  <a:solidFill>
                    <a:schemeClr val="accent1">
                      <a:lumMod val="50000"/>
                    </a:schemeClr>
                  </a:solidFill>
                </a:rPr>
                <a:t>ВЕДЕТСЯ РАБОТА С АРХИТЕКТОРАМИ, ИСТОРИКАМИ, </a:t>
              </a:r>
              <a:r>
                <a:rPr lang="ru-RU" sz="1400" b="1" dirty="0" smtClean="0">
                  <a:solidFill>
                    <a:schemeClr val="accent1">
                      <a:lumMod val="50000"/>
                    </a:schemeClr>
                  </a:solidFill>
                </a:rPr>
                <a:t>ОБЩЕСТВЕННОСТЬЮ</a:t>
              </a:r>
            </a:p>
            <a:p>
              <a:pPr marL="285750" indent="-285750" algn="ctr">
                <a:buClr>
                  <a:schemeClr val="accent6">
                    <a:lumMod val="75000"/>
                  </a:schemeClr>
                </a:buClr>
                <a:buFont typeface="Wingdings" panose="05000000000000000000" pitchFamily="2" charset="2"/>
                <a:buChar char="ü"/>
              </a:pPr>
              <a:endParaRPr lang="ru-RU" sz="1400" b="1" dirty="0">
                <a:solidFill>
                  <a:schemeClr val="bg2">
                    <a:lumMod val="25000"/>
                  </a:schemeClr>
                </a:solidFill>
              </a:endParaRPr>
            </a:p>
            <a:p>
              <a:pPr marL="285750" indent="-285750" algn="ctr">
                <a:buClr>
                  <a:schemeClr val="accent6">
                    <a:lumMod val="75000"/>
                  </a:schemeClr>
                </a:buClr>
                <a:buFont typeface="Wingdings" panose="05000000000000000000" pitchFamily="2" charset="2"/>
                <a:buChar char="ü"/>
              </a:pPr>
              <a:r>
                <a:rPr lang="ru-RU" sz="1400" b="1" dirty="0" smtClean="0">
                  <a:solidFill>
                    <a:schemeClr val="accent1">
                      <a:lumMod val="50000"/>
                    </a:schemeClr>
                  </a:solidFill>
                </a:rPr>
                <a:t>ИЗУЧВЕТСЯ РЫНОК ПОДРЯДЧИКОВ НА ВЫПОЛНЕНИЕ РАБОТ </a:t>
              </a:r>
            </a:p>
          </p:txBody>
        </p:sp>
      </p:grp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6B12A6DE-F6A3-2142-F9BA-69276165BC29}"/>
              </a:ext>
            </a:extLst>
          </p:cNvPr>
          <p:cNvSpPr/>
          <p:nvPr/>
        </p:nvSpPr>
        <p:spPr>
          <a:xfrm>
            <a:off x="8685656" y="1032331"/>
            <a:ext cx="3373742" cy="2197728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ВСЕГО СРЕДСТВ 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42,2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МЛН. РУБЛЕЙ</a:t>
            </a:r>
          </a:p>
          <a:p>
            <a:pPr algn="ctr"/>
            <a:endParaRPr lang="ru-RU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- НАВИГАЦИЯ 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33,7 МЛН. РУБЛЕЙ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- РОБОТЫ-ГИДЫ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6,0 МЛН. РУБЛЕЙ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- ТЕРМИНАЛЫ 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2,5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МЛН. РУБЛЕЙ</a:t>
            </a:r>
          </a:p>
          <a:p>
            <a:pPr marL="285750" indent="-285750" algn="ctr">
              <a:buFontTx/>
              <a:buChar char="-"/>
            </a:pPr>
            <a:endParaRPr lang="ru-RU" sz="16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6B12A6DE-F6A3-2142-F9BA-69276165BC29}"/>
              </a:ext>
            </a:extLst>
          </p:cNvPr>
          <p:cNvSpPr/>
          <p:nvPr/>
        </p:nvSpPr>
        <p:spPr>
          <a:xfrm>
            <a:off x="1036339" y="58190"/>
            <a:ext cx="10953142" cy="419553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№ 2. </a:t>
            </a:r>
            <a:r>
              <a:rPr lang="ru-RU" sz="2400" b="1" dirty="0" smtClean="0">
                <a:solidFill>
                  <a:srgbClr val="002060"/>
                </a:solidFill>
              </a:rPr>
              <a:t>ОБНОВЛЕНИЕ ПЕШЕХОДНОЙ И ТУРИСТИЧЕСКОЙ НАВИГАЦИИ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28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object 9"/>
          <p:cNvSpPr/>
          <p:nvPr/>
        </p:nvSpPr>
        <p:spPr>
          <a:xfrm flipH="1">
            <a:off x="-45720" y="-1"/>
            <a:ext cx="45719" cy="6858001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0" y="0"/>
                </a:moveTo>
                <a:lnTo>
                  <a:pt x="0" y="0"/>
                </a:lnTo>
                <a:lnTo>
                  <a:pt x="0" y="7560000"/>
                </a:lnTo>
                <a:lnTo>
                  <a:pt x="10692000" y="7560000"/>
                </a:lnTo>
                <a:lnTo>
                  <a:pt x="10692000" y="0"/>
                </a:lnTo>
                <a:close/>
              </a:path>
            </a:pathLst>
          </a:custGeom>
          <a:solidFill>
            <a:srgbClr val="DAE3F3">
              <a:alpha val="50000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04065" y="1167141"/>
            <a:ext cx="96627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Golos Text" panose="020B0503020202020204"/>
              </a:rPr>
              <a:t>   </a:t>
            </a:r>
          </a:p>
          <a:p>
            <a:endParaRPr lang="ru-RU" sz="2200" b="1" dirty="0">
              <a:solidFill>
                <a:schemeClr val="bg1"/>
              </a:solidFill>
              <a:latin typeface="Golos Text" panose="020B0503020202020204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10" y="83128"/>
            <a:ext cx="536841" cy="45719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6B12A6DE-F6A3-2142-F9BA-69276165BC29}"/>
              </a:ext>
            </a:extLst>
          </p:cNvPr>
          <p:cNvSpPr/>
          <p:nvPr/>
        </p:nvSpPr>
        <p:spPr>
          <a:xfrm>
            <a:off x="27984" y="907466"/>
            <a:ext cx="12139742" cy="247936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12796" y="1732741"/>
            <a:ext cx="3623786" cy="13234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Clr>
                <a:schemeClr val="accent6">
                  <a:lumMod val="75000"/>
                </a:schemeClr>
              </a:buClr>
            </a:pPr>
            <a:endParaRPr lang="ru-RU" sz="1600" b="1" dirty="0" smtClean="0">
              <a:solidFill>
                <a:schemeClr val="accent1"/>
              </a:solidFill>
            </a:endParaRPr>
          </a:p>
          <a:p>
            <a:pPr algn="ctr">
              <a:buClr>
                <a:schemeClr val="accent6">
                  <a:lumMod val="75000"/>
                </a:schemeClr>
              </a:buClr>
            </a:pPr>
            <a:r>
              <a:rPr lang="ru-RU" sz="1600" b="1" dirty="0" smtClean="0">
                <a:solidFill>
                  <a:schemeClr val="accent1"/>
                </a:solidFill>
              </a:rPr>
              <a:t>УСТАНОВКА </a:t>
            </a:r>
          </a:p>
          <a:p>
            <a:pPr algn="ctr">
              <a:buClr>
                <a:schemeClr val="accent6">
                  <a:lumMod val="75000"/>
                </a:schemeClr>
              </a:buClr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ТУАЛЕТНЫХ МОДУЛЕЙ </a:t>
            </a:r>
          </a:p>
          <a:p>
            <a:pPr algn="ctr">
              <a:buClr>
                <a:schemeClr val="accent6">
                  <a:lumMod val="75000"/>
                </a:schemeClr>
              </a:buClr>
            </a:pPr>
            <a:endParaRPr lang="ru-RU" sz="16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>
              <a:buClr>
                <a:schemeClr val="accent6">
                  <a:lumMod val="75000"/>
                </a:schemeClr>
              </a:buClr>
            </a:pPr>
            <a:endParaRPr lang="ru-RU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3821393" y="1022059"/>
            <a:ext cx="3420654" cy="1972219"/>
            <a:chOff x="3660878" y="753776"/>
            <a:chExt cx="4297842" cy="1411641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3660878" y="753776"/>
              <a:ext cx="4297841" cy="330443"/>
            </a:xfrm>
            <a:prstGeom prst="rect">
              <a:avLst/>
            </a:prstGeom>
            <a:solidFill>
              <a:srgbClr val="F1CE6A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2">
                      <a:lumMod val="25000"/>
                    </a:schemeClr>
                  </a:solidFill>
                </a:rPr>
                <a:t>СДЕЛАНО</a:t>
              </a:r>
              <a:endParaRPr lang="ru-RU" sz="24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3660879" y="1262207"/>
              <a:ext cx="4297841" cy="9032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buClr>
                  <a:schemeClr val="accent6">
                    <a:lumMod val="75000"/>
                  </a:schemeClr>
                </a:buClr>
              </a:pPr>
              <a:endParaRPr lang="ru-RU" sz="1200" b="1" dirty="0" smtClean="0">
                <a:solidFill>
                  <a:schemeClr val="accent3">
                    <a:lumMod val="50000"/>
                  </a:schemeClr>
                </a:solidFill>
              </a:endParaRPr>
            </a:p>
            <a:p>
              <a:pPr marL="285750" indent="-285750" algn="ctr">
                <a:buClr>
                  <a:schemeClr val="accent6">
                    <a:lumMod val="75000"/>
                  </a:schemeClr>
                </a:buClr>
                <a:buFont typeface="Wingdings" panose="05000000000000000000" pitchFamily="2" charset="2"/>
                <a:buChar char="ü"/>
              </a:pPr>
              <a:r>
                <a:rPr lang="ru-RU" sz="1600" b="1" dirty="0" smtClean="0">
                  <a:solidFill>
                    <a:schemeClr val="accent1">
                      <a:lumMod val="50000"/>
                    </a:schemeClr>
                  </a:solidFill>
                </a:rPr>
                <a:t>ПРОРАБОТАНЫ ТОЧКИ УСТАНОВКИ С МУП «ВОДОКНАЛ»</a:t>
              </a:r>
            </a:p>
            <a:p>
              <a:pPr marL="285750" indent="-285750" algn="ctr">
                <a:buClr>
                  <a:schemeClr val="accent6">
                    <a:lumMod val="75000"/>
                  </a:schemeClr>
                </a:buClr>
                <a:buFont typeface="Wingdings" panose="05000000000000000000" pitchFamily="2" charset="2"/>
                <a:buChar char="ü"/>
              </a:pPr>
              <a:endParaRPr lang="ru-RU" sz="1600" b="1" dirty="0">
                <a:solidFill>
                  <a:schemeClr val="bg2">
                    <a:lumMod val="25000"/>
                  </a:schemeClr>
                </a:solidFill>
              </a:endParaRPr>
            </a:p>
            <a:p>
              <a:pPr marL="285750" indent="-285750" algn="ctr">
                <a:buClr>
                  <a:schemeClr val="accent6">
                    <a:lumMod val="75000"/>
                  </a:schemeClr>
                </a:buClr>
                <a:buFont typeface="Wingdings" panose="05000000000000000000" pitchFamily="2" charset="2"/>
                <a:buChar char="ü"/>
              </a:pPr>
              <a:endParaRPr lang="ru-RU" sz="1600" b="1" dirty="0" smtClean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6B12A6DE-F6A3-2142-F9BA-69276165BC29}"/>
              </a:ext>
            </a:extLst>
          </p:cNvPr>
          <p:cNvSpPr/>
          <p:nvPr/>
        </p:nvSpPr>
        <p:spPr>
          <a:xfrm>
            <a:off x="7418314" y="1073112"/>
            <a:ext cx="4571167" cy="1983067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ВСЕГО СРЕДСТВ 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36,1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МЛН. РУБЛЕЙ</a:t>
            </a:r>
          </a:p>
          <a:p>
            <a:pPr algn="ctr"/>
            <a:endParaRPr lang="ru-RU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- ТУАЛЕТНЫЕ МОДУЛИ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29,7 МЛН. РУБЛЕЙ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- ОФИСЫ МКУ «ИТС»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6,4 МЛН. РУБЛЕЙ</a:t>
            </a:r>
          </a:p>
          <a:p>
            <a:pPr marL="285750" indent="-285750" algn="ctr">
              <a:buFontTx/>
              <a:buChar char="-"/>
            </a:pPr>
            <a:endParaRPr lang="ru-RU" sz="16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6B12A6DE-F6A3-2142-F9BA-69276165BC29}"/>
              </a:ext>
            </a:extLst>
          </p:cNvPr>
          <p:cNvSpPr/>
          <p:nvPr/>
        </p:nvSpPr>
        <p:spPr>
          <a:xfrm>
            <a:off x="1036339" y="58190"/>
            <a:ext cx="10953142" cy="419553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№ 3. </a:t>
            </a:r>
            <a:r>
              <a:rPr lang="ru-RU" sz="2400" b="1" dirty="0" smtClean="0">
                <a:solidFill>
                  <a:srgbClr val="002060"/>
                </a:solidFill>
              </a:rPr>
              <a:t>ТУРИСТИЧЕСКАЯ ИНФРАСТРУКТУРА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29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06882" y="3646501"/>
            <a:ext cx="3698021" cy="2271667"/>
          </a:xfrm>
          <a:prstGeom prst="rect">
            <a:avLst/>
          </a:prstGeom>
        </p:spPr>
      </p:pic>
      <p:grpSp>
        <p:nvGrpSpPr>
          <p:cNvPr id="30" name="object 23"/>
          <p:cNvGrpSpPr/>
          <p:nvPr/>
        </p:nvGrpSpPr>
        <p:grpSpPr>
          <a:xfrm>
            <a:off x="4086931" y="3611532"/>
            <a:ext cx="3331383" cy="2307553"/>
            <a:chOff x="10223995" y="1152004"/>
            <a:chExt cx="4536440" cy="3996054"/>
          </a:xfrm>
        </p:grpSpPr>
        <p:pic>
          <p:nvPicPr>
            <p:cNvPr id="31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223995" y="1152004"/>
              <a:ext cx="4536008" cy="3995991"/>
            </a:xfrm>
            <a:prstGeom prst="rect">
              <a:avLst/>
            </a:prstGeom>
            <a:ln w="0">
              <a:solidFill>
                <a:schemeClr val="bg1"/>
              </a:solidFill>
            </a:ln>
          </p:spPr>
        </p:pic>
        <p:sp>
          <p:nvSpPr>
            <p:cNvPr id="32" name="object 25"/>
            <p:cNvSpPr/>
            <p:nvPr/>
          </p:nvSpPr>
          <p:spPr>
            <a:xfrm>
              <a:off x="10225582" y="1153591"/>
              <a:ext cx="4533265" cy="3992879"/>
            </a:xfrm>
            <a:custGeom>
              <a:avLst/>
              <a:gdLst/>
              <a:ahLst/>
              <a:cxnLst/>
              <a:rect l="l" t="t" r="r" b="b"/>
              <a:pathLst>
                <a:path w="4533265" h="3992879">
                  <a:moveTo>
                    <a:pt x="0" y="3992816"/>
                  </a:moveTo>
                  <a:lnTo>
                    <a:pt x="4532820" y="3992816"/>
                  </a:lnTo>
                  <a:lnTo>
                    <a:pt x="4532820" y="0"/>
                  </a:lnTo>
                  <a:lnTo>
                    <a:pt x="0" y="0"/>
                  </a:lnTo>
                  <a:lnTo>
                    <a:pt x="0" y="3992816"/>
                  </a:lnTo>
                  <a:close/>
                </a:path>
              </a:pathLst>
            </a:custGeom>
            <a:ln w="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124445" y="1022060"/>
            <a:ext cx="3612137" cy="461665"/>
          </a:xfrm>
          <a:prstGeom prst="rect">
            <a:avLst/>
          </a:prstGeom>
          <a:solidFill>
            <a:srgbClr val="7D9B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ПЛАНИРУЕТСЯ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17" y="3646502"/>
            <a:ext cx="2844032" cy="2229558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5235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object 9"/>
          <p:cNvSpPr/>
          <p:nvPr/>
        </p:nvSpPr>
        <p:spPr>
          <a:xfrm>
            <a:off x="0" y="-1"/>
            <a:ext cx="12191999" cy="6858001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0" y="0"/>
                </a:moveTo>
                <a:lnTo>
                  <a:pt x="0" y="0"/>
                </a:lnTo>
                <a:lnTo>
                  <a:pt x="0" y="7560000"/>
                </a:lnTo>
                <a:lnTo>
                  <a:pt x="10692000" y="7560000"/>
                </a:lnTo>
                <a:lnTo>
                  <a:pt x="10692000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04065" y="1167141"/>
            <a:ext cx="96627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Golos Text" panose="020B0503020202020204"/>
              </a:rPr>
              <a:t>   </a:t>
            </a:r>
          </a:p>
          <a:p>
            <a:endParaRPr lang="ru-RU" sz="2200" b="1" dirty="0">
              <a:solidFill>
                <a:schemeClr val="bg1"/>
              </a:solidFill>
              <a:latin typeface="Golos Text" panose="020B0503020202020204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10" y="83128"/>
            <a:ext cx="536841" cy="45719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6B12A6DE-F6A3-2142-F9BA-69276165BC29}"/>
              </a:ext>
            </a:extLst>
          </p:cNvPr>
          <p:cNvSpPr/>
          <p:nvPr/>
        </p:nvSpPr>
        <p:spPr>
          <a:xfrm>
            <a:off x="26128" y="919063"/>
            <a:ext cx="12139742" cy="2591579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13640" y="1006735"/>
            <a:ext cx="2756572" cy="461664"/>
          </a:xfrm>
          <a:prstGeom prst="rect">
            <a:avLst/>
          </a:prstGeom>
          <a:solidFill>
            <a:srgbClr val="7D9B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ПЛАНИРУЕТСЯ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570833" y="968750"/>
            <a:ext cx="3680913" cy="461666"/>
          </a:xfrm>
          <a:prstGeom prst="rect">
            <a:avLst/>
          </a:prstGeom>
          <a:solidFill>
            <a:srgbClr val="F1CE6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СДЕЛАНО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6B12A6DE-F6A3-2142-F9BA-69276165BC29}"/>
              </a:ext>
            </a:extLst>
          </p:cNvPr>
          <p:cNvSpPr/>
          <p:nvPr/>
        </p:nvSpPr>
        <p:spPr>
          <a:xfrm>
            <a:off x="1036339" y="58190"/>
            <a:ext cx="10953142" cy="419553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№ 4. </a:t>
            </a:r>
            <a:r>
              <a:rPr lang="ru-RU" sz="2400" b="1" dirty="0" smtClean="0">
                <a:solidFill>
                  <a:srgbClr val="002060"/>
                </a:solidFill>
              </a:rPr>
              <a:t>АРХИТЕКТУРНАЯ ПОДСВЕТКА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92319" y="3972564"/>
            <a:ext cx="2466454" cy="1637262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39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965427" y="3995838"/>
            <a:ext cx="1447895" cy="163611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40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27042" y="3951962"/>
            <a:ext cx="2655130" cy="1723864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6B12A6DE-F6A3-2142-F9BA-69276165BC29}"/>
              </a:ext>
            </a:extLst>
          </p:cNvPr>
          <p:cNvSpPr/>
          <p:nvPr/>
        </p:nvSpPr>
        <p:spPr>
          <a:xfrm>
            <a:off x="8018514" y="1167140"/>
            <a:ext cx="3124846" cy="1936583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ВСЕГО СРЕДСТВ 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132,4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МЛН.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РУБЛЕЙ</a:t>
            </a:r>
            <a:endParaRPr lang="ru-RU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3691" y="1523201"/>
            <a:ext cx="2728588" cy="1818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16110" y="1591225"/>
            <a:ext cx="2701265" cy="20005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Clr>
                <a:schemeClr val="accent6">
                  <a:lumMod val="75000"/>
                </a:schemeClr>
              </a:buClr>
            </a:pPr>
            <a:endParaRPr lang="ru-RU" sz="16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>
              <a:buClr>
                <a:schemeClr val="accent6">
                  <a:lumMod val="75000"/>
                </a:schemeClr>
              </a:buClr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ПОДСВЕТКА </a:t>
            </a:r>
          </a:p>
          <a:p>
            <a:pPr algn="ctr">
              <a:buClr>
                <a:schemeClr val="accent6">
                  <a:lumMod val="75000"/>
                </a:schemeClr>
              </a:buClr>
            </a:pPr>
            <a:r>
              <a:rPr lang="ru-RU" sz="2400" b="1" dirty="0" smtClean="0">
                <a:solidFill>
                  <a:schemeClr val="accent1"/>
                </a:solidFill>
              </a:rPr>
              <a:t>18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algn="ctr">
              <a:buClr>
                <a:schemeClr val="accent6">
                  <a:lumMod val="75000"/>
                </a:schemeClr>
              </a:buClr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ЗДАНИЙ</a:t>
            </a:r>
          </a:p>
          <a:p>
            <a:pPr algn="ctr">
              <a:buClr>
                <a:schemeClr val="accent6">
                  <a:lumMod val="75000"/>
                </a:schemeClr>
              </a:buClr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ВДОЛЬ УЛ. К. МАРКСА</a:t>
            </a:r>
          </a:p>
          <a:p>
            <a:pPr algn="ctr">
              <a:buClr>
                <a:schemeClr val="accent6">
                  <a:lumMod val="75000"/>
                </a:schemeClr>
              </a:buClr>
            </a:pPr>
            <a:endParaRPr lang="ru-RU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573857" y="1495576"/>
            <a:ext cx="3674866" cy="1844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485848" y="1591225"/>
            <a:ext cx="3688176" cy="155427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ctr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ОПРЕДЕЛЕН СПИСОК СОБСТВЕННИКОВ</a:t>
            </a:r>
          </a:p>
          <a:p>
            <a:pPr algn="ctr">
              <a:buClr>
                <a:schemeClr val="accent6">
                  <a:lumMod val="75000"/>
                </a:schemeClr>
              </a:buClr>
            </a:pPr>
            <a:endParaRPr lang="ru-RU" sz="11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 algn="ctr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НАЧАТА РАБОТА ПО СОГЛАСОВАНИЮ ПОДСВЕТКИ</a:t>
            </a:r>
          </a:p>
          <a:p>
            <a:pPr marL="285750" indent="-285750" algn="ctr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 algn="ctr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ПРОРАБАТЫВАЕТСЯ ВОПРОС ПОДКЛЮЧЕНИЯ</a:t>
            </a:r>
          </a:p>
        </p:txBody>
      </p:sp>
    </p:spTree>
    <p:extLst>
      <p:ext uri="{BB962C8B-B14F-4D97-AF65-F5344CB8AC3E}">
        <p14:creationId xmlns:p14="http://schemas.microsoft.com/office/powerpoint/2010/main" val="96598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04065" y="1167141"/>
            <a:ext cx="96627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Golos Text" panose="020B0503020202020204"/>
              </a:rPr>
              <a:t>   </a:t>
            </a:r>
          </a:p>
          <a:p>
            <a:endParaRPr lang="ru-RU" sz="2200" b="1" dirty="0">
              <a:solidFill>
                <a:schemeClr val="bg1"/>
              </a:solidFill>
              <a:latin typeface="Golos Text" panose="020B0503020202020204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34" y="98532"/>
            <a:ext cx="450289" cy="38348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B12A6DE-F6A3-2142-F9BA-69276165BC29}"/>
              </a:ext>
            </a:extLst>
          </p:cNvPr>
          <p:cNvSpPr/>
          <p:nvPr/>
        </p:nvSpPr>
        <p:spPr>
          <a:xfrm>
            <a:off x="880011" y="333847"/>
            <a:ext cx="10431977" cy="1218014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РАБОЧИЕ ГРУППЫ </a:t>
            </a:r>
            <a:r>
              <a:rPr lang="ru-RU" sz="3200" b="1" dirty="0" smtClean="0"/>
              <a:t>по </a:t>
            </a:r>
            <a:r>
              <a:rPr lang="ru-RU" sz="3200" b="1" dirty="0"/>
              <a:t>реализации </a:t>
            </a:r>
            <a:r>
              <a:rPr lang="ru-RU" sz="3200" b="1" dirty="0" smtClean="0"/>
              <a:t>проекта</a:t>
            </a:r>
          </a:p>
          <a:p>
            <a:pPr algn="ctr"/>
            <a:r>
              <a:rPr lang="ru-RU" sz="3200" b="1" dirty="0" smtClean="0"/>
              <a:t>«</a:t>
            </a:r>
            <a:r>
              <a:rPr lang="ru-RU" sz="3200" b="1" dirty="0"/>
              <a:t>Туристического кода центра города»</a:t>
            </a:r>
          </a:p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69" y="2680504"/>
            <a:ext cx="3800790" cy="253287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617" y="2680172"/>
            <a:ext cx="3801682" cy="253287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357" y="2680172"/>
            <a:ext cx="3378594" cy="253394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6945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object 2"/>
          <p:cNvGrpSpPr/>
          <p:nvPr/>
        </p:nvGrpSpPr>
        <p:grpSpPr>
          <a:xfrm>
            <a:off x="0" y="0"/>
            <a:ext cx="12192000" cy="6858001"/>
            <a:chOff x="0" y="0"/>
            <a:chExt cx="10692130" cy="7560309"/>
          </a:xfrm>
        </p:grpSpPr>
        <p:pic>
          <p:nvPicPr>
            <p:cNvPr id="20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3897543" cy="1133056"/>
            </a:xfrm>
            <a:prstGeom prst="rect">
              <a:avLst/>
            </a:prstGeom>
          </p:spPr>
        </p:pic>
        <p:pic>
          <p:nvPicPr>
            <p:cNvPr id="21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14663" y="0"/>
              <a:ext cx="2221228" cy="1056863"/>
            </a:xfrm>
            <a:prstGeom prst="rect">
              <a:avLst/>
            </a:prstGeom>
          </p:spPr>
        </p:pic>
        <p:pic>
          <p:nvPicPr>
            <p:cNvPr id="22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10692000" cy="7559999"/>
            </a:xfrm>
            <a:prstGeom prst="rect">
              <a:avLst/>
            </a:prstGeom>
          </p:spPr>
        </p:pic>
        <p:pic>
          <p:nvPicPr>
            <p:cNvPr id="23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2967584"/>
              <a:ext cx="1673344" cy="1939330"/>
            </a:xfrm>
            <a:prstGeom prst="rect">
              <a:avLst/>
            </a:prstGeom>
          </p:spPr>
        </p:pic>
        <p:pic>
          <p:nvPicPr>
            <p:cNvPr id="24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1661701"/>
              <a:ext cx="7306440" cy="5898297"/>
            </a:xfrm>
            <a:prstGeom prst="rect">
              <a:avLst/>
            </a:prstGeom>
          </p:spPr>
        </p:pic>
        <p:pic>
          <p:nvPicPr>
            <p:cNvPr id="25" name="object 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23597" y="0"/>
              <a:ext cx="1417322" cy="950198"/>
            </a:xfrm>
            <a:prstGeom prst="rect">
              <a:avLst/>
            </a:prstGeom>
          </p:spPr>
        </p:pic>
      </p:grpSp>
      <p:sp>
        <p:nvSpPr>
          <p:cNvPr id="18" name="object 9"/>
          <p:cNvSpPr/>
          <p:nvPr/>
        </p:nvSpPr>
        <p:spPr>
          <a:xfrm>
            <a:off x="0" y="-281"/>
            <a:ext cx="12191852" cy="6858000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0" y="0"/>
                </a:moveTo>
                <a:lnTo>
                  <a:pt x="0" y="0"/>
                </a:lnTo>
                <a:lnTo>
                  <a:pt x="0" y="7560000"/>
                </a:lnTo>
                <a:lnTo>
                  <a:pt x="10692000" y="7560000"/>
                </a:lnTo>
                <a:lnTo>
                  <a:pt x="10692000" y="0"/>
                </a:lnTo>
                <a:close/>
              </a:path>
            </a:pathLst>
          </a:custGeom>
          <a:solidFill>
            <a:srgbClr val="0093CB">
              <a:alpha val="50000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04065" y="1167141"/>
            <a:ext cx="96627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los Text" panose="020B0503020202020204"/>
                <a:ea typeface="+mn-ea"/>
                <a:cs typeface="+mn-cs"/>
              </a:rPr>
              <a:t>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los Text" panose="020B0503020202020204"/>
              <a:ea typeface="+mn-ea"/>
              <a:cs typeface="+mn-cs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234" y="98532"/>
            <a:ext cx="450289" cy="38348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B12A6DE-F6A3-2142-F9BA-69276165BC29}"/>
              </a:ext>
            </a:extLst>
          </p:cNvPr>
          <p:cNvSpPr/>
          <p:nvPr/>
        </p:nvSpPr>
        <p:spPr>
          <a:xfrm>
            <a:off x="2033195" y="151967"/>
            <a:ext cx="8767236" cy="554612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«Ледовый город «Счастье чистой воды»</a:t>
            </a:r>
            <a:endParaRPr kumimoji="0" lang="ru-RU" sz="18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6B12A6DE-F6A3-2142-F9BA-69276165BC29}"/>
              </a:ext>
            </a:extLst>
          </p:cNvPr>
          <p:cNvSpPr/>
          <p:nvPr/>
        </p:nvSpPr>
        <p:spPr>
          <a:xfrm>
            <a:off x="7842826" y="3160273"/>
            <a:ext cx="4349174" cy="1808732"/>
          </a:xfrm>
          <a:prstGeom prst="rect">
            <a:avLst/>
          </a:prstGeom>
          <a:solidFill>
            <a:schemeClr val="bg1">
              <a:alpha val="7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ФБ 37,04 млн. руб.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 1,003 млн. руб.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МБ 0,540 млн. руб.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ИИ 11,57 млн. руб.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6B12A6DE-F6A3-2142-F9BA-69276165BC29}"/>
              </a:ext>
            </a:extLst>
          </p:cNvPr>
          <p:cNvSpPr/>
          <p:nvPr/>
        </p:nvSpPr>
        <p:spPr>
          <a:xfrm>
            <a:off x="7842678" y="1433717"/>
            <a:ext cx="4349174" cy="1258196"/>
          </a:xfrm>
          <a:prstGeom prst="rect">
            <a:avLst/>
          </a:prstGeom>
          <a:solidFill>
            <a:schemeClr val="bg1">
              <a:alpha val="7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 15 ноября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декабря</a:t>
            </a:r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2023 года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E1B6399C-B16C-4B22-8A19-897DF13C9C0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725" y="5537740"/>
            <a:ext cx="1563127" cy="117234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6777"/>
            <a:ext cx="7725241" cy="455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900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10545</TotalTime>
  <Words>1362</Words>
  <Application>Microsoft Office PowerPoint</Application>
  <PresentationFormat>Широкоэкранный</PresentationFormat>
  <Paragraphs>397</Paragraphs>
  <Slides>18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Cormorant Garamond</vt:lpstr>
      <vt:lpstr>Golos Text</vt:lpstr>
      <vt:lpstr>Montserrat ExtraBold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Алина</dc:creator>
  <cp:lastModifiedBy>Фрицлер Надежда Владимировна</cp:lastModifiedBy>
  <cp:revision>209</cp:revision>
  <cp:lastPrinted>2023-04-28T01:34:25Z</cp:lastPrinted>
  <dcterms:created xsi:type="dcterms:W3CDTF">2022-01-11T09:47:53Z</dcterms:created>
  <dcterms:modified xsi:type="dcterms:W3CDTF">2023-06-15T08:28:40Z</dcterms:modified>
</cp:coreProperties>
</file>