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5" r:id="rId2"/>
    <p:sldMasterId id="2147483668" r:id="rId3"/>
    <p:sldMasterId id="2147483673" r:id="rId4"/>
    <p:sldMasterId id="2147483697" r:id="rId5"/>
  </p:sldMasterIdLst>
  <p:notesMasterIdLst>
    <p:notesMasterId r:id="rId15"/>
  </p:notesMasterIdLst>
  <p:sldIdLst>
    <p:sldId id="341" r:id="rId6"/>
    <p:sldId id="387" r:id="rId7"/>
    <p:sldId id="390" r:id="rId8"/>
    <p:sldId id="391" r:id="rId9"/>
    <p:sldId id="392" r:id="rId10"/>
    <p:sldId id="393" r:id="rId11"/>
    <p:sldId id="396" r:id="rId12"/>
    <p:sldId id="397" r:id="rId13"/>
    <p:sldId id="337" r:id="rId14"/>
  </p:sldIdLst>
  <p:sldSz cx="12192000" cy="6858000"/>
  <p:notesSz cx="6669088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42" userDrawn="1">
          <p15:clr>
            <a:srgbClr val="A4A3A4"/>
          </p15:clr>
        </p15:guide>
        <p15:guide id="2" pos="2865" userDrawn="1">
          <p15:clr>
            <a:srgbClr val="A4A3A4"/>
          </p15:clr>
        </p15:guide>
        <p15:guide id="3" pos="7174" userDrawn="1">
          <p15:clr>
            <a:srgbClr val="A4A3A4"/>
          </p15:clr>
        </p15:guide>
        <p15:guide id="4" pos="3953" userDrawn="1">
          <p15:clr>
            <a:srgbClr val="A4A3A4"/>
          </p15:clr>
        </p15:guide>
        <p15:guide id="5" orient="horz" pos="299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авел Виноградов" initials="П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C1D32"/>
    <a:srgbClr val="FF4215"/>
    <a:srgbClr val="0000FF"/>
    <a:srgbClr val="FF9999"/>
    <a:srgbClr val="FF66CC"/>
    <a:srgbClr val="FB6C3F"/>
    <a:srgbClr val="BC3004"/>
    <a:srgbClr val="7030A0"/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9472" autoAdjust="0"/>
  </p:normalViewPr>
  <p:slideViewPr>
    <p:cSldViewPr snapToGrid="0">
      <p:cViewPr varScale="1">
        <p:scale>
          <a:sx n="73" d="100"/>
          <a:sy n="73" d="100"/>
        </p:scale>
        <p:origin x="732" y="54"/>
      </p:cViewPr>
      <p:guideLst>
        <p:guide pos="642"/>
        <p:guide pos="2865"/>
        <p:guide pos="7174"/>
        <p:guide pos="3953"/>
        <p:guide orient="horz" pos="2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313FA-233C-4969-8B19-ED1ED004EE67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35588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A4746-5960-4BC6-B2E5-F0DB5FBBF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018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A4746-5960-4BC6-B2E5-F0DB5FBBF97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015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A4746-5960-4BC6-B2E5-F0DB5FBBF97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72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A4746-5960-4BC6-B2E5-F0DB5FBBF97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27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A4746-5960-4BC6-B2E5-F0DB5FBBF97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95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A4746-5960-4BC6-B2E5-F0DB5FBBF97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870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A4746-5960-4BC6-B2E5-F0DB5FBBF97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482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12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98928"/>
            <a:fld id="{14740AEA-0EEA-41B9-891B-65C9407F9232}" type="datetime1">
              <a:rPr lang="ru-RU" smtClean="0">
                <a:solidFill>
                  <a:prstClr val="black"/>
                </a:solidFill>
              </a:rPr>
              <a:pPr defTabSz="198928"/>
              <a:t>27.03.2023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98928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98928"/>
            <a:fld id="{B7788D01-3D9E-4170-AA95-805A8CF2F58D}" type="slidenum">
              <a:rPr lang="ru-RU" smtClean="0">
                <a:solidFill>
                  <a:prstClr val="black"/>
                </a:solidFill>
              </a:rPr>
              <a:pPr defTabSz="198928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3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536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213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898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2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360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7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081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183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9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3518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68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6961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3251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071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6219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7690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0236-CB83-4A68-9A67-63A82CFDFF76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8D01-3D9E-4170-AA95-805A8CF2F5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93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54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85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71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5"/>
            <a:ext cx="10515818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F26-C3F3-4144-960E-F566D04693B3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68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6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26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ags" Target="../tags/tag1.xml"/><Relationship Id="rId10" Type="http://schemas.openxmlformats.org/officeDocument/2006/relationships/image" Target="../media/image3.png"/><Relationship Id="rId4" Type="http://schemas.openxmlformats.org/officeDocument/2006/relationships/vmlDrawing" Target="../drawings/vmlDrawing1.v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10" Type="http://schemas.openxmlformats.org/officeDocument/2006/relationships/image" Target="../media/image3.png"/><Relationship Id="rId4" Type="http://schemas.openxmlformats.org/officeDocument/2006/relationships/vmlDrawing" Target="../drawings/vmlDrawing2.vml"/><Relationship Id="rId9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3.xml"/><Relationship Id="rId11" Type="http://schemas.openxmlformats.org/officeDocument/2006/relationships/image" Target="../media/image3.png"/><Relationship Id="rId5" Type="http://schemas.openxmlformats.org/officeDocument/2006/relationships/vmlDrawing" Target="../drawings/vmlDrawing3.vml"/><Relationship Id="rId10" Type="http://schemas.openxmlformats.org/officeDocument/2006/relationships/image" Target="../media/image1.emf"/><Relationship Id="rId4" Type="http://schemas.openxmlformats.org/officeDocument/2006/relationships/theme" Target="../theme/theme3.xml"/><Relationship Id="rId9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ags" Target="../tags/tag4.xml"/><Relationship Id="rId11" Type="http://schemas.openxmlformats.org/officeDocument/2006/relationships/image" Target="../media/image4.png"/><Relationship Id="rId5" Type="http://schemas.openxmlformats.org/officeDocument/2006/relationships/vmlDrawing" Target="../drawings/vmlDrawing4.vml"/><Relationship Id="rId10" Type="http://schemas.openxmlformats.org/officeDocument/2006/relationships/image" Target="../media/image1.emf"/><Relationship Id="rId4" Type="http://schemas.openxmlformats.org/officeDocument/2006/relationships/theme" Target="../theme/theme4.xml"/><Relationship Id="rId9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C3C62C4-A0A7-3547-AE6A-BB2B53A7C7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/>
          </p:nvPr>
        </p:nvGraphicFramePr>
        <p:xfrm>
          <a:off x="691" y="691"/>
          <a:ext cx="691" cy="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think-cell Slide" r:id="rId8" imgW="7761960" imgH="10047960" progId="">
                  <p:embed/>
                </p:oleObj>
              </mc:Choice>
              <mc:Fallback>
                <p:oleObj name="think-cell Slide" r:id="rId8" imgW="7761960" imgH="10047960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" y="691"/>
                        <a:ext cx="691" cy="6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1">
            <a:extLst>
              <a:ext uri="{FF2B5EF4-FFF2-40B4-BE49-F238E27FC236}">
                <a16:creationId xmlns:a16="http://schemas.microsoft.com/office/drawing/2014/main" id="{669D0639-B2B5-A14C-A45F-45249727B9AD}"/>
              </a:ext>
            </a:extLst>
          </p:cNvPr>
          <p:cNvSpPr/>
          <p:nvPr userDrawn="1"/>
        </p:nvSpPr>
        <p:spPr>
          <a:xfrm>
            <a:off x="11501491" y="346954"/>
            <a:ext cx="401767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98928"/>
            <a:fld id="{E18D1482-FAF6-F145-BCBB-844CE6021FA0}" type="slidenum">
              <a:rPr lang="en-US" sz="2350" smtClean="0">
                <a:solidFill>
                  <a:prstClr val="white">
                    <a:lumMod val="65000"/>
                  </a:prstClr>
                </a:solidFill>
                <a:latin typeface="Fira Sans Light" panose="020B0403050000020004" pitchFamily="34" charset="0"/>
                <a:ea typeface="Fira Sans Light" panose="020B04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98928"/>
              <a:t>‹#›</a:t>
            </a:fld>
            <a:endParaRPr lang="ru-RU" sz="2350" dirty="0">
              <a:solidFill>
                <a:prstClr val="white">
                  <a:lumMod val="65000"/>
                </a:prstClr>
              </a:solidFill>
              <a:latin typeface="Fira Sans Light" panose="020B0403050000020004" pitchFamily="34" charset="0"/>
              <a:ea typeface="Fira Sans Light" panose="020B04030500000200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26D27E56-955F-4144-ABE7-F41AD5AF4F1D}"/>
              </a:ext>
            </a:extLst>
          </p:cNvPr>
          <p:cNvSpPr/>
          <p:nvPr userDrawn="1"/>
        </p:nvSpPr>
        <p:spPr>
          <a:xfrm>
            <a:off x="8839086" y="460788"/>
            <a:ext cx="2420917" cy="133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 defTabSz="198928"/>
            <a:r>
              <a:rPr lang="ru-RU" sz="870" dirty="0">
                <a:solidFill>
                  <a:prstClr val="black">
                    <a:lumMod val="50000"/>
                    <a:lumOff val="50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Первая пандемия цифровой эпохи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A79DC8-F05D-0E4A-8292-E2DA13F716F9}"/>
              </a:ext>
            </a:extLst>
          </p:cNvPr>
          <p:cNvCxnSpPr>
            <a:cxnSpLocks/>
          </p:cNvCxnSpPr>
          <p:nvPr userDrawn="1"/>
        </p:nvCxnSpPr>
        <p:spPr>
          <a:xfrm>
            <a:off x="11380747" y="393827"/>
            <a:ext cx="0" cy="267847"/>
          </a:xfrm>
          <a:prstGeom prst="line">
            <a:avLst/>
          </a:prstGeom>
          <a:ln>
            <a:solidFill>
              <a:srgbClr val="005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56C690C-EBD7-7C44-8E1B-34FE8E350CF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5" y="250520"/>
            <a:ext cx="2103074" cy="60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0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397855" rtl="0" eaLnBrk="1" latinLnBrk="0" hangingPunct="1">
        <a:lnSpc>
          <a:spcPct val="90000"/>
        </a:lnSpc>
        <a:spcBef>
          <a:spcPct val="0"/>
        </a:spcBef>
        <a:buNone/>
        <a:defRPr sz="1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464" indent="-99464" algn="l" defTabSz="397855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218" kern="1200">
          <a:solidFill>
            <a:schemeClr val="tx1"/>
          </a:solidFill>
          <a:latin typeface="+mn-lt"/>
          <a:ea typeface="+mn-ea"/>
          <a:cs typeface="+mn-cs"/>
        </a:defRPr>
      </a:lvl1pPr>
      <a:lvl2pPr marL="29839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2pPr>
      <a:lvl3pPr marL="497319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870" kern="1200">
          <a:solidFill>
            <a:schemeClr val="tx1"/>
          </a:solidFill>
          <a:latin typeface="+mn-lt"/>
          <a:ea typeface="+mn-ea"/>
          <a:cs typeface="+mn-cs"/>
        </a:defRPr>
      </a:lvl3pPr>
      <a:lvl4pPr marL="696247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895175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109410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293030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491958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690886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1pPr>
      <a:lvl2pPr marL="198928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2pPr>
      <a:lvl3pPr marL="397855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3pPr>
      <a:lvl4pPr marL="596783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795711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994639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193566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392494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591422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C3C62C4-A0A7-3547-AE6A-BB2B53A7C7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/>
          </p:nvPr>
        </p:nvGraphicFramePr>
        <p:xfrm>
          <a:off x="691" y="691"/>
          <a:ext cx="691" cy="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think-cell Slide" r:id="rId8" imgW="7761960" imgH="10047960" progId="">
                  <p:embed/>
                </p:oleObj>
              </mc:Choice>
              <mc:Fallback>
                <p:oleObj name="think-cell Slide" r:id="rId8" imgW="7761960" imgH="10047960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" y="691"/>
                        <a:ext cx="691" cy="6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1">
            <a:extLst>
              <a:ext uri="{FF2B5EF4-FFF2-40B4-BE49-F238E27FC236}">
                <a16:creationId xmlns:a16="http://schemas.microsoft.com/office/drawing/2014/main" id="{669D0639-B2B5-A14C-A45F-45249727B9AD}"/>
              </a:ext>
            </a:extLst>
          </p:cNvPr>
          <p:cNvSpPr/>
          <p:nvPr userDrawn="1"/>
        </p:nvSpPr>
        <p:spPr>
          <a:xfrm>
            <a:off x="11501491" y="346954"/>
            <a:ext cx="401767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98928"/>
            <a:fld id="{E18D1482-FAF6-F145-BCBB-844CE6021FA0}" type="slidenum">
              <a:rPr lang="en-US" sz="2350" smtClean="0">
                <a:solidFill>
                  <a:prstClr val="white">
                    <a:lumMod val="65000"/>
                  </a:prstClr>
                </a:solidFill>
                <a:latin typeface="Fira Sans Light" panose="020B0403050000020004" pitchFamily="34" charset="0"/>
                <a:ea typeface="Fira Sans Light" panose="020B04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98928"/>
              <a:t>‹#›</a:t>
            </a:fld>
            <a:endParaRPr lang="ru-RU" sz="2350" dirty="0">
              <a:solidFill>
                <a:prstClr val="white">
                  <a:lumMod val="65000"/>
                </a:prstClr>
              </a:solidFill>
              <a:latin typeface="Fira Sans Light" panose="020B0403050000020004" pitchFamily="34" charset="0"/>
              <a:ea typeface="Fira Sans Light" panose="020B04030500000200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26D27E56-955F-4144-ABE7-F41AD5AF4F1D}"/>
              </a:ext>
            </a:extLst>
          </p:cNvPr>
          <p:cNvSpPr/>
          <p:nvPr userDrawn="1"/>
        </p:nvSpPr>
        <p:spPr>
          <a:xfrm>
            <a:off x="8839086" y="460788"/>
            <a:ext cx="2420917" cy="133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 defTabSz="198928"/>
            <a:r>
              <a:rPr lang="ru-RU" sz="870" dirty="0">
                <a:solidFill>
                  <a:prstClr val="black">
                    <a:lumMod val="50000"/>
                    <a:lumOff val="50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Первая пандемия цифровой эпохи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A79DC8-F05D-0E4A-8292-E2DA13F716F9}"/>
              </a:ext>
            </a:extLst>
          </p:cNvPr>
          <p:cNvCxnSpPr>
            <a:cxnSpLocks/>
          </p:cNvCxnSpPr>
          <p:nvPr userDrawn="1"/>
        </p:nvCxnSpPr>
        <p:spPr>
          <a:xfrm>
            <a:off x="11380747" y="393827"/>
            <a:ext cx="0" cy="267847"/>
          </a:xfrm>
          <a:prstGeom prst="line">
            <a:avLst/>
          </a:prstGeom>
          <a:ln>
            <a:solidFill>
              <a:srgbClr val="005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56C690C-EBD7-7C44-8E1B-34FE8E350CF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5" y="250520"/>
            <a:ext cx="2103074" cy="60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6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397855" rtl="0" eaLnBrk="1" latinLnBrk="0" hangingPunct="1">
        <a:lnSpc>
          <a:spcPct val="90000"/>
        </a:lnSpc>
        <a:spcBef>
          <a:spcPct val="0"/>
        </a:spcBef>
        <a:buNone/>
        <a:defRPr sz="1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464" indent="-99464" algn="l" defTabSz="397855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218" kern="1200">
          <a:solidFill>
            <a:schemeClr val="tx1"/>
          </a:solidFill>
          <a:latin typeface="+mn-lt"/>
          <a:ea typeface="+mn-ea"/>
          <a:cs typeface="+mn-cs"/>
        </a:defRPr>
      </a:lvl1pPr>
      <a:lvl2pPr marL="29839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2pPr>
      <a:lvl3pPr marL="497319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870" kern="1200">
          <a:solidFill>
            <a:schemeClr val="tx1"/>
          </a:solidFill>
          <a:latin typeface="+mn-lt"/>
          <a:ea typeface="+mn-ea"/>
          <a:cs typeface="+mn-cs"/>
        </a:defRPr>
      </a:lvl3pPr>
      <a:lvl4pPr marL="696247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895175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109410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293030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491958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690886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1pPr>
      <a:lvl2pPr marL="198928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2pPr>
      <a:lvl3pPr marL="397855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3pPr>
      <a:lvl4pPr marL="596783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795711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994639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193566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392494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591422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C3C62C4-A0A7-3547-AE6A-BB2B53A7C7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/>
          </p:nvPr>
        </p:nvGraphicFramePr>
        <p:xfrm>
          <a:off x="691" y="691"/>
          <a:ext cx="691" cy="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think-cell Slide" r:id="rId9" imgW="7761960" imgH="10047960" progId="">
                  <p:embed/>
                </p:oleObj>
              </mc:Choice>
              <mc:Fallback>
                <p:oleObj name="think-cell Slide" r:id="rId9" imgW="7761960" imgH="10047960" progId="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" y="691"/>
                        <a:ext cx="691" cy="6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1">
            <a:extLst>
              <a:ext uri="{FF2B5EF4-FFF2-40B4-BE49-F238E27FC236}">
                <a16:creationId xmlns:a16="http://schemas.microsoft.com/office/drawing/2014/main" id="{669D0639-B2B5-A14C-A45F-45249727B9AD}"/>
              </a:ext>
            </a:extLst>
          </p:cNvPr>
          <p:cNvSpPr/>
          <p:nvPr userDrawn="1"/>
        </p:nvSpPr>
        <p:spPr>
          <a:xfrm>
            <a:off x="11501491" y="346954"/>
            <a:ext cx="401767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98928"/>
            <a:fld id="{E18D1482-FAF6-F145-BCBB-844CE6021FA0}" type="slidenum">
              <a:rPr lang="en-US" sz="2350" smtClean="0">
                <a:solidFill>
                  <a:prstClr val="white">
                    <a:lumMod val="65000"/>
                  </a:prstClr>
                </a:solidFill>
                <a:latin typeface="Fira Sans Light" panose="020B0403050000020004" pitchFamily="34" charset="0"/>
                <a:ea typeface="Fira Sans Light" panose="020B04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98928"/>
              <a:t>‹#›</a:t>
            </a:fld>
            <a:endParaRPr lang="ru-RU" sz="2350" dirty="0">
              <a:solidFill>
                <a:prstClr val="white">
                  <a:lumMod val="65000"/>
                </a:prstClr>
              </a:solidFill>
              <a:latin typeface="Fira Sans Light" panose="020B0403050000020004" pitchFamily="34" charset="0"/>
              <a:ea typeface="Fira Sans Light" panose="020B04030500000200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26D27E56-955F-4144-ABE7-F41AD5AF4F1D}"/>
              </a:ext>
            </a:extLst>
          </p:cNvPr>
          <p:cNvSpPr/>
          <p:nvPr userDrawn="1"/>
        </p:nvSpPr>
        <p:spPr>
          <a:xfrm>
            <a:off x="8839086" y="460788"/>
            <a:ext cx="2420917" cy="133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 defTabSz="198928"/>
            <a:r>
              <a:rPr lang="ru-RU" sz="870" dirty="0">
                <a:solidFill>
                  <a:prstClr val="black">
                    <a:lumMod val="50000"/>
                    <a:lumOff val="50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Первая пандемия цифровой эпохи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A79DC8-F05D-0E4A-8292-E2DA13F716F9}"/>
              </a:ext>
            </a:extLst>
          </p:cNvPr>
          <p:cNvCxnSpPr>
            <a:cxnSpLocks/>
          </p:cNvCxnSpPr>
          <p:nvPr userDrawn="1"/>
        </p:nvCxnSpPr>
        <p:spPr>
          <a:xfrm>
            <a:off x="11380747" y="393827"/>
            <a:ext cx="0" cy="267847"/>
          </a:xfrm>
          <a:prstGeom prst="line">
            <a:avLst/>
          </a:prstGeom>
          <a:ln>
            <a:solidFill>
              <a:srgbClr val="005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56C690C-EBD7-7C44-8E1B-34FE8E350CF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5" y="250520"/>
            <a:ext cx="2103074" cy="60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9" r:id="rId3"/>
  </p:sldLayoutIdLst>
  <p:txStyles>
    <p:titleStyle>
      <a:lvl1pPr algn="l" defTabSz="397855" rtl="0" eaLnBrk="1" latinLnBrk="0" hangingPunct="1">
        <a:lnSpc>
          <a:spcPct val="90000"/>
        </a:lnSpc>
        <a:spcBef>
          <a:spcPct val="0"/>
        </a:spcBef>
        <a:buNone/>
        <a:defRPr sz="1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464" indent="-99464" algn="l" defTabSz="397855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218" kern="1200">
          <a:solidFill>
            <a:schemeClr val="tx1"/>
          </a:solidFill>
          <a:latin typeface="+mn-lt"/>
          <a:ea typeface="+mn-ea"/>
          <a:cs typeface="+mn-cs"/>
        </a:defRPr>
      </a:lvl1pPr>
      <a:lvl2pPr marL="29839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2pPr>
      <a:lvl3pPr marL="497319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870" kern="1200">
          <a:solidFill>
            <a:schemeClr val="tx1"/>
          </a:solidFill>
          <a:latin typeface="+mn-lt"/>
          <a:ea typeface="+mn-ea"/>
          <a:cs typeface="+mn-cs"/>
        </a:defRPr>
      </a:lvl3pPr>
      <a:lvl4pPr marL="696247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895175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109410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293030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491958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690886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1pPr>
      <a:lvl2pPr marL="198928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2pPr>
      <a:lvl3pPr marL="397855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3pPr>
      <a:lvl4pPr marL="596783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795711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994639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193566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392494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591422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C3C62C4-A0A7-3547-AE6A-BB2B53A7C7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/>
          </p:nvPr>
        </p:nvGraphicFramePr>
        <p:xfrm>
          <a:off x="691" y="691"/>
          <a:ext cx="691" cy="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think-cell Slide" r:id="rId9" imgW="7761960" imgH="10047960" progId="">
                  <p:embed/>
                </p:oleObj>
              </mc:Choice>
              <mc:Fallback>
                <p:oleObj name="think-cell Slide" r:id="rId9" imgW="7761960" imgH="10047960" progId="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" y="691"/>
                        <a:ext cx="691" cy="6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1">
            <a:extLst>
              <a:ext uri="{FF2B5EF4-FFF2-40B4-BE49-F238E27FC236}">
                <a16:creationId xmlns:a16="http://schemas.microsoft.com/office/drawing/2014/main" id="{669D0639-B2B5-A14C-A45F-45249727B9AD}"/>
              </a:ext>
            </a:extLst>
          </p:cNvPr>
          <p:cNvSpPr/>
          <p:nvPr userDrawn="1"/>
        </p:nvSpPr>
        <p:spPr>
          <a:xfrm>
            <a:off x="11501491" y="346954"/>
            <a:ext cx="401767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98928"/>
            <a:fld id="{E18D1482-FAF6-F145-BCBB-844CE6021FA0}" type="slidenum">
              <a:rPr lang="en-US" sz="2350" smtClean="0">
                <a:solidFill>
                  <a:prstClr val="white">
                    <a:lumMod val="65000"/>
                  </a:prstClr>
                </a:solidFill>
                <a:latin typeface="Fira Sans Light" panose="020B0403050000020004" pitchFamily="34" charset="0"/>
                <a:ea typeface="Fira Sans Light" panose="020B04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defTabSz="198928"/>
              <a:t>‹#›</a:t>
            </a:fld>
            <a:endParaRPr lang="ru-RU" sz="2350" dirty="0">
              <a:solidFill>
                <a:prstClr val="white">
                  <a:lumMod val="65000"/>
                </a:prstClr>
              </a:solidFill>
              <a:latin typeface="Fira Sans Light" panose="020B0403050000020004" pitchFamily="34" charset="0"/>
              <a:ea typeface="Fira Sans Light" panose="020B04030500000200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26D27E56-955F-4144-ABE7-F41AD5AF4F1D}"/>
              </a:ext>
            </a:extLst>
          </p:cNvPr>
          <p:cNvSpPr/>
          <p:nvPr userDrawn="1"/>
        </p:nvSpPr>
        <p:spPr>
          <a:xfrm>
            <a:off x="8839086" y="460788"/>
            <a:ext cx="2420917" cy="133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 defTabSz="198928"/>
            <a:r>
              <a:rPr lang="ru-RU" sz="870" dirty="0">
                <a:solidFill>
                  <a:prstClr val="black">
                    <a:lumMod val="50000"/>
                    <a:lumOff val="50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ФМО 2020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A79DC8-F05D-0E4A-8292-E2DA13F716F9}"/>
              </a:ext>
            </a:extLst>
          </p:cNvPr>
          <p:cNvCxnSpPr>
            <a:cxnSpLocks/>
          </p:cNvCxnSpPr>
          <p:nvPr userDrawn="1"/>
        </p:nvCxnSpPr>
        <p:spPr>
          <a:xfrm>
            <a:off x="11380747" y="393827"/>
            <a:ext cx="0" cy="267847"/>
          </a:xfrm>
          <a:prstGeom prst="line">
            <a:avLst/>
          </a:prstGeom>
          <a:ln>
            <a:solidFill>
              <a:srgbClr val="005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56C690C-EBD7-7C44-8E1B-34FE8E350CF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5" y="250520"/>
            <a:ext cx="2103074" cy="60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9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</p:sldLayoutIdLst>
  <p:txStyles>
    <p:titleStyle>
      <a:lvl1pPr algn="l" defTabSz="397855" rtl="0" eaLnBrk="1" latinLnBrk="0" hangingPunct="1">
        <a:lnSpc>
          <a:spcPct val="90000"/>
        </a:lnSpc>
        <a:spcBef>
          <a:spcPct val="0"/>
        </a:spcBef>
        <a:buNone/>
        <a:defRPr sz="1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464" indent="-99464" algn="l" defTabSz="397855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218" kern="1200">
          <a:solidFill>
            <a:schemeClr val="tx1"/>
          </a:solidFill>
          <a:latin typeface="+mn-lt"/>
          <a:ea typeface="+mn-ea"/>
          <a:cs typeface="+mn-cs"/>
        </a:defRPr>
      </a:lvl1pPr>
      <a:lvl2pPr marL="29839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2pPr>
      <a:lvl3pPr marL="497319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870" kern="1200">
          <a:solidFill>
            <a:schemeClr val="tx1"/>
          </a:solidFill>
          <a:latin typeface="+mn-lt"/>
          <a:ea typeface="+mn-ea"/>
          <a:cs typeface="+mn-cs"/>
        </a:defRPr>
      </a:lvl3pPr>
      <a:lvl4pPr marL="696247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895175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1094102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293030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491958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690886" indent="-99464" algn="l" defTabSz="397855" rtl="0" eaLnBrk="1" latinLnBrk="0" hangingPunct="1">
        <a:lnSpc>
          <a:spcPct val="90000"/>
        </a:lnSpc>
        <a:spcBef>
          <a:spcPts val="218"/>
        </a:spcBef>
        <a:buFont typeface="Arial" panose="020B0604020202020204" pitchFamily="34" charset="0"/>
        <a:buChar char="•"/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1pPr>
      <a:lvl2pPr marL="198928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2pPr>
      <a:lvl3pPr marL="397855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3pPr>
      <a:lvl4pPr marL="596783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4pPr>
      <a:lvl5pPr marL="795711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5pPr>
      <a:lvl6pPr marL="994639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6pPr>
      <a:lvl7pPr marL="1193566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7pPr>
      <a:lvl8pPr marL="1392494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8pPr>
      <a:lvl9pPr marL="1591422" algn="l" defTabSz="397855" rtl="0" eaLnBrk="1" latinLnBrk="0" hangingPunct="1">
        <a:defRPr sz="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9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694931"/>
            <a:ext cx="12192000" cy="23876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вопросах ликвидации дефицита на рынке лекарственных средств и медицинских изделий Иркутской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0562" y="5194570"/>
            <a:ext cx="9144000" cy="809358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Исполняющий обязанности министра здравоохранения Иркутской области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А.В. Шелехов</a:t>
            </a:r>
          </a:p>
        </p:txBody>
      </p:sp>
      <p:grpSp>
        <p:nvGrpSpPr>
          <p:cNvPr id="5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6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2770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968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5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328051" y="239778"/>
            <a:ext cx="7495203" cy="64964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на 2023 год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51418"/>
              </p:ext>
            </p:extLst>
          </p:nvPr>
        </p:nvGraphicFramePr>
        <p:xfrm>
          <a:off x="197526" y="1294743"/>
          <a:ext cx="11582796" cy="502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5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3231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Федеральный бюджет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Региональный бюджет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368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Выделено, млн.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127,95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1 475,82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78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Освоено, млн.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1 098,68 </a:t>
                      </a:r>
                      <a:r>
                        <a:rPr lang="ru-RU" sz="20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(97,41%)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213,83 (82,25%)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950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Обеспечено, </a:t>
                      </a:r>
                    </a:p>
                    <a:p>
                      <a:pPr algn="l" fontAlgn="b"/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(кол-во /сумма)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26 572</a:t>
                      </a:r>
                      <a:r>
                        <a:rPr lang="ru-RU" sz="20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чел.</a:t>
                      </a: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/214,41 </a:t>
                      </a: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млн. руб.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44 488 </a:t>
                      </a:r>
                      <a:r>
                        <a:rPr lang="ru-RU" sz="20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чел.</a:t>
                      </a: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/174,10 </a:t>
                      </a: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млн. руб.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2000" b="0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156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5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281962" y="228633"/>
            <a:ext cx="8069687" cy="64964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Закупочная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деятеятельность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2023 год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369650"/>
              </p:ext>
            </p:extLst>
          </p:nvPr>
        </p:nvGraphicFramePr>
        <p:xfrm>
          <a:off x="207688" y="1225686"/>
          <a:ext cx="11624921" cy="250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4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832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Федеральный бюджет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Региональный бюджет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66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Проведено ЭА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66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Из них несостоявшиеся ЭА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 (в 2022 г. – 93)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 (в</a:t>
                      </a:r>
                      <a:r>
                        <a:rPr lang="ru-RU" sz="20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2022 г. – 82) </a:t>
                      </a:r>
                      <a:endParaRPr lang="ru-RU" sz="20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82622" y="3956305"/>
            <a:ext cx="10949736" cy="70788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из несостоявшихся аукционов 55% после повторного размещения признаны состоявшимися и по этим закупкам заключены государственные контракты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75821" y="5058158"/>
            <a:ext cx="7595975" cy="46166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причины несостоявшихся конкурсных процедур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582002" y="5515207"/>
            <a:ext cx="255236" cy="3667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284257" y="5528857"/>
            <a:ext cx="255236" cy="3667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50050" y="5906595"/>
            <a:ext cx="4441068" cy="46166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Низкая НМЦК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74699" y="5908869"/>
            <a:ext cx="4441068" cy="46166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err="1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Дефектура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5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744780" y="191069"/>
            <a:ext cx="8069687" cy="64964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20199" y="1114897"/>
            <a:ext cx="11019934" cy="1269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ДЕФЕКТУРА (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Out-of-stock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обычное явление для мирового фармацевтического рынка, обозначает отсутствие тех или иных позиций в продаже.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0877" y="2483895"/>
            <a:ext cx="10249469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Локальная (препарат отсутствует только в аптеке);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Региональная (отсутствует в ассортименте региональных оптовых поставщиков);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Глобальная (отсутствует в обороте, например, по причине снятия с производства).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65858" y="4330441"/>
            <a:ext cx="10611909" cy="2002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возникновения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дефектуры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производственного или регуляторного характера;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ажиотажный спрос;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геополитическая ситуация,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меры.</a:t>
            </a:r>
          </a:p>
        </p:txBody>
      </p:sp>
    </p:spTree>
    <p:extLst>
      <p:ext uri="{BB962C8B-B14F-4D97-AF65-F5344CB8AC3E}">
        <p14:creationId xmlns:p14="http://schemas.microsoft.com/office/powerpoint/2010/main" val="330495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5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399872" y="0"/>
            <a:ext cx="8610158" cy="898101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препаратов, которые вошли в перечень потенциально </a:t>
            </a:r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дефектурных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 по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межведомственной комиссии Минздрава России</a:t>
            </a:r>
          </a:p>
        </p:txBody>
      </p:sp>
      <p:pic>
        <p:nvPicPr>
          <p:cNvPr id="9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90647" y="2386941"/>
            <a:ext cx="10236531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defTabSz="457200" fontAlgn="b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Среди них: </a:t>
            </a: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Леводопа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+ [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Бенсеразид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]</a:t>
            </a: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Дулаглутид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Карглумовая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кислота</a:t>
            </a: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Карбамазепин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Глицирризиновая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кислота +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Фосфолипиды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Налоксон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+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Оксикодон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Динутуксимаб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бета</a:t>
            </a: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Ондансетрон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(таблетки, раствор для инъекций)</a:t>
            </a: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Преднизолон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Бромдигидрохлорфенил-бензодиазепин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457200" fontAlgn="b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Диазепам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48996" y="1189484"/>
            <a:ext cx="10249469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На сегодняшний день, в этот список внесено почти 100 наименований.  97 позиций — 88 непатентованных наименований лекарств с разными дозировками или в разных формах выпуска. </a:t>
            </a:r>
          </a:p>
        </p:txBody>
      </p:sp>
    </p:spTree>
    <p:extLst>
      <p:ext uri="{BB962C8B-B14F-4D97-AF65-F5344CB8AC3E}">
        <p14:creationId xmlns:p14="http://schemas.microsoft.com/office/powerpoint/2010/main" val="6811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5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413520" y="207368"/>
            <a:ext cx="8069687" cy="64964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3102989" y="0"/>
            <a:ext cx="8582331" cy="89810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Дефектурные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позиции лекарственных препаратов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(вне указанного перечня)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369650"/>
              </p:ext>
            </p:extLst>
          </p:nvPr>
        </p:nvGraphicFramePr>
        <p:xfrm>
          <a:off x="521765" y="1610436"/>
          <a:ext cx="11283548" cy="58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3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1033153" y="3043450"/>
            <a:ext cx="645522" cy="457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1019299" y="3875964"/>
            <a:ext cx="686671" cy="478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31175" y="4804012"/>
            <a:ext cx="688443" cy="5118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054925" y="5650173"/>
            <a:ext cx="678341" cy="5563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025582" y="2981305"/>
            <a:ext cx="1729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 fontAlgn="b">
              <a:defRPr/>
            </a:pP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Голимумаб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27780" y="3885778"/>
            <a:ext cx="26773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Цепэгинтерферон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79713" y="4786531"/>
            <a:ext cx="2455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">
              <a:defRPr/>
            </a:pP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Пэгинтерферон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9126" y="5619044"/>
            <a:ext cx="2423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Ко-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</a:rPr>
              <a:t>тримоксазол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3161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9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358929" y="163773"/>
            <a:ext cx="8610158" cy="89810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предотвращению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дефектуры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лекарственных препаратов и медицинских изделий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20199" y="1114896"/>
            <a:ext cx="11239705" cy="5272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путей решения ликвидации дефицита стало внесение изменений в:</a:t>
            </a: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Федеральным закон от 12.04.2010 № 61-ФЗ «Об обращении лекарственных средств» (принят Федеральный закон от 05.12.2022 № 502-ФЗ «О внесении изменений в статью 56 Федерального закона «Об обращении лекарственных средств»). </a:t>
            </a:r>
          </a:p>
          <a:p>
            <a:pPr>
              <a:buFont typeface="Wingdings" pitchFamily="2" charset="2"/>
              <a:buChar char="ü"/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Федеральный закон № 502-ФЗ направлен на расширение услуг аптечных организаций и позволит использовать зарегистрированные лекарственные препараты при изготовлении лекарственных препаратов аптечными организациями, ветеринарными аптечными организациями, имеющими лицензию на фармацевтическую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305562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7"/>
          <p:cNvGrpSpPr/>
          <p:nvPr/>
        </p:nvGrpSpPr>
        <p:grpSpPr>
          <a:xfrm>
            <a:off x="47327" y="890269"/>
            <a:ext cx="11332845" cy="57150"/>
            <a:chOff x="47327" y="890269"/>
            <a:chExt cx="11332845" cy="57150"/>
          </a:xfrm>
        </p:grpSpPr>
        <p:sp>
          <p:nvSpPr>
            <p:cNvPr id="9" name="object 8"/>
            <p:cNvSpPr/>
            <p:nvPr/>
          </p:nvSpPr>
          <p:spPr>
            <a:xfrm>
              <a:off x="47327" y="906779"/>
              <a:ext cx="3108960" cy="0"/>
            </a:xfrm>
            <a:custGeom>
              <a:avLst/>
              <a:gdLst/>
              <a:ahLst/>
              <a:cxnLst/>
              <a:rect l="l" t="t" r="r" b="b"/>
              <a:pathLst>
                <a:path w="3108960">
                  <a:moveTo>
                    <a:pt x="0" y="0"/>
                  </a:moveTo>
                  <a:lnTo>
                    <a:pt x="3108622" y="0"/>
                  </a:lnTo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9"/>
            <p:cNvSpPr/>
            <p:nvPr/>
          </p:nvSpPr>
          <p:spPr>
            <a:xfrm>
              <a:off x="3155950" y="918844"/>
              <a:ext cx="8223884" cy="0"/>
            </a:xfrm>
            <a:custGeom>
              <a:avLst/>
              <a:gdLst/>
              <a:ahLst/>
              <a:cxnLst/>
              <a:rect l="l" t="t" r="r" b="b"/>
              <a:pathLst>
                <a:path w="8223884">
                  <a:moveTo>
                    <a:pt x="0" y="0"/>
                  </a:moveTo>
                  <a:lnTo>
                    <a:pt x="8223884" y="0"/>
                  </a:lnTo>
                </a:path>
              </a:pathLst>
            </a:custGeom>
            <a:ln w="57150">
              <a:solidFill>
                <a:srgbClr val="BB2F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3085974" y="163773"/>
            <a:ext cx="8610158" cy="89810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Аптечных организации, осуществляющие деятельность по изготовлению различных лекарственных форм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0861" y="1076627"/>
            <a:ext cx="10949736" cy="646331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Наш регион вошел в ТОП-10 регионов по количеству аптек, реализующих этот вид фармацевтической деятельности. В Иркутской области 25 таких аптечных организаций.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irkOblMO-m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17153" y="1937981"/>
            <a:ext cx="3973343" cy="366442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553433" y="3857179"/>
            <a:ext cx="263856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Иркутск;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Усть-Илимск;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Усолье-Сибирское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Нижнеудинск;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Железногорск;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Шелехов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Тайшет.</a:t>
            </a:r>
          </a:p>
        </p:txBody>
      </p:sp>
      <p:pic>
        <p:nvPicPr>
          <p:cNvPr id="20" name="Рисунок 19" descr="топ 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7797" y="1727817"/>
            <a:ext cx="5564091" cy="5089239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046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104933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5" name="Picture 2" descr="https://protiv-raka.ru/wp-content/uploads/2021/07/mzio_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480618" cy="87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76598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7068</TotalTime>
  <Words>480</Words>
  <Application>Microsoft Office PowerPoint</Application>
  <PresentationFormat>Широкоэкранный</PresentationFormat>
  <Paragraphs>82</Paragraphs>
  <Slides>9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5" baseType="lpstr">
      <vt:lpstr>Arial</vt:lpstr>
      <vt:lpstr>Calibri</vt:lpstr>
      <vt:lpstr>Calibri Light</vt:lpstr>
      <vt:lpstr>Fira Sans</vt:lpstr>
      <vt:lpstr>Fira Sans Light</vt:lpstr>
      <vt:lpstr>Tahoma</vt:lpstr>
      <vt:lpstr>Times New Roman</vt:lpstr>
      <vt:lpstr>Trebuchet MS</vt:lpstr>
      <vt:lpstr>Wingdings</vt:lpstr>
      <vt:lpstr>Wingdings 3</vt:lpstr>
      <vt:lpstr>3_Custom Design</vt:lpstr>
      <vt:lpstr>4_Custom Design</vt:lpstr>
      <vt:lpstr>5_Custom Design</vt:lpstr>
      <vt:lpstr>6_Custom Design</vt:lpstr>
      <vt:lpstr>Грань</vt:lpstr>
      <vt:lpstr>think-cell Slide</vt:lpstr>
      <vt:lpstr>О вопросах ликвидации дефицита на рынке лекарственных средств и медицинских изделий Иркутской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Самойлов Константин Брониславович</dc:creator>
  <cp:lastModifiedBy>Егор П. Панов</cp:lastModifiedBy>
  <cp:revision>408</cp:revision>
  <cp:lastPrinted>2021-02-01T05:18:59Z</cp:lastPrinted>
  <dcterms:created xsi:type="dcterms:W3CDTF">2020-02-11T12:13:15Z</dcterms:created>
  <dcterms:modified xsi:type="dcterms:W3CDTF">2023-03-27T07:05:18Z</dcterms:modified>
</cp:coreProperties>
</file>