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svg" ContentType="image/svg+xml"/>
  <Override PartName="/ppt/charts/style1.xml" ContentType="application/vnd.ms-office.chartstyl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charts/colors1.xml" ContentType="application/vnd.ms-office.chartcolorstyle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1" r:id="rId1"/>
  </p:sldMasterIdLst>
  <p:notesMasterIdLst>
    <p:notesMasterId r:id="rId9"/>
  </p:notesMasterIdLst>
  <p:sldIdLst>
    <p:sldId id="303" r:id="rId2"/>
    <p:sldId id="301" r:id="rId3"/>
    <p:sldId id="302" r:id="rId4"/>
    <p:sldId id="294" r:id="rId5"/>
    <p:sldId id="295" r:id="rId6"/>
    <p:sldId id="305" r:id="rId7"/>
    <p:sldId id="306" r:id="rId8"/>
  </p:sldIdLst>
  <p:sldSz cx="11520488" cy="6480175"/>
  <p:notesSz cx="6858000" cy="9144000"/>
  <p:embeddedFontLst>
    <p:embeddedFont>
      <p:font typeface="Calibri Light" pitchFamily="34" charset="0"/>
      <p:regular r:id="rId10"/>
      <p:italic r:id="rId11"/>
    </p:embeddedFont>
    <p:embeddedFont>
      <p:font typeface="Tahoma" pitchFamily="34" charset="0"/>
      <p:regular r:id="rId12"/>
      <p:bold r:id="rId13"/>
    </p:embeddedFont>
    <p:embeddedFont>
      <p:font typeface="Calibri" pitchFamily="34" charset="0"/>
      <p:regular r:id="rId14"/>
      <p:bold r:id="rId15"/>
      <p:italic r:id="rId16"/>
      <p:boldItalic r:id="rId17"/>
    </p:embeddedFont>
    <p:embeddedFont>
      <p:font typeface="Century Gothic" pitchFamily="34" charset="0"/>
      <p:regular r:id="rId18"/>
      <p:bold r:id="rId19"/>
      <p:italic r:id="rId20"/>
      <p:boldItalic r:id="rId21"/>
    </p:embeddedFont>
  </p:embeddedFontLst>
  <p:defaultTextStyle>
    <a:defPPr>
      <a:defRPr lang="ru-RU"/>
    </a:defPPr>
    <a:lvl1pPr marL="0" algn="l" defTabSz="864017" rtl="0" eaLnBrk="1" latinLnBrk="0" hangingPunct="1">
      <a:defRPr sz="1701" kern="1200">
        <a:solidFill>
          <a:schemeClr val="tx1"/>
        </a:solidFill>
        <a:latin typeface="+mn-lt"/>
        <a:ea typeface="+mn-ea"/>
        <a:cs typeface="+mn-cs"/>
      </a:defRPr>
    </a:lvl1pPr>
    <a:lvl2pPr marL="432008" algn="l" defTabSz="864017" rtl="0" eaLnBrk="1" latinLnBrk="0" hangingPunct="1">
      <a:defRPr sz="1701" kern="1200">
        <a:solidFill>
          <a:schemeClr val="tx1"/>
        </a:solidFill>
        <a:latin typeface="+mn-lt"/>
        <a:ea typeface="+mn-ea"/>
        <a:cs typeface="+mn-cs"/>
      </a:defRPr>
    </a:lvl2pPr>
    <a:lvl3pPr marL="864017" algn="l" defTabSz="864017" rtl="0" eaLnBrk="1" latinLnBrk="0" hangingPunct="1">
      <a:defRPr sz="1701" kern="1200">
        <a:solidFill>
          <a:schemeClr val="tx1"/>
        </a:solidFill>
        <a:latin typeface="+mn-lt"/>
        <a:ea typeface="+mn-ea"/>
        <a:cs typeface="+mn-cs"/>
      </a:defRPr>
    </a:lvl3pPr>
    <a:lvl4pPr marL="1296025" algn="l" defTabSz="864017" rtl="0" eaLnBrk="1" latinLnBrk="0" hangingPunct="1">
      <a:defRPr sz="1701" kern="1200">
        <a:solidFill>
          <a:schemeClr val="tx1"/>
        </a:solidFill>
        <a:latin typeface="+mn-lt"/>
        <a:ea typeface="+mn-ea"/>
        <a:cs typeface="+mn-cs"/>
      </a:defRPr>
    </a:lvl4pPr>
    <a:lvl5pPr marL="1728033" algn="l" defTabSz="864017" rtl="0" eaLnBrk="1" latinLnBrk="0" hangingPunct="1">
      <a:defRPr sz="1701" kern="1200">
        <a:solidFill>
          <a:schemeClr val="tx1"/>
        </a:solidFill>
        <a:latin typeface="+mn-lt"/>
        <a:ea typeface="+mn-ea"/>
        <a:cs typeface="+mn-cs"/>
      </a:defRPr>
    </a:lvl5pPr>
    <a:lvl6pPr marL="2160041" algn="l" defTabSz="864017" rtl="0" eaLnBrk="1" latinLnBrk="0" hangingPunct="1">
      <a:defRPr sz="1701" kern="1200">
        <a:solidFill>
          <a:schemeClr val="tx1"/>
        </a:solidFill>
        <a:latin typeface="+mn-lt"/>
        <a:ea typeface="+mn-ea"/>
        <a:cs typeface="+mn-cs"/>
      </a:defRPr>
    </a:lvl6pPr>
    <a:lvl7pPr marL="2592050" algn="l" defTabSz="864017" rtl="0" eaLnBrk="1" latinLnBrk="0" hangingPunct="1">
      <a:defRPr sz="1701" kern="1200">
        <a:solidFill>
          <a:schemeClr val="tx1"/>
        </a:solidFill>
        <a:latin typeface="+mn-lt"/>
        <a:ea typeface="+mn-ea"/>
        <a:cs typeface="+mn-cs"/>
      </a:defRPr>
    </a:lvl7pPr>
    <a:lvl8pPr marL="3024058" algn="l" defTabSz="864017" rtl="0" eaLnBrk="1" latinLnBrk="0" hangingPunct="1">
      <a:defRPr sz="1701" kern="1200">
        <a:solidFill>
          <a:schemeClr val="tx1"/>
        </a:solidFill>
        <a:latin typeface="+mn-lt"/>
        <a:ea typeface="+mn-ea"/>
        <a:cs typeface="+mn-cs"/>
      </a:defRPr>
    </a:lvl8pPr>
    <a:lvl9pPr marL="3456066" algn="l" defTabSz="864017" rtl="0" eaLnBrk="1" latinLnBrk="0" hangingPunct="1">
      <a:defRPr sz="170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95" userDrawn="1">
          <p15:clr>
            <a:srgbClr val="A4A3A4"/>
          </p15:clr>
        </p15:guide>
        <p15:guide id="2" pos="385" userDrawn="1">
          <p15:clr>
            <a:srgbClr val="A4A3A4"/>
          </p15:clr>
        </p15:guide>
        <p15:guide id="3" orient="horz" pos="453" userDrawn="1">
          <p15:clr>
            <a:srgbClr val="A4A3A4"/>
          </p15:clr>
        </p15:guide>
        <p15:guide id="4" pos="6872" userDrawn="1">
          <p15:clr>
            <a:srgbClr val="A4A3A4"/>
          </p15:clr>
        </p15:guide>
        <p15:guide id="5" orient="horz" pos="3697" userDrawn="1">
          <p15:clr>
            <a:srgbClr val="A4A3A4"/>
          </p15:clr>
        </p15:guide>
        <p15:guide id="6" orient="horz" pos="1247" userDrawn="1">
          <p15:clr>
            <a:srgbClr val="A4A3A4"/>
          </p15:clr>
        </p15:guide>
        <p15:guide id="7" pos="220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794D9"/>
    <a:srgbClr val="003399"/>
    <a:srgbClr val="212935"/>
    <a:srgbClr val="7688A1"/>
    <a:srgbClr val="0C355C"/>
    <a:srgbClr val="475974"/>
    <a:srgbClr val="385723"/>
    <a:srgbClr val="A8541A"/>
    <a:srgbClr val="98A3AC"/>
    <a:srgbClr val="A9D18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82" autoAdjust="0"/>
    <p:restoredTop sz="87321" autoAdjust="0"/>
  </p:normalViewPr>
  <p:slideViewPr>
    <p:cSldViewPr snapToGrid="0">
      <p:cViewPr varScale="1">
        <p:scale>
          <a:sx n="123" d="100"/>
          <a:sy n="123" d="100"/>
        </p:scale>
        <p:origin x="-336" y="-102"/>
      </p:cViewPr>
      <p:guideLst>
        <p:guide orient="horz" pos="295"/>
        <p:guide orient="horz" pos="453"/>
        <p:guide orient="horz" pos="3697"/>
        <p:guide orient="horz" pos="1247"/>
        <p:guide pos="385"/>
        <p:guide pos="6872"/>
        <p:guide pos="2200"/>
      </p:guideLst>
    </p:cSldViewPr>
  </p:slideViewPr>
  <p:outlineViewPr>
    <p:cViewPr>
      <p:scale>
        <a:sx n="33" d="100"/>
        <a:sy n="33" d="100"/>
      </p:scale>
      <p:origin x="0" y="-1936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2910" y="7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viewProps" Target="view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1"/>
  <c:chart>
    <c:autoTitleDeleted val="1"/>
    <c:view3D>
      <c:rotX val="30"/>
      <c:rotY val="12"/>
      <c:perspective val="0"/>
    </c:view3D>
    <c:plotArea>
      <c:layout>
        <c:manualLayout>
          <c:layoutTarget val="inner"/>
          <c:xMode val="edge"/>
          <c:yMode val="edge"/>
          <c:x val="0.19515467350469914"/>
          <c:y val="0.16479471978825241"/>
          <c:w val="0.71027790732718465"/>
          <c:h val="0.704326704924596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Потребность в работниках</c:v>
                </c:pt>
              </c:strCache>
            </c:strRef>
          </c:tx>
          <c:explosion val="14"/>
          <c:dLbls>
            <c:dLbl>
              <c:idx val="0"/>
              <c:layout>
                <c:manualLayout>
                  <c:x val="-3.7869444686981599E-2"/>
                  <c:y val="-0.12349645558673292"/>
                </c:manualLayout>
              </c:layout>
              <c:tx>
                <c:rich>
                  <a:bodyPr/>
                  <a:lstStyle/>
                  <a:p>
                    <a:r>
                      <a:rPr lang="ru-RU" sz="900" b="0" kern="0" dirty="0" smtClean="0">
                        <a:solidFill>
                          <a:schemeClr val="tx1"/>
                        </a:solidFill>
                        <a:latin typeface="Calibri (Основной текст)"/>
                        <a:ea typeface="Tahoma" pitchFamily="34" charset="0"/>
                        <a:cs typeface="Calibri" pitchFamily="34" charset="0"/>
                      </a:rPr>
                      <a:t>С</a:t>
                    </a:r>
                    <a:r>
                      <a:rPr lang="ru-RU" sz="900" b="0" dirty="0" smtClean="0">
                        <a:solidFill>
                          <a:schemeClr val="tx1"/>
                        </a:solidFill>
                        <a:latin typeface="Calibri (Основной текст)"/>
                        <a:ea typeface="Tahoma" pitchFamily="34" charset="0"/>
                        <a:cs typeface="Calibri" pitchFamily="34" charset="0"/>
                      </a:rPr>
                      <a:t>троительство
(19%)</a:t>
                    </a:r>
                    <a:endParaRPr lang="ru-RU" sz="900" b="0" dirty="0">
                      <a:solidFill>
                        <a:schemeClr val="tx1"/>
                      </a:solidFill>
                      <a:latin typeface="Calibri (Основной текст)"/>
                      <a:ea typeface="Tahoma" pitchFamily="34" charset="0"/>
                      <a:cs typeface="Calibri" pitchFamily="34" charset="0"/>
                    </a:endParaRPr>
                  </a:p>
                </c:rich>
              </c:tx>
              <c:dLblPos val="bestFit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81BA-4C59-A67E-A61818A3FC2D}"/>
                </c:ext>
              </c:extLst>
            </c:dLbl>
            <c:dLbl>
              <c:idx val="1"/>
              <c:layout>
                <c:manualLayout>
                  <c:x val="-0.67348293937179593"/>
                  <c:y val="-0.60414060847476991"/>
                </c:manualLayout>
              </c:layout>
              <c:tx>
                <c:rich>
                  <a:bodyPr/>
                  <a:lstStyle/>
                  <a:p>
                    <a:r>
                      <a:rPr lang="ru-RU" sz="900" b="0" kern="0" dirty="0" smtClean="0">
                        <a:solidFill>
                          <a:schemeClr val="tx1"/>
                        </a:solidFill>
                        <a:latin typeface="Calibri (Основной текст)"/>
                        <a:ea typeface="Tahoma" pitchFamily="34" charset="0"/>
                        <a:cs typeface="Calibri" pitchFamily="34" charset="0"/>
                      </a:rPr>
                      <a:t>Профессиональная, научная и техническая</a:t>
                    </a:r>
                    <a:r>
                      <a:rPr lang="ru-RU" sz="900" b="0" baseline="0" dirty="0" smtClean="0">
                        <a:solidFill>
                          <a:schemeClr val="tx1"/>
                        </a:solidFill>
                        <a:latin typeface="Calibri (Основной текст)"/>
                        <a:ea typeface="Tahoma" pitchFamily="34" charset="0"/>
                        <a:cs typeface="Calibri" pitchFamily="34" charset="0"/>
                      </a:rPr>
                      <a:t> </a:t>
                    </a:r>
                    <a:r>
                      <a:rPr lang="ru-RU" sz="900" b="0" dirty="0" smtClean="0">
                        <a:solidFill>
                          <a:schemeClr val="tx1"/>
                        </a:solidFill>
                        <a:latin typeface="Calibri (Основной текст)"/>
                        <a:ea typeface="Tahoma" pitchFamily="34" charset="0"/>
                        <a:cs typeface="Calibri" pitchFamily="34" charset="0"/>
                      </a:rPr>
                      <a:t>деятельность</a:t>
                    </a:r>
                    <a:r>
                      <a:rPr lang="ru-RU" sz="900" b="0" dirty="0">
                        <a:solidFill>
                          <a:schemeClr val="tx1"/>
                        </a:solidFill>
                        <a:latin typeface="Calibri (Основной текст)"/>
                        <a:ea typeface="Tahoma" pitchFamily="34" charset="0"/>
                        <a:cs typeface="Calibri" pitchFamily="34" charset="0"/>
                      </a:rPr>
                      <a:t>
</a:t>
                    </a:r>
                    <a:r>
                      <a:rPr lang="ru-RU" sz="900" b="0" dirty="0" smtClean="0">
                        <a:solidFill>
                          <a:schemeClr val="tx1"/>
                        </a:solidFill>
                        <a:latin typeface="Calibri (Основной текст)"/>
                        <a:ea typeface="Tahoma" pitchFamily="34" charset="0"/>
                        <a:cs typeface="Calibri" pitchFamily="34" charset="0"/>
                      </a:rPr>
                      <a:t>(4,9%)</a:t>
                    </a:r>
                    <a:endParaRPr lang="ru-RU" sz="900" b="0" dirty="0">
                      <a:solidFill>
                        <a:schemeClr val="tx1"/>
                      </a:solidFill>
                      <a:latin typeface="Calibri (Основной текст)"/>
                      <a:ea typeface="Tahoma" pitchFamily="34" charset="0"/>
                      <a:cs typeface="Calibri" pitchFamily="34" charset="0"/>
                    </a:endParaRPr>
                  </a:p>
                </c:rich>
              </c:tx>
              <c:dLblPos val="bestFit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32298433452661601"/>
                      <c:h val="0.2601949380499830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81BA-4C59-A67E-A61818A3FC2D}"/>
                </c:ext>
              </c:extLst>
            </c:dLbl>
            <c:dLbl>
              <c:idx val="2"/>
              <c:layout>
                <c:manualLayout>
                  <c:x val="0.2996572950318695"/>
                  <c:y val="-9.1084027022524397E-2"/>
                </c:manualLayout>
              </c:layout>
              <c:tx>
                <c:rich>
                  <a:bodyPr/>
                  <a:lstStyle/>
                  <a:p>
                    <a:r>
                      <a:rPr lang="ru-RU" sz="900" b="0" kern="0" dirty="0" smtClean="0">
                        <a:solidFill>
                          <a:schemeClr val="tx1"/>
                        </a:solidFill>
                        <a:latin typeface="Calibri (Основной текст)"/>
                        <a:ea typeface="Tahoma" pitchFamily="34" charset="0"/>
                        <a:cs typeface="Calibri" pitchFamily="34" charset="0"/>
                      </a:rPr>
                      <a:t>О</a:t>
                    </a:r>
                    <a:r>
                      <a:rPr lang="ru-RU" sz="900" b="0" dirty="0">
                        <a:solidFill>
                          <a:schemeClr val="tx1"/>
                        </a:solidFill>
                        <a:latin typeface="Calibri (Основной текст)"/>
                        <a:ea typeface="Tahoma" pitchFamily="34" charset="0"/>
                        <a:cs typeface="Calibri" pitchFamily="34" charset="0"/>
                      </a:rPr>
                      <a:t>брабатывающие производства
</a:t>
                    </a:r>
                    <a:r>
                      <a:rPr lang="ru-RU" sz="900" b="0" dirty="0" smtClean="0">
                        <a:solidFill>
                          <a:schemeClr val="tx1"/>
                        </a:solidFill>
                        <a:latin typeface="Calibri (Основной текст)"/>
                        <a:ea typeface="Tahoma" pitchFamily="34" charset="0"/>
                        <a:cs typeface="Calibri" pitchFamily="34" charset="0"/>
                      </a:rPr>
                      <a:t>(12,8%)</a:t>
                    </a:r>
                    <a:endParaRPr lang="ru-RU" sz="900" b="0" dirty="0">
                      <a:solidFill>
                        <a:schemeClr val="tx1"/>
                      </a:solidFill>
                      <a:latin typeface="Calibri (Основной текст)"/>
                      <a:ea typeface="Tahoma" pitchFamily="34" charset="0"/>
                      <a:cs typeface="Calibri" pitchFamily="34" charset="0"/>
                    </a:endParaRPr>
                  </a:p>
                </c:rich>
              </c:tx>
              <c:dLblPos val="bestFit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81BA-4C59-A67E-A61818A3FC2D}"/>
                </c:ext>
              </c:extLst>
            </c:dLbl>
            <c:dLbl>
              <c:idx val="3"/>
              <c:layout>
                <c:manualLayout>
                  <c:x val="0.20586906887568421"/>
                  <c:y val="4.4507771785307036E-2"/>
                </c:manualLayout>
              </c:layout>
              <c:tx>
                <c:rich>
                  <a:bodyPr/>
                  <a:lstStyle/>
                  <a:p>
                    <a:r>
                      <a:rPr lang="ru-RU" sz="900" b="0" kern="0" dirty="0" smtClean="0">
                        <a:solidFill>
                          <a:schemeClr val="tx1"/>
                        </a:solidFill>
                        <a:latin typeface="Calibri (Основной текст)"/>
                        <a:ea typeface="Tahoma" pitchFamily="34" charset="0"/>
                        <a:cs typeface="Calibri" pitchFamily="34" charset="0"/>
                      </a:rPr>
                      <a:t>О</a:t>
                    </a:r>
                    <a:r>
                      <a:rPr lang="ru-RU" sz="900" b="0" dirty="0">
                        <a:solidFill>
                          <a:schemeClr val="tx1"/>
                        </a:solidFill>
                        <a:latin typeface="Calibri (Основной текст)"/>
                        <a:ea typeface="Tahoma" pitchFamily="34" charset="0"/>
                        <a:cs typeface="Calibri" pitchFamily="34" charset="0"/>
                      </a:rPr>
                      <a:t>бразование
</a:t>
                    </a:r>
                    <a:r>
                      <a:rPr lang="ru-RU" sz="900" b="0" dirty="0" smtClean="0">
                        <a:solidFill>
                          <a:schemeClr val="tx1"/>
                        </a:solidFill>
                        <a:latin typeface="Calibri (Основной текст)"/>
                        <a:ea typeface="Tahoma" pitchFamily="34" charset="0"/>
                        <a:cs typeface="Calibri" pitchFamily="34" charset="0"/>
                      </a:rPr>
                      <a:t> (12,6%)</a:t>
                    </a:r>
                    <a:endParaRPr lang="ru-RU" sz="900" b="0" dirty="0">
                      <a:solidFill>
                        <a:schemeClr val="tx1"/>
                      </a:solidFill>
                      <a:latin typeface="Calibri (Основной текст)"/>
                      <a:ea typeface="Tahoma" pitchFamily="34" charset="0"/>
                      <a:cs typeface="Calibri" pitchFamily="34" charset="0"/>
                    </a:endParaRPr>
                  </a:p>
                </c:rich>
              </c:tx>
              <c:dLblPos val="bestFit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81BA-4C59-A67E-A61818A3FC2D}"/>
                </c:ext>
              </c:extLst>
            </c:dLbl>
            <c:dLbl>
              <c:idx val="4"/>
              <c:layout>
                <c:manualLayout>
                  <c:x val="0.10833797185599116"/>
                  <c:y val="-0.64326393009634586"/>
                </c:manualLayout>
              </c:layout>
              <c:tx>
                <c:rich>
                  <a:bodyPr/>
                  <a:lstStyle/>
                  <a:p>
                    <a:r>
                      <a:rPr lang="ru-RU" sz="900" b="0" kern="0" dirty="0" smtClean="0">
                        <a:solidFill>
                          <a:schemeClr val="tx1"/>
                        </a:solidFill>
                        <a:latin typeface="Calibri (Основной текст)"/>
                        <a:ea typeface="Tahoma" pitchFamily="34" charset="0"/>
                        <a:cs typeface="Calibri" pitchFamily="34" charset="0"/>
                      </a:rPr>
                      <a:t>Д</a:t>
                    </a:r>
                    <a:r>
                      <a:rPr lang="ru-RU" sz="900" b="0" dirty="0">
                        <a:solidFill>
                          <a:schemeClr val="tx1"/>
                        </a:solidFill>
                        <a:latin typeface="Calibri (Основной текст)"/>
                        <a:ea typeface="Tahoma" pitchFamily="34" charset="0"/>
                        <a:cs typeface="Calibri" pitchFamily="34" charset="0"/>
                      </a:rPr>
                      <a:t>обыча полезных ископаемых </a:t>
                    </a:r>
                    <a:r>
                      <a:rPr lang="ru-RU" sz="900" b="0" dirty="0" smtClean="0">
                        <a:solidFill>
                          <a:schemeClr val="tx1"/>
                        </a:solidFill>
                        <a:latin typeface="Calibri (Основной текст)"/>
                        <a:ea typeface="Tahoma" pitchFamily="34" charset="0"/>
                        <a:cs typeface="Calibri" pitchFamily="34" charset="0"/>
                      </a:rPr>
                      <a:t>(4,8%)</a:t>
                    </a:r>
                    <a:endParaRPr lang="ru-RU" sz="900" b="0" dirty="0">
                      <a:solidFill>
                        <a:schemeClr val="tx1"/>
                      </a:solidFill>
                      <a:latin typeface="Calibri (Основной текст)"/>
                      <a:ea typeface="Tahoma" pitchFamily="34" charset="0"/>
                      <a:cs typeface="Calibri" pitchFamily="34" charset="0"/>
                    </a:endParaRPr>
                  </a:p>
                </c:rich>
              </c:tx>
              <c:dLblPos val="bestFit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7056666375622102"/>
                      <c:h val="0.161822541607312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81BA-4C59-A67E-A61818A3FC2D}"/>
                </c:ext>
              </c:extLst>
            </c:dLbl>
            <c:dLbl>
              <c:idx val="5"/>
              <c:layout>
                <c:manualLayout>
                  <c:x val="0.1783586542099595"/>
                  <c:y val="0.25316077054252828"/>
                </c:manualLayout>
              </c:layout>
              <c:tx>
                <c:rich>
                  <a:bodyPr/>
                  <a:lstStyle/>
                  <a:p>
                    <a:r>
                      <a:rPr lang="ru-RU" sz="900" b="0" kern="0" dirty="0" smtClean="0">
                        <a:solidFill>
                          <a:schemeClr val="tx1"/>
                        </a:solidFill>
                        <a:latin typeface="Calibri (Основной текст)"/>
                        <a:ea typeface="Tahoma" pitchFamily="34" charset="0"/>
                        <a:cs typeface="Calibri" pitchFamily="34" charset="0"/>
                      </a:rPr>
                      <a:t>З</a:t>
                    </a:r>
                    <a:r>
                      <a:rPr lang="ru-RU" sz="900" b="0" dirty="0" smtClean="0">
                        <a:solidFill>
                          <a:schemeClr val="tx1"/>
                        </a:solidFill>
                        <a:latin typeface="Calibri (Основной текст)"/>
                        <a:ea typeface="Tahoma" pitchFamily="34" charset="0"/>
                        <a:cs typeface="Calibri" pitchFamily="34" charset="0"/>
                      </a:rPr>
                      <a:t>дравоохранение </a:t>
                    </a:r>
                  </a:p>
                  <a:p>
                    <a:r>
                      <a:rPr lang="ru-RU" sz="900" b="0" dirty="0" smtClean="0">
                        <a:solidFill>
                          <a:schemeClr val="tx1"/>
                        </a:solidFill>
                        <a:latin typeface="Calibri (Основной текст)"/>
                        <a:ea typeface="Tahoma" pitchFamily="34" charset="0"/>
                        <a:cs typeface="Calibri" pitchFamily="34" charset="0"/>
                      </a:rPr>
                      <a:t>(9,5%)</a:t>
                    </a:r>
                    <a:endParaRPr lang="ru-RU" sz="900" b="0" dirty="0">
                      <a:solidFill>
                        <a:schemeClr val="tx1"/>
                      </a:solidFill>
                      <a:latin typeface="Calibri (Основной текст)"/>
                      <a:ea typeface="Tahoma" pitchFamily="34" charset="0"/>
                      <a:cs typeface="Calibri" pitchFamily="34" charset="0"/>
                    </a:endParaRPr>
                  </a:p>
                </c:rich>
              </c:tx>
              <c:dLblPos val="bestFit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81BA-4C59-A67E-A61818A3FC2D}"/>
                </c:ext>
              </c:extLst>
            </c:dLbl>
            <c:dLbl>
              <c:idx val="6"/>
              <c:layout>
                <c:manualLayout>
                  <c:x val="-2.086316540062285E-2"/>
                  <c:y val="0.18952530881414251"/>
                </c:manualLayout>
              </c:layout>
              <c:tx>
                <c:rich>
                  <a:bodyPr/>
                  <a:lstStyle/>
                  <a:p>
                    <a:r>
                      <a:rPr lang="ru-RU" sz="900" b="0" kern="0" dirty="0" smtClean="0">
                        <a:solidFill>
                          <a:schemeClr val="tx1"/>
                        </a:solidFill>
                        <a:latin typeface="Calibri (Основной текст)"/>
                        <a:ea typeface="Tahoma" pitchFamily="34" charset="0"/>
                        <a:cs typeface="Calibri" pitchFamily="34" charset="0"/>
                      </a:rPr>
                      <a:t>Т</a:t>
                    </a:r>
                    <a:r>
                      <a:rPr lang="ru-RU" sz="900" b="0" dirty="0">
                        <a:solidFill>
                          <a:schemeClr val="tx1"/>
                        </a:solidFill>
                        <a:latin typeface="Calibri (Основной текст)"/>
                        <a:ea typeface="Tahoma" pitchFamily="34" charset="0"/>
                        <a:cs typeface="Calibri" pitchFamily="34" charset="0"/>
                      </a:rPr>
                      <a:t>орговля
</a:t>
                    </a:r>
                    <a:r>
                      <a:rPr lang="ru-RU" sz="900" b="0" dirty="0" smtClean="0">
                        <a:solidFill>
                          <a:schemeClr val="tx1"/>
                        </a:solidFill>
                        <a:latin typeface="Calibri (Основной текст)"/>
                        <a:ea typeface="Tahoma" pitchFamily="34" charset="0"/>
                        <a:cs typeface="Calibri" pitchFamily="34" charset="0"/>
                      </a:rPr>
                      <a:t>(7%)</a:t>
                    </a:r>
                    <a:endParaRPr lang="ru-RU" sz="900" b="0" dirty="0">
                      <a:solidFill>
                        <a:schemeClr val="tx1"/>
                      </a:solidFill>
                      <a:latin typeface="Calibri (Основной текст)"/>
                      <a:ea typeface="Tahoma" pitchFamily="34" charset="0"/>
                      <a:cs typeface="Calibri" pitchFamily="34" charset="0"/>
                    </a:endParaRPr>
                  </a:p>
                </c:rich>
              </c:tx>
              <c:dLblPos val="bestFit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81BA-4C59-A67E-A61818A3FC2D}"/>
                </c:ext>
              </c:extLst>
            </c:dLbl>
            <c:dLbl>
              <c:idx val="7"/>
              <c:layout>
                <c:manualLayout>
                  <c:x val="-3.0485280421432542E-2"/>
                  <c:y val="0.14269225657546225"/>
                </c:manualLayout>
              </c:layout>
              <c:tx>
                <c:rich>
                  <a:bodyPr/>
                  <a:lstStyle/>
                  <a:p>
                    <a:r>
                      <a:rPr lang="ru-RU" sz="900" b="0" kern="0" dirty="0" err="1" smtClean="0">
                        <a:solidFill>
                          <a:schemeClr val="tx1"/>
                        </a:solidFill>
                        <a:latin typeface="Calibri (Основной текст)"/>
                        <a:ea typeface="Tahoma" pitchFamily="34" charset="0"/>
                        <a:cs typeface="Calibri" pitchFamily="34" charset="0"/>
                      </a:rPr>
                      <a:t>Гос</a:t>
                    </a:r>
                    <a:r>
                      <a:rPr lang="ru-RU" sz="900" b="0" kern="0" dirty="0" smtClean="0">
                        <a:solidFill>
                          <a:schemeClr val="tx1"/>
                        </a:solidFill>
                        <a:latin typeface="Calibri (Основной текст)"/>
                        <a:ea typeface="Tahoma" pitchFamily="34" charset="0"/>
                        <a:cs typeface="Calibri" pitchFamily="34" charset="0"/>
                      </a:rPr>
                      <a:t>.</a:t>
                    </a:r>
                    <a:r>
                      <a:rPr lang="ru-RU" sz="900" b="0" kern="0" baseline="0" dirty="0" smtClean="0">
                        <a:solidFill>
                          <a:schemeClr val="tx1"/>
                        </a:solidFill>
                        <a:latin typeface="Calibri (Основной текст)"/>
                        <a:ea typeface="Tahoma" pitchFamily="34" charset="0"/>
                        <a:cs typeface="Calibri" pitchFamily="34" charset="0"/>
                      </a:rPr>
                      <a:t> управление</a:t>
                    </a:r>
                    <a:r>
                      <a:rPr lang="ru-RU" sz="900" b="0" dirty="0">
                        <a:solidFill>
                          <a:schemeClr val="tx1"/>
                        </a:solidFill>
                        <a:latin typeface="Calibri (Основной текст)"/>
                        <a:ea typeface="Tahoma" pitchFamily="34" charset="0"/>
                        <a:cs typeface="Calibri" pitchFamily="34" charset="0"/>
                      </a:rPr>
                      <a:t>
</a:t>
                    </a:r>
                    <a:r>
                      <a:rPr lang="ru-RU" sz="900" b="0" baseline="0" dirty="0" smtClean="0">
                        <a:solidFill>
                          <a:schemeClr val="tx1"/>
                        </a:solidFill>
                        <a:latin typeface="Calibri (Основной текст)"/>
                        <a:ea typeface="Tahoma" pitchFamily="34" charset="0"/>
                        <a:cs typeface="Calibri" pitchFamily="34" charset="0"/>
                      </a:rPr>
                      <a:t>(5</a:t>
                    </a:r>
                    <a:r>
                      <a:rPr lang="ru-RU" sz="900" b="0" dirty="0" smtClean="0">
                        <a:solidFill>
                          <a:schemeClr val="tx1"/>
                        </a:solidFill>
                        <a:latin typeface="Calibri (Основной текст)"/>
                        <a:ea typeface="Tahoma" pitchFamily="34" charset="0"/>
                        <a:cs typeface="Calibri" pitchFamily="34" charset="0"/>
                      </a:rPr>
                      <a:t>%)</a:t>
                    </a:r>
                    <a:endParaRPr lang="ru-RU" sz="900" b="0" dirty="0">
                      <a:solidFill>
                        <a:schemeClr val="tx1"/>
                      </a:solidFill>
                      <a:latin typeface="Calibri (Основной текст)"/>
                      <a:ea typeface="Tahoma" pitchFamily="34" charset="0"/>
                      <a:cs typeface="Calibri" pitchFamily="34" charset="0"/>
                    </a:endParaRPr>
                  </a:p>
                </c:rich>
              </c:tx>
              <c:dLblPos val="bestFit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81BA-4C59-A67E-A61818A3FC2D}"/>
                </c:ext>
              </c:extLst>
            </c:dLbl>
            <c:dLbl>
              <c:idx val="8"/>
              <c:layout>
                <c:manualLayout>
                  <c:x val="-2.6545901364998993E-2"/>
                  <c:y val="0.57981303617791158"/>
                </c:manualLayout>
              </c:layout>
              <c:tx>
                <c:rich>
                  <a:bodyPr/>
                  <a:lstStyle/>
                  <a:p>
                    <a:r>
                      <a:rPr lang="ru-RU" sz="900" b="0" kern="0" dirty="0" smtClean="0">
                        <a:solidFill>
                          <a:schemeClr val="tx1"/>
                        </a:solidFill>
                        <a:latin typeface="Calibri (Основной текст)"/>
                        <a:ea typeface="Tahoma" pitchFamily="34" charset="0"/>
                        <a:cs typeface="Calibri" pitchFamily="34" charset="0"/>
                      </a:rPr>
                      <a:t>Т</a:t>
                    </a:r>
                    <a:r>
                      <a:rPr lang="ru-RU" sz="900" b="0" dirty="0">
                        <a:solidFill>
                          <a:schemeClr val="tx1"/>
                        </a:solidFill>
                        <a:latin typeface="Calibri (Основной текст)"/>
                        <a:ea typeface="Tahoma" pitchFamily="34" charset="0"/>
                        <a:cs typeface="Calibri" pitchFamily="34" charset="0"/>
                      </a:rPr>
                      <a:t>ранспортировка и </a:t>
                    </a:r>
                    <a:r>
                      <a:rPr lang="ru-RU" sz="900" b="0" dirty="0" smtClean="0">
                        <a:solidFill>
                          <a:schemeClr val="tx1"/>
                        </a:solidFill>
                        <a:latin typeface="Calibri (Основной текст)"/>
                        <a:ea typeface="Tahoma" pitchFamily="34" charset="0"/>
                        <a:cs typeface="Calibri" pitchFamily="34" charset="0"/>
                      </a:rPr>
                      <a:t>хранение (8,7%)</a:t>
                    </a:r>
                    <a:endParaRPr lang="ru-RU" sz="900" b="0" dirty="0">
                      <a:solidFill>
                        <a:schemeClr val="tx1"/>
                      </a:solidFill>
                      <a:latin typeface="Calibri (Основной текст)"/>
                      <a:ea typeface="Tahoma" pitchFamily="34" charset="0"/>
                      <a:cs typeface="Calibri" pitchFamily="34" charset="0"/>
                    </a:endParaRPr>
                  </a:p>
                </c:rich>
              </c:tx>
              <c:dLblPos val="bestFit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6167252393841495"/>
                      <c:h val="0.161822541607312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8-81BA-4C59-A67E-A61818A3FC2D}"/>
                </c:ext>
              </c:extLst>
            </c:dLbl>
            <c:dLbl>
              <c:idx val="9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1BA-4C59-A67E-A61818A3FC2D}"/>
                </c:ext>
              </c:extLst>
            </c:dLbl>
            <c:dLbl>
              <c:idx val="10"/>
              <c:layout>
                <c:manualLayout>
                  <c:x val="5.3650062574580153E-2"/>
                  <c:y val="-4.2409414830192046E-2"/>
                </c:manualLayout>
              </c:layout>
              <c:tx>
                <c:rich>
                  <a:bodyPr/>
                  <a:lstStyle/>
                  <a:p>
                    <a:r>
                      <a:rPr lang="ru-RU" sz="900" b="0" dirty="0" smtClean="0">
                        <a:solidFill>
                          <a:schemeClr val="tx1"/>
                        </a:solidFill>
                        <a:latin typeface="Calibri (Основной текст)"/>
                        <a:ea typeface="Tahoma" pitchFamily="34" charset="0"/>
                        <a:cs typeface="Calibri" pitchFamily="34" charset="0"/>
                      </a:rPr>
                      <a:t>Другие (15,7%)</a:t>
                    </a:r>
                    <a:endParaRPr lang="ru-RU" sz="900" b="0" dirty="0">
                      <a:solidFill>
                        <a:schemeClr val="tx1"/>
                      </a:solidFill>
                      <a:latin typeface="Calibri (Основной текст)"/>
                      <a:ea typeface="Tahoma" pitchFamily="34" charset="0"/>
                      <a:cs typeface="Calibri" pitchFamily="34" charset="0"/>
                    </a:endParaRPr>
                  </a:p>
                </c:rich>
              </c:tx>
              <c:dLblPos val="bestFit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81BA-4C59-A67E-A61818A3FC2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tx1"/>
                    </a:solidFill>
                    <a:latin typeface="Calibri (Основной текст)"/>
                    <a:cs typeface="Calibri" pitchFamily="34" charset="0"/>
                  </a:defRPr>
                </a:pPr>
                <a:endParaRPr lang="ru-RU"/>
              </a:p>
            </c:txPr>
            <c:showVal val="1"/>
            <c:showCatName val="1"/>
            <c:separator>
</c:separator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Лист1!$A$2:$A$12</c:f>
              <c:strCache>
                <c:ptCount val="11"/>
                <c:pt idx="0">
                  <c:v>Строительство</c:v>
                </c:pt>
                <c:pt idx="1">
                  <c:v>Административная деятельность</c:v>
                </c:pt>
                <c:pt idx="2">
                  <c:v>Обрабатывающие производства</c:v>
                </c:pt>
                <c:pt idx="3">
                  <c:v>Образование</c:v>
                </c:pt>
                <c:pt idx="4">
                  <c:v>Добыча полезных ископаемых </c:v>
                </c:pt>
                <c:pt idx="5">
                  <c:v>Здравоохранение</c:v>
                </c:pt>
                <c:pt idx="6">
                  <c:v>Торговля</c:v>
                </c:pt>
                <c:pt idx="7">
                  <c:v>Гос. управление</c:v>
                </c:pt>
                <c:pt idx="8">
                  <c:v>Транспортировка и хранение</c:v>
                </c:pt>
                <c:pt idx="9">
                  <c:v>Сельское и лесное хозяйство</c:v>
                </c:pt>
                <c:pt idx="10">
                  <c:v>Другие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22618</c:v>
                </c:pt>
                <c:pt idx="1">
                  <c:v>5860</c:v>
                </c:pt>
                <c:pt idx="2">
                  <c:v>5287</c:v>
                </c:pt>
                <c:pt idx="3">
                  <c:v>4932</c:v>
                </c:pt>
                <c:pt idx="4">
                  <c:v>4536</c:v>
                </c:pt>
                <c:pt idx="5">
                  <c:v>3919</c:v>
                </c:pt>
                <c:pt idx="6">
                  <c:v>3893</c:v>
                </c:pt>
                <c:pt idx="7">
                  <c:v>3169</c:v>
                </c:pt>
                <c:pt idx="8">
                  <c:v>2837</c:v>
                </c:pt>
                <c:pt idx="9">
                  <c:v>2880</c:v>
                </c:pt>
                <c:pt idx="10">
                  <c:v>6575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81BA-4C59-A67E-A61818A3FC2D}"/>
            </c:ext>
          </c:extLst>
        </c:ser>
        <c:dLbls>
          <c:showCatName val="1"/>
        </c:dLbls>
      </c:pie3DChart>
    </c:plotArea>
    <c:plotVisOnly val="1"/>
    <c:dispBlanksAs val="zero"/>
  </c:chart>
  <c:txPr>
    <a:bodyPr/>
    <a:lstStyle/>
    <a:p>
      <a:pPr>
        <a:defRPr sz="1800">
          <a:solidFill>
            <a:schemeClr val="tx1"/>
          </a:solidFill>
          <a:latin typeface="Calibri (Основной текст)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1"/>
  <c:chart>
    <c:autoTitleDeleted val="1"/>
    <c:view3D>
      <c:rotX val="40"/>
      <c:rotY val="180"/>
      <c:perspective val="0"/>
    </c:view3D>
    <c:plotArea>
      <c:layout>
        <c:manualLayout>
          <c:layoutTarget val="inner"/>
          <c:xMode val="edge"/>
          <c:yMode val="edge"/>
          <c:x val="0.17250319477252807"/>
          <c:y val="0.16479480848792352"/>
          <c:w val="0.71027790732718465"/>
          <c:h val="0.704326704924596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Потребность в работниках</c:v>
                </c:pt>
              </c:strCache>
            </c:strRef>
          </c:tx>
          <c:explosion val="18"/>
          <c:dPt>
            <c:idx val="1"/>
            <c:spPr>
              <a:solidFill>
                <a:schemeClr val="accent1">
                  <a:lumMod val="40000"/>
                  <a:lumOff val="6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7349-4BAB-A7D2-43CAFB7BB3EC}"/>
              </c:ext>
            </c:extLst>
          </c:dPt>
          <c:dLbls>
            <c:dLbl>
              <c:idx val="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349-4BAB-A7D2-43CAFB7BB3EC}"/>
                </c:ext>
              </c:extLst>
            </c:dLbl>
            <c:dLbl>
              <c:idx val="1"/>
              <c:layout>
                <c:manualLayout>
                  <c:x val="-0.45887057585763746"/>
                  <c:y val="-0.38607287671512536"/>
                </c:manualLayout>
              </c:layout>
              <c:tx>
                <c:rich>
                  <a:bodyPr/>
                  <a:lstStyle/>
                  <a:p>
                    <a:pPr>
                      <a:defRPr sz="1050">
                        <a:solidFill>
                          <a:schemeClr val="bg1"/>
                        </a:solidFill>
                        <a:latin typeface="Calibri (Основной текст)"/>
                        <a:ea typeface="Tahoma" pitchFamily="34" charset="0"/>
                        <a:cs typeface="Tahoma" pitchFamily="34" charset="0"/>
                      </a:defRPr>
                    </a:pPr>
                    <a:r>
                      <a:rPr lang="ru-RU" sz="1050" b="1" kern="0" dirty="0" smtClean="0">
                        <a:solidFill>
                          <a:schemeClr val="bg1"/>
                        </a:solidFill>
                        <a:latin typeface="Calibri (Основной текст)"/>
                        <a:ea typeface="Tahoma" pitchFamily="34" charset="0"/>
                        <a:cs typeface="Tahoma" pitchFamily="34" charset="0"/>
                      </a:rPr>
                      <a:t>68%</a:t>
                    </a:r>
                    <a:r>
                      <a:rPr lang="ru-RU" sz="1050" b="1" kern="0" baseline="0" dirty="0" smtClean="0">
                        <a:solidFill>
                          <a:schemeClr val="bg1"/>
                        </a:solidFill>
                        <a:latin typeface="Calibri (Основной текст)"/>
                        <a:ea typeface="Tahoma" pitchFamily="34" charset="0"/>
                        <a:cs typeface="Tahoma" pitchFamily="34" charset="0"/>
                      </a:rPr>
                      <a:t> потребности </a:t>
                    </a:r>
                  </a:p>
                  <a:p>
                    <a:pPr>
                      <a:defRPr sz="1050">
                        <a:solidFill>
                          <a:schemeClr val="bg1"/>
                        </a:solidFill>
                        <a:latin typeface="Calibri (Основной текст)"/>
                        <a:ea typeface="Tahoma" pitchFamily="34" charset="0"/>
                        <a:cs typeface="Tahoma" pitchFamily="34" charset="0"/>
                      </a:defRPr>
                    </a:pPr>
                    <a:r>
                      <a:rPr lang="ru-RU" sz="1050" b="1" kern="0" dirty="0" smtClean="0">
                        <a:solidFill>
                          <a:schemeClr val="bg1"/>
                        </a:solidFill>
                        <a:latin typeface="Calibri (Основной текст)"/>
                        <a:ea typeface="Tahoma" pitchFamily="34" charset="0"/>
                        <a:cs typeface="Tahoma" pitchFamily="34" charset="0"/>
                      </a:rPr>
                      <a:t>по рабочим</a:t>
                    </a:r>
                    <a:r>
                      <a:rPr lang="ru-RU" sz="1050" b="1" kern="0" baseline="0" dirty="0" smtClean="0">
                        <a:solidFill>
                          <a:schemeClr val="bg1"/>
                        </a:solidFill>
                        <a:latin typeface="Calibri (Основной текст)"/>
                        <a:ea typeface="Tahoma" pitchFamily="34" charset="0"/>
                        <a:cs typeface="Tahoma" pitchFamily="34" charset="0"/>
                      </a:rPr>
                      <a:t> профессиям</a:t>
                    </a:r>
                    <a:endParaRPr lang="ru-RU" sz="1050" dirty="0">
                      <a:solidFill>
                        <a:schemeClr val="bg1"/>
                      </a:solidFill>
                      <a:latin typeface="Calibri (Основной текст)"/>
                      <a:ea typeface="Tahoma" pitchFamily="34" charset="0"/>
                      <a:cs typeface="Tahoma" pitchFamily="34" charset="0"/>
                    </a:endParaRPr>
                  </a:p>
                </c:rich>
              </c:tx>
              <c:spPr/>
              <c:dLblPos val="bestFit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37885790172642758"/>
                      <c:h val="0.164913734984714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7349-4BAB-A7D2-43CAFB7BB3EC}"/>
                </c:ext>
              </c:extLst>
            </c:dLbl>
            <c:dLbl>
              <c:idx val="2"/>
              <c:layout>
                <c:manualLayout>
                  <c:x val="0.18807246919301748"/>
                  <c:y val="-4.6932796285012034E-2"/>
                </c:manualLayout>
              </c:layout>
              <c:tx>
                <c:rich>
                  <a:bodyPr/>
                  <a:lstStyle/>
                  <a:p>
                    <a:r>
                      <a:rPr lang="ru-RU" sz="850" b="1" kern="0" dirty="0" smtClean="0">
                        <a:solidFill>
                          <a:schemeClr val="bg1"/>
                        </a:solidFill>
                        <a:latin typeface="+mj-lt"/>
                        <a:ea typeface="Tahoma" pitchFamily="34" charset="0"/>
                        <a:cs typeface="Tahoma" pitchFamily="34" charset="0"/>
                      </a:rPr>
                      <a:t>О</a:t>
                    </a:r>
                    <a:r>
                      <a:rPr lang="ru-RU" dirty="0">
                        <a:solidFill>
                          <a:schemeClr val="bg1"/>
                        </a:solidFill>
                        <a:latin typeface="+mj-lt"/>
                        <a:ea typeface="Tahoma" pitchFamily="34" charset="0"/>
                        <a:cs typeface="Tahoma" pitchFamily="34" charset="0"/>
                      </a:rPr>
                      <a:t>брабатывающие производства
</a:t>
                    </a:r>
                    <a:r>
                      <a:rPr lang="ru-RU" dirty="0" smtClean="0">
                        <a:solidFill>
                          <a:schemeClr val="bg1"/>
                        </a:solidFill>
                        <a:latin typeface="+mj-lt"/>
                        <a:ea typeface="Tahoma" pitchFamily="34" charset="0"/>
                        <a:cs typeface="Tahoma" pitchFamily="34" charset="0"/>
                      </a:rPr>
                      <a:t>4 926 (9,6%)</a:t>
                    </a:r>
                    <a:endParaRPr lang="ru-RU" dirty="0">
                      <a:solidFill>
                        <a:schemeClr val="bg1"/>
                      </a:solidFill>
                      <a:latin typeface="+mj-lt"/>
                      <a:ea typeface="Tahoma" pitchFamily="34" charset="0"/>
                      <a:cs typeface="Tahoma" pitchFamily="34" charset="0"/>
                    </a:endParaRPr>
                  </a:p>
                </c:rich>
              </c:tx>
              <c:dLblPos val="bestFit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349-4BAB-A7D2-43CAFB7BB3EC}"/>
                </c:ext>
              </c:extLst>
            </c:dLbl>
            <c:dLbl>
              <c:idx val="3"/>
              <c:layout>
                <c:manualLayout>
                  <c:x val="0.20586907180968006"/>
                  <c:y val="3.0658992950541999E-2"/>
                </c:manualLayout>
              </c:layout>
              <c:tx>
                <c:rich>
                  <a:bodyPr/>
                  <a:lstStyle/>
                  <a:p>
                    <a:r>
                      <a:rPr lang="ru-RU" sz="850" b="1" kern="0" dirty="0" smtClean="0">
                        <a:solidFill>
                          <a:schemeClr val="bg1"/>
                        </a:solidFill>
                        <a:latin typeface="+mj-lt"/>
                        <a:ea typeface="Tahoma" pitchFamily="34" charset="0"/>
                        <a:cs typeface="Tahoma" pitchFamily="34" charset="0"/>
                      </a:rPr>
                      <a:t>О</a:t>
                    </a:r>
                    <a:r>
                      <a:rPr lang="ru-RU" dirty="0">
                        <a:solidFill>
                          <a:schemeClr val="bg1"/>
                        </a:solidFill>
                        <a:latin typeface="+mj-lt"/>
                        <a:ea typeface="Tahoma" pitchFamily="34" charset="0"/>
                        <a:cs typeface="Tahoma" pitchFamily="34" charset="0"/>
                      </a:rPr>
                      <a:t>бразование
</a:t>
                    </a:r>
                    <a:r>
                      <a:rPr lang="ru-RU" dirty="0" smtClean="0">
                        <a:solidFill>
                          <a:schemeClr val="bg1"/>
                        </a:solidFill>
                        <a:latin typeface="+mj-lt"/>
                        <a:ea typeface="Tahoma" pitchFamily="34" charset="0"/>
                        <a:cs typeface="Tahoma" pitchFamily="34" charset="0"/>
                      </a:rPr>
                      <a:t>4 496 (8,7%)</a:t>
                    </a:r>
                    <a:endParaRPr lang="ru-RU" dirty="0">
                      <a:solidFill>
                        <a:schemeClr val="bg1"/>
                      </a:solidFill>
                      <a:latin typeface="+mj-lt"/>
                      <a:ea typeface="Tahoma" pitchFamily="34" charset="0"/>
                      <a:cs typeface="Tahoma" pitchFamily="34" charset="0"/>
                    </a:endParaRPr>
                  </a:p>
                </c:rich>
              </c:tx>
              <c:dLblPos val="bestFit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349-4BAB-A7D2-43CAFB7BB3EC}"/>
                </c:ext>
              </c:extLst>
            </c:dLbl>
            <c:dLbl>
              <c:idx val="4"/>
              <c:layout>
                <c:manualLayout>
                  <c:x val="-6.2691912350124293E-2"/>
                  <c:y val="-0.26475857982211437"/>
                </c:manualLayout>
              </c:layout>
              <c:tx>
                <c:rich>
                  <a:bodyPr/>
                  <a:lstStyle/>
                  <a:p>
                    <a:r>
                      <a:rPr lang="ru-RU" sz="850" b="1" kern="0" dirty="0" smtClean="0">
                        <a:solidFill>
                          <a:schemeClr val="bg1"/>
                        </a:solidFill>
                        <a:latin typeface="+mj-lt"/>
                        <a:ea typeface="Tahoma" pitchFamily="34" charset="0"/>
                        <a:cs typeface="Tahoma" pitchFamily="34" charset="0"/>
                      </a:rPr>
                      <a:t>Д</a:t>
                    </a:r>
                    <a:r>
                      <a:rPr lang="ru-RU" dirty="0">
                        <a:solidFill>
                          <a:schemeClr val="bg1"/>
                        </a:solidFill>
                        <a:latin typeface="+mj-lt"/>
                        <a:ea typeface="Tahoma" pitchFamily="34" charset="0"/>
                        <a:cs typeface="Tahoma" pitchFamily="34" charset="0"/>
                      </a:rPr>
                      <a:t>обыча полезных ископаемых 
</a:t>
                    </a:r>
                    <a:r>
                      <a:rPr lang="ru-RU" dirty="0" smtClean="0">
                        <a:solidFill>
                          <a:schemeClr val="bg1"/>
                        </a:solidFill>
                        <a:latin typeface="+mj-lt"/>
                        <a:ea typeface="Tahoma" pitchFamily="34" charset="0"/>
                        <a:cs typeface="Tahoma" pitchFamily="34" charset="0"/>
                      </a:rPr>
                      <a:t>3 053 (5,9%)</a:t>
                    </a:r>
                    <a:endParaRPr lang="ru-RU" dirty="0">
                      <a:solidFill>
                        <a:schemeClr val="bg1"/>
                      </a:solidFill>
                      <a:latin typeface="+mj-lt"/>
                      <a:ea typeface="Tahoma" pitchFamily="34" charset="0"/>
                      <a:cs typeface="Tahoma" pitchFamily="34" charset="0"/>
                    </a:endParaRPr>
                  </a:p>
                </c:rich>
              </c:tx>
              <c:dLblPos val="bestFit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349-4BAB-A7D2-43CAFB7BB3EC}"/>
                </c:ext>
              </c:extLst>
            </c:dLbl>
            <c:dLbl>
              <c:idx val="5"/>
              <c:layout>
                <c:manualLayout>
                  <c:x val="7.4138771047972465E-2"/>
                  <c:y val="9.9191585746044725E-2"/>
                </c:manualLayout>
              </c:layout>
              <c:tx>
                <c:rich>
                  <a:bodyPr/>
                  <a:lstStyle/>
                  <a:p>
                    <a:r>
                      <a:rPr lang="ru-RU" sz="850" b="1" kern="0" dirty="0" smtClean="0">
                        <a:solidFill>
                          <a:schemeClr val="bg1"/>
                        </a:solidFill>
                        <a:latin typeface="+mj-lt"/>
                        <a:ea typeface="Tahoma" pitchFamily="34" charset="0"/>
                        <a:cs typeface="Tahoma" pitchFamily="34" charset="0"/>
                      </a:rPr>
                      <a:t>З</a:t>
                    </a:r>
                    <a:r>
                      <a:rPr lang="ru-RU" sz="800" dirty="0" smtClean="0">
                        <a:solidFill>
                          <a:schemeClr val="bg1"/>
                        </a:solidFill>
                        <a:latin typeface="+mj-lt"/>
                        <a:ea typeface="Tahoma" pitchFamily="34" charset="0"/>
                        <a:cs typeface="Tahoma" pitchFamily="34" charset="0"/>
                      </a:rPr>
                      <a:t>дравоохранение </a:t>
                    </a:r>
                  </a:p>
                  <a:p>
                    <a:r>
                      <a:rPr lang="ru-RU" sz="800" dirty="0" smtClean="0">
                        <a:solidFill>
                          <a:schemeClr val="bg1"/>
                        </a:solidFill>
                        <a:latin typeface="+mj-lt"/>
                        <a:ea typeface="Tahoma" pitchFamily="34" charset="0"/>
                        <a:cs typeface="Tahoma" pitchFamily="34" charset="0"/>
                      </a:rPr>
                      <a:t>3 983 (7,7%)</a:t>
                    </a:r>
                    <a:endParaRPr lang="ru-RU" sz="800" dirty="0">
                      <a:solidFill>
                        <a:schemeClr val="bg1"/>
                      </a:solidFill>
                      <a:latin typeface="+mj-lt"/>
                      <a:ea typeface="Tahoma" pitchFamily="34" charset="0"/>
                      <a:cs typeface="Tahoma" pitchFamily="34" charset="0"/>
                    </a:endParaRPr>
                  </a:p>
                </c:rich>
              </c:tx>
              <c:dLblPos val="bestFit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349-4BAB-A7D2-43CAFB7BB3EC}"/>
                </c:ext>
              </c:extLst>
            </c:dLbl>
            <c:dLbl>
              <c:idx val="6"/>
              <c:layout>
                <c:manualLayout>
                  <c:x val="1.0631676826732267E-2"/>
                  <c:y val="0.16288664404429828"/>
                </c:manualLayout>
              </c:layout>
              <c:tx>
                <c:rich>
                  <a:bodyPr/>
                  <a:lstStyle/>
                  <a:p>
                    <a:r>
                      <a:rPr lang="ru-RU" sz="850" b="1" kern="0" dirty="0" smtClean="0">
                        <a:solidFill>
                          <a:schemeClr val="bg1"/>
                        </a:solidFill>
                        <a:latin typeface="+mj-lt"/>
                        <a:ea typeface="Tahoma" pitchFamily="34" charset="0"/>
                        <a:cs typeface="Tahoma" pitchFamily="34" charset="0"/>
                      </a:rPr>
                      <a:t>Т</a:t>
                    </a:r>
                    <a:r>
                      <a:rPr lang="ru-RU" dirty="0">
                        <a:solidFill>
                          <a:schemeClr val="bg1"/>
                        </a:solidFill>
                        <a:latin typeface="+mj-lt"/>
                        <a:ea typeface="Tahoma" pitchFamily="34" charset="0"/>
                        <a:cs typeface="Tahoma" pitchFamily="34" charset="0"/>
                      </a:rPr>
                      <a:t>орговля
</a:t>
                    </a:r>
                    <a:r>
                      <a:rPr lang="ru-RU" dirty="0" smtClean="0">
                        <a:solidFill>
                          <a:schemeClr val="bg1"/>
                        </a:solidFill>
                        <a:latin typeface="+mj-lt"/>
                        <a:ea typeface="Tahoma" pitchFamily="34" charset="0"/>
                        <a:cs typeface="Tahoma" pitchFamily="34" charset="0"/>
                      </a:rPr>
                      <a:t>3</a:t>
                    </a:r>
                    <a:r>
                      <a:rPr lang="en-US" dirty="0" smtClean="0">
                        <a:solidFill>
                          <a:schemeClr val="bg1"/>
                        </a:solidFill>
                        <a:latin typeface="+mj-lt"/>
                        <a:ea typeface="Tahoma" pitchFamily="34" charset="0"/>
                        <a:cs typeface="Tahoma" pitchFamily="34" charset="0"/>
                      </a:rPr>
                      <a:t> </a:t>
                    </a:r>
                    <a:r>
                      <a:rPr lang="ru-RU" dirty="0" smtClean="0">
                        <a:solidFill>
                          <a:schemeClr val="bg1"/>
                        </a:solidFill>
                        <a:latin typeface="+mj-lt"/>
                        <a:ea typeface="Tahoma" pitchFamily="34" charset="0"/>
                        <a:cs typeface="Tahoma" pitchFamily="34" charset="0"/>
                      </a:rPr>
                      <a:t>564  (6,9%)</a:t>
                    </a:r>
                    <a:endParaRPr lang="ru-RU" dirty="0">
                      <a:solidFill>
                        <a:schemeClr val="bg1"/>
                      </a:solidFill>
                      <a:latin typeface="+mj-lt"/>
                      <a:ea typeface="Tahoma" pitchFamily="34" charset="0"/>
                      <a:cs typeface="Tahoma" pitchFamily="34" charset="0"/>
                    </a:endParaRPr>
                  </a:p>
                </c:rich>
              </c:tx>
              <c:dLblPos val="bestFit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349-4BAB-A7D2-43CAFB7BB3EC}"/>
                </c:ext>
              </c:extLst>
            </c:dLbl>
            <c:dLbl>
              <c:idx val="7"/>
              <c:layout>
                <c:manualLayout>
                  <c:x val="6.2313583591791545E-3"/>
                  <c:y val="5.1613101593814817E-3"/>
                </c:manualLayout>
              </c:layout>
              <c:tx>
                <c:rich>
                  <a:bodyPr/>
                  <a:lstStyle/>
                  <a:p>
                    <a:r>
                      <a:rPr lang="ru-RU" sz="850" b="1" kern="0" dirty="0" err="1" smtClean="0">
                        <a:solidFill>
                          <a:schemeClr val="bg1"/>
                        </a:solidFill>
                        <a:latin typeface="+mj-lt"/>
                        <a:ea typeface="Tahoma" pitchFamily="34" charset="0"/>
                        <a:cs typeface="Tahoma" pitchFamily="34" charset="0"/>
                      </a:rPr>
                      <a:t>Гос</a:t>
                    </a:r>
                    <a:r>
                      <a:rPr lang="ru-RU" sz="850" b="1" kern="0" dirty="0" smtClean="0">
                        <a:solidFill>
                          <a:schemeClr val="bg1"/>
                        </a:solidFill>
                        <a:latin typeface="+mj-lt"/>
                        <a:ea typeface="Tahoma" pitchFamily="34" charset="0"/>
                        <a:cs typeface="Tahoma" pitchFamily="34" charset="0"/>
                      </a:rPr>
                      <a:t>.</a:t>
                    </a:r>
                    <a:r>
                      <a:rPr lang="ru-RU" sz="850" b="1" kern="0" baseline="0" dirty="0" smtClean="0">
                        <a:solidFill>
                          <a:schemeClr val="bg1"/>
                        </a:solidFill>
                        <a:latin typeface="+mj-lt"/>
                        <a:ea typeface="Tahoma" pitchFamily="34" charset="0"/>
                        <a:cs typeface="Tahoma" pitchFamily="34" charset="0"/>
                      </a:rPr>
                      <a:t> упр.</a:t>
                    </a:r>
                    <a:r>
                      <a:rPr lang="ru-RU" dirty="0">
                        <a:solidFill>
                          <a:schemeClr val="bg1"/>
                        </a:solidFill>
                        <a:latin typeface="+mj-lt"/>
                        <a:ea typeface="Tahoma" pitchFamily="34" charset="0"/>
                        <a:cs typeface="Tahoma" pitchFamily="34" charset="0"/>
                      </a:rPr>
                      <a:t>
</a:t>
                    </a:r>
                    <a:r>
                      <a:rPr lang="ru-RU" dirty="0" smtClean="0">
                        <a:solidFill>
                          <a:schemeClr val="bg1"/>
                        </a:solidFill>
                        <a:latin typeface="+mj-lt"/>
                        <a:ea typeface="Tahoma" pitchFamily="34" charset="0"/>
                        <a:cs typeface="Tahoma" pitchFamily="34" charset="0"/>
                      </a:rPr>
                      <a:t>2</a:t>
                    </a:r>
                    <a:r>
                      <a:rPr lang="ru-RU" baseline="0" dirty="0" smtClean="0">
                        <a:solidFill>
                          <a:schemeClr val="bg1"/>
                        </a:solidFill>
                        <a:latin typeface="+mj-lt"/>
                        <a:ea typeface="Tahoma" pitchFamily="34" charset="0"/>
                        <a:cs typeface="Tahoma" pitchFamily="34" charset="0"/>
                      </a:rPr>
                      <a:t> 541 (4,9</a:t>
                    </a:r>
                    <a:r>
                      <a:rPr lang="ru-RU" dirty="0" smtClean="0">
                        <a:solidFill>
                          <a:schemeClr val="bg1"/>
                        </a:solidFill>
                        <a:latin typeface="+mj-lt"/>
                        <a:ea typeface="Tahoma" pitchFamily="34" charset="0"/>
                        <a:cs typeface="Tahoma" pitchFamily="34" charset="0"/>
                      </a:rPr>
                      <a:t>%)</a:t>
                    </a:r>
                    <a:endParaRPr lang="ru-RU" dirty="0">
                      <a:solidFill>
                        <a:schemeClr val="bg1"/>
                      </a:solidFill>
                      <a:latin typeface="+mj-lt"/>
                      <a:ea typeface="Tahoma" pitchFamily="34" charset="0"/>
                      <a:cs typeface="Tahoma" pitchFamily="34" charset="0"/>
                    </a:endParaRPr>
                  </a:p>
                </c:rich>
              </c:tx>
              <c:dLblPos val="bestFit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349-4BAB-A7D2-43CAFB7BB3EC}"/>
                </c:ext>
              </c:extLst>
            </c:dLbl>
            <c:dLbl>
              <c:idx val="8"/>
              <c:layout>
                <c:manualLayout>
                  <c:x val="0.12286920846553347"/>
                  <c:y val="0.58421404972075663"/>
                </c:manualLayout>
              </c:layout>
              <c:tx>
                <c:rich>
                  <a:bodyPr/>
                  <a:lstStyle/>
                  <a:p>
                    <a:r>
                      <a:rPr lang="ru-RU" sz="850" b="1" kern="0" dirty="0" smtClean="0">
                        <a:solidFill>
                          <a:schemeClr val="bg1"/>
                        </a:solidFill>
                        <a:latin typeface="+mj-lt"/>
                        <a:ea typeface="Tahoma" pitchFamily="34" charset="0"/>
                        <a:cs typeface="Tahoma" pitchFamily="34" charset="0"/>
                      </a:rPr>
                      <a:t>Т</a:t>
                    </a:r>
                    <a:r>
                      <a:rPr lang="ru-RU" dirty="0">
                        <a:solidFill>
                          <a:schemeClr val="bg1"/>
                        </a:solidFill>
                        <a:latin typeface="+mj-lt"/>
                        <a:ea typeface="Tahoma" pitchFamily="34" charset="0"/>
                        <a:cs typeface="Tahoma" pitchFamily="34" charset="0"/>
                      </a:rPr>
                      <a:t>ранспортировка и хранение
</a:t>
                    </a:r>
                    <a:r>
                      <a:rPr lang="ru-RU" dirty="0" smtClean="0">
                        <a:solidFill>
                          <a:schemeClr val="bg1"/>
                        </a:solidFill>
                        <a:latin typeface="+mj-lt"/>
                        <a:ea typeface="Tahoma" pitchFamily="34" charset="0"/>
                        <a:cs typeface="Tahoma" pitchFamily="34" charset="0"/>
                      </a:rPr>
                      <a:t>4 005 (7,8%)</a:t>
                    </a:r>
                    <a:endParaRPr lang="ru-RU" dirty="0">
                      <a:solidFill>
                        <a:schemeClr val="bg1"/>
                      </a:solidFill>
                      <a:latin typeface="+mj-lt"/>
                      <a:ea typeface="Tahoma" pitchFamily="34" charset="0"/>
                      <a:cs typeface="Tahoma" pitchFamily="34" charset="0"/>
                    </a:endParaRPr>
                  </a:p>
                </c:rich>
              </c:tx>
              <c:dLblPos val="bestFit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349-4BAB-A7D2-43CAFB7BB3EC}"/>
                </c:ext>
              </c:extLst>
            </c:dLbl>
            <c:dLbl>
              <c:idx val="9"/>
              <c:layout>
                <c:manualLayout>
                  <c:x val="8.6547397965111045E-2"/>
                  <c:y val="-5.3533297744561975E-3"/>
                </c:manualLayout>
              </c:layout>
              <c:tx>
                <c:rich>
                  <a:bodyPr/>
                  <a:lstStyle/>
                  <a:p>
                    <a:r>
                      <a:rPr lang="ru-RU" dirty="0">
                        <a:solidFill>
                          <a:schemeClr val="bg1"/>
                        </a:solidFill>
                        <a:latin typeface="+mj-lt"/>
                        <a:ea typeface="Tahoma" pitchFamily="34" charset="0"/>
                        <a:cs typeface="Tahoma" pitchFamily="34" charset="0"/>
                      </a:rPr>
                      <a:t>Сельское и лесное хозяйство
</a:t>
                    </a:r>
                    <a:r>
                      <a:rPr lang="ru-RU" dirty="0" smtClean="0">
                        <a:solidFill>
                          <a:schemeClr val="bg1"/>
                        </a:solidFill>
                        <a:latin typeface="+mj-lt"/>
                        <a:ea typeface="Tahoma" pitchFamily="34" charset="0"/>
                        <a:cs typeface="Tahoma" pitchFamily="34" charset="0"/>
                      </a:rPr>
                      <a:t>1 866 (3,6%)</a:t>
                    </a:r>
                    <a:endParaRPr lang="ru-RU" dirty="0">
                      <a:solidFill>
                        <a:schemeClr val="bg1"/>
                      </a:solidFill>
                      <a:latin typeface="+mj-lt"/>
                      <a:ea typeface="Tahoma" pitchFamily="34" charset="0"/>
                      <a:cs typeface="Tahoma" pitchFamily="34" charset="0"/>
                    </a:endParaRPr>
                  </a:p>
                </c:rich>
              </c:tx>
              <c:dLblPos val="bestFit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349-4BAB-A7D2-43CAFB7BB3EC}"/>
                </c:ext>
              </c:extLst>
            </c:dLbl>
            <c:dLbl>
              <c:idx val="10"/>
              <c:layout>
                <c:manualLayout>
                  <c:x val="5.3332026190391686E-2"/>
                  <c:y val="7.893604056373309E-3"/>
                </c:manualLayout>
              </c:layout>
              <c:tx>
                <c:rich>
                  <a:bodyPr/>
                  <a:lstStyle/>
                  <a:p>
                    <a:r>
                      <a:rPr lang="ru-RU" dirty="0">
                        <a:solidFill>
                          <a:schemeClr val="bg1"/>
                        </a:solidFill>
                        <a:latin typeface="+mj-lt"/>
                        <a:ea typeface="Tahoma" pitchFamily="34" charset="0"/>
                        <a:cs typeface="Tahoma" pitchFamily="34" charset="0"/>
                      </a:rPr>
                      <a:t>Другие
</a:t>
                    </a:r>
                    <a:r>
                      <a:rPr lang="ru-RU" dirty="0" smtClean="0">
                        <a:solidFill>
                          <a:schemeClr val="bg1"/>
                        </a:solidFill>
                        <a:latin typeface="+mj-lt"/>
                        <a:ea typeface="Tahoma" pitchFamily="34" charset="0"/>
                        <a:cs typeface="Tahoma" pitchFamily="34" charset="0"/>
                      </a:rPr>
                      <a:t>7 343 (14,4%)</a:t>
                    </a:r>
                    <a:endParaRPr lang="ru-RU" dirty="0">
                      <a:solidFill>
                        <a:schemeClr val="bg1"/>
                      </a:solidFill>
                      <a:latin typeface="+mj-lt"/>
                      <a:ea typeface="Tahoma" pitchFamily="34" charset="0"/>
                      <a:cs typeface="Tahoma" pitchFamily="34" charset="0"/>
                    </a:endParaRPr>
                  </a:p>
                </c:rich>
              </c:tx>
              <c:dLblPos val="bestFit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349-4BAB-A7D2-43CAFB7BB3E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  <a:latin typeface="+mj-lt"/>
                    <a:ea typeface="Tahoma" pitchFamily="34" charset="0"/>
                    <a:cs typeface="Tahoma" pitchFamily="34" charset="0"/>
                  </a:defRPr>
                </a:pPr>
                <a:endParaRPr lang="ru-RU"/>
              </a:p>
            </c:txPr>
            <c:showVal val="1"/>
            <c:showCatName val="1"/>
            <c:separator>
</c:separator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Строительство</c:v>
                </c:pt>
                <c:pt idx="1">
                  <c:v>Административная деятельность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22618</c:v>
                </c:pt>
                <c:pt idx="1">
                  <c:v>5860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7349-4BAB-A7D2-43CAFB7BB3EC}"/>
            </c:ext>
          </c:extLst>
        </c:ser>
        <c:dLbls>
          <c:showCatName val="1"/>
        </c:dLbls>
      </c:pie3DChart>
      <c:spPr>
        <a:noFill/>
        <a:ln>
          <a:noFill/>
        </a:ln>
      </c:spPr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25465717713164016"/>
          <c:y val="0.10767920542494262"/>
          <c:w val="0.50826709898110356"/>
          <c:h val="0.79547906747043573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ЧЕЛОВЕК</c:v>
                </c:pt>
              </c:strCache>
            </c:strRef>
          </c:tx>
          <c:spPr>
            <a:solidFill>
              <a:srgbClr val="0C355C"/>
            </a:solidFill>
            <a:ln>
              <a:noFill/>
            </a:ln>
          </c:spPr>
          <c:dPt>
            <c:idx val="0"/>
            <c:spPr>
              <a:solidFill>
                <a:srgbClr val="003399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573-49BC-B5DC-860F27E6D7E2}"/>
              </c:ext>
            </c:extLst>
          </c:dPt>
          <c:dPt>
            <c:idx val="1"/>
            <c:spPr>
              <a:solidFill>
                <a:srgbClr val="4794D9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573-49BC-B5DC-860F27E6D7E2}"/>
              </c:ext>
            </c:extLst>
          </c:dPt>
          <c:dPt>
            <c:idx val="2"/>
            <c:spPr>
              <a:solidFill>
                <a:srgbClr val="212935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573-49BC-B5DC-860F27E6D7E2}"/>
              </c:ext>
            </c:extLst>
          </c:dPt>
          <c:dPt>
            <c:idx val="3"/>
            <c:spPr>
              <a:solidFill>
                <a:srgbClr val="7688A1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573-49BC-B5DC-860F27E6D7E2}"/>
              </c:ext>
            </c:extLst>
          </c:dPt>
          <c:cat>
            <c:strRef>
              <c:f>Лист1!$A$2:$A$5</c:f>
              <c:strCache>
                <c:ptCount val="4"/>
                <c:pt idx="0">
                  <c:v>со средним профессиональным образованием </c:v>
                </c:pt>
                <c:pt idx="1">
                  <c:v>с высшим профессиональным образованием </c:v>
                </c:pt>
                <c:pt idx="2">
                  <c:v>прошедшие профессиональную подготовку </c:v>
                </c:pt>
                <c:pt idx="3">
                  <c:v>без предъявления требований к образованию 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127300</c:v>
                </c:pt>
                <c:pt idx="1">
                  <c:v>72600</c:v>
                </c:pt>
                <c:pt idx="2">
                  <c:v>53400</c:v>
                </c:pt>
                <c:pt idx="3">
                  <c:v>39500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7573-49BC-B5DC-860F27E6D7E2}"/>
            </c:ext>
          </c:extLst>
        </c:ser>
        <c:firstSliceAng val="8"/>
        <c:holeSize val="48"/>
      </c:doughnut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45CDF4-F2F1-4BBC-94CF-BCDE59CC8BAA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4BF16D-FD99-4D1F-BAB3-F6E076E092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76267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64017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1pPr>
    <a:lvl2pPr marL="432008" algn="l" defTabSz="864017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2pPr>
    <a:lvl3pPr marL="864017" algn="l" defTabSz="864017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3pPr>
    <a:lvl4pPr marL="1296025" algn="l" defTabSz="864017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4pPr>
    <a:lvl5pPr marL="1728033" algn="l" defTabSz="864017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5pPr>
    <a:lvl6pPr marL="2160041" algn="l" defTabSz="864017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6pPr>
    <a:lvl7pPr marL="2592050" algn="l" defTabSz="864017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7pPr>
    <a:lvl8pPr marL="3024058" algn="l" defTabSz="864017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8pPr>
    <a:lvl9pPr marL="3456066" algn="l" defTabSz="864017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8287" cy="3724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876327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BF16D-FD99-4D1F-BAB3-F6E076E09285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4BF16D-FD99-4D1F-BAB3-F6E076E09285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654577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8287" cy="3724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75489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15810" y="234000"/>
            <a:ext cx="7577266" cy="886890"/>
          </a:xfrm>
        </p:spPr>
        <p:txBody>
          <a:bodyPr anchor="t">
            <a:noAutofit/>
          </a:bodyPr>
          <a:lstStyle>
            <a:lvl1pPr>
              <a:defRPr sz="1700" b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9" name="Прямая соединительная линия 8"/>
          <p:cNvCxnSpPr/>
          <p:nvPr userDrawn="1"/>
        </p:nvCxnSpPr>
        <p:spPr>
          <a:xfrm>
            <a:off x="9396488" y="0"/>
            <a:ext cx="0" cy="863600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602" y="332817"/>
            <a:ext cx="1210058" cy="46329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85332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535" y="432012"/>
            <a:ext cx="3715657" cy="1512041"/>
          </a:xfrm>
        </p:spPr>
        <p:txBody>
          <a:bodyPr anchor="b"/>
          <a:lstStyle>
            <a:lvl1pPr>
              <a:defRPr sz="302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7708" y="933026"/>
            <a:ext cx="5832247" cy="4605124"/>
          </a:xfrm>
        </p:spPr>
        <p:txBody>
          <a:bodyPr/>
          <a:lstStyle>
            <a:lvl1pPr>
              <a:defRPr sz="3024"/>
            </a:lvl1pPr>
            <a:lvl2pPr>
              <a:defRPr sz="2646"/>
            </a:lvl2pPr>
            <a:lvl3pPr>
              <a:defRPr sz="2268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3535" y="1944052"/>
            <a:ext cx="3715657" cy="3601598"/>
          </a:xfrm>
        </p:spPr>
        <p:txBody>
          <a:bodyPr/>
          <a:lstStyle>
            <a:lvl1pPr marL="0" indent="0">
              <a:buNone/>
              <a:defRPr sz="1512"/>
            </a:lvl1pPr>
            <a:lvl2pPr marL="432008" indent="0">
              <a:buNone/>
              <a:defRPr sz="1323"/>
            </a:lvl2pPr>
            <a:lvl3pPr marL="864017" indent="0">
              <a:buNone/>
              <a:defRPr sz="1134"/>
            </a:lvl3pPr>
            <a:lvl4pPr marL="1296025" indent="0">
              <a:buNone/>
              <a:defRPr sz="945"/>
            </a:lvl4pPr>
            <a:lvl5pPr marL="1728033" indent="0">
              <a:buNone/>
              <a:defRPr sz="945"/>
            </a:lvl5pPr>
            <a:lvl6pPr marL="2160041" indent="0">
              <a:buNone/>
              <a:defRPr sz="945"/>
            </a:lvl6pPr>
            <a:lvl7pPr marL="2592050" indent="0">
              <a:buNone/>
              <a:defRPr sz="945"/>
            </a:lvl7pPr>
            <a:lvl8pPr marL="3024058" indent="0">
              <a:buNone/>
              <a:defRPr sz="945"/>
            </a:lvl8pPr>
            <a:lvl9pPr marL="3456066" indent="0">
              <a:buNone/>
              <a:defRPr sz="94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82B36-C70E-46E3-9B3A-2891A625969F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75E56-354F-4816-9DA0-F6ECBFD154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63732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535" y="432012"/>
            <a:ext cx="3715657" cy="1512041"/>
          </a:xfrm>
        </p:spPr>
        <p:txBody>
          <a:bodyPr anchor="b"/>
          <a:lstStyle>
            <a:lvl1pPr>
              <a:defRPr sz="302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97708" y="933026"/>
            <a:ext cx="5832247" cy="4605124"/>
          </a:xfrm>
        </p:spPr>
        <p:txBody>
          <a:bodyPr anchor="t"/>
          <a:lstStyle>
            <a:lvl1pPr marL="0" indent="0">
              <a:buNone/>
              <a:defRPr sz="3024"/>
            </a:lvl1pPr>
            <a:lvl2pPr marL="432008" indent="0">
              <a:buNone/>
              <a:defRPr sz="2646"/>
            </a:lvl2pPr>
            <a:lvl3pPr marL="864017" indent="0">
              <a:buNone/>
              <a:defRPr sz="2268"/>
            </a:lvl3pPr>
            <a:lvl4pPr marL="1296025" indent="0">
              <a:buNone/>
              <a:defRPr sz="1890"/>
            </a:lvl4pPr>
            <a:lvl5pPr marL="1728033" indent="0">
              <a:buNone/>
              <a:defRPr sz="1890"/>
            </a:lvl5pPr>
            <a:lvl6pPr marL="2160041" indent="0">
              <a:buNone/>
              <a:defRPr sz="1890"/>
            </a:lvl6pPr>
            <a:lvl7pPr marL="2592050" indent="0">
              <a:buNone/>
              <a:defRPr sz="1890"/>
            </a:lvl7pPr>
            <a:lvl8pPr marL="3024058" indent="0">
              <a:buNone/>
              <a:defRPr sz="1890"/>
            </a:lvl8pPr>
            <a:lvl9pPr marL="3456066" indent="0">
              <a:buNone/>
              <a:defRPr sz="189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3535" y="1944052"/>
            <a:ext cx="3715657" cy="3601598"/>
          </a:xfrm>
        </p:spPr>
        <p:txBody>
          <a:bodyPr/>
          <a:lstStyle>
            <a:lvl1pPr marL="0" indent="0">
              <a:buNone/>
              <a:defRPr sz="1512"/>
            </a:lvl1pPr>
            <a:lvl2pPr marL="432008" indent="0">
              <a:buNone/>
              <a:defRPr sz="1323"/>
            </a:lvl2pPr>
            <a:lvl3pPr marL="864017" indent="0">
              <a:buNone/>
              <a:defRPr sz="1134"/>
            </a:lvl3pPr>
            <a:lvl4pPr marL="1296025" indent="0">
              <a:buNone/>
              <a:defRPr sz="945"/>
            </a:lvl4pPr>
            <a:lvl5pPr marL="1728033" indent="0">
              <a:buNone/>
              <a:defRPr sz="945"/>
            </a:lvl5pPr>
            <a:lvl6pPr marL="2160041" indent="0">
              <a:buNone/>
              <a:defRPr sz="945"/>
            </a:lvl6pPr>
            <a:lvl7pPr marL="2592050" indent="0">
              <a:buNone/>
              <a:defRPr sz="945"/>
            </a:lvl7pPr>
            <a:lvl8pPr marL="3024058" indent="0">
              <a:buNone/>
              <a:defRPr sz="945"/>
            </a:lvl8pPr>
            <a:lvl9pPr marL="3456066" indent="0">
              <a:buNone/>
              <a:defRPr sz="94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82B36-C70E-46E3-9B3A-2891A625969F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75E56-354F-4816-9DA0-F6ECBFD154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484198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82B36-C70E-46E3-9B3A-2891A625969F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75E56-354F-4816-9DA0-F6ECBFD154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661571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44349" y="345009"/>
            <a:ext cx="2484105" cy="549164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92033" y="345009"/>
            <a:ext cx="7308310" cy="549164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82B36-C70E-46E3-9B3A-2891A625969F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75E56-354F-4816-9DA0-F6ECBFD154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78338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alphaModFix amt="6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82B36-C70E-46E3-9B3A-2891A625969F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75E56-354F-4816-9DA0-F6ECBFD1542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40061" y="2007232"/>
            <a:ext cx="8640366" cy="996871"/>
          </a:xfrm>
        </p:spPr>
        <p:txBody>
          <a:bodyPr anchor="ctr">
            <a:normAutofit/>
          </a:bodyPr>
          <a:lstStyle>
            <a:lvl1pPr algn="ctr">
              <a:defRPr sz="4000" b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40061" y="3403592"/>
            <a:ext cx="8640366" cy="965208"/>
          </a:xfrm>
        </p:spPr>
        <p:txBody>
          <a:bodyPr>
            <a:normAutofit/>
          </a:bodyPr>
          <a:lstStyle>
            <a:lvl1pPr marL="0" indent="0" algn="ctr">
              <a:buNone/>
              <a:defRPr sz="1800" b="1" i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  <a:lvl2pPr marL="432008" indent="0" algn="ctr">
              <a:buNone/>
              <a:defRPr sz="1890"/>
            </a:lvl2pPr>
            <a:lvl3pPr marL="864017" indent="0" algn="ctr">
              <a:buNone/>
              <a:defRPr sz="1701"/>
            </a:lvl3pPr>
            <a:lvl4pPr marL="1296025" indent="0" algn="ctr">
              <a:buNone/>
              <a:defRPr sz="1512"/>
            </a:lvl4pPr>
            <a:lvl5pPr marL="1728033" indent="0" algn="ctr">
              <a:buNone/>
              <a:defRPr sz="1512"/>
            </a:lvl5pPr>
            <a:lvl6pPr marL="2160041" indent="0" algn="ctr">
              <a:buNone/>
              <a:defRPr sz="1512"/>
            </a:lvl6pPr>
            <a:lvl7pPr marL="2592050" indent="0" algn="ctr">
              <a:buNone/>
              <a:defRPr sz="1512"/>
            </a:lvl7pPr>
            <a:lvl8pPr marL="3024058" indent="0" algn="ctr">
              <a:buNone/>
              <a:defRPr sz="1512"/>
            </a:lvl8pPr>
            <a:lvl9pPr marL="3456066" indent="0" algn="ctr">
              <a:buNone/>
              <a:defRPr sz="1512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22708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520488" cy="647608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82B36-C70E-46E3-9B3A-2891A625969F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75E56-354F-4816-9DA0-F6ECBFD1542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40061" y="2007232"/>
            <a:ext cx="8640366" cy="996871"/>
          </a:xfrm>
        </p:spPr>
        <p:txBody>
          <a:bodyPr anchor="ctr">
            <a:normAutofit/>
          </a:bodyPr>
          <a:lstStyle>
            <a:lvl1pPr algn="ctr">
              <a:defRPr sz="4000" b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40061" y="3403592"/>
            <a:ext cx="8640366" cy="965208"/>
          </a:xfrm>
        </p:spPr>
        <p:txBody>
          <a:bodyPr>
            <a:normAutofit/>
          </a:bodyPr>
          <a:lstStyle>
            <a:lvl1pPr marL="0" indent="0" algn="ctr">
              <a:buNone/>
              <a:defRPr sz="1800" b="1" i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  <a:lvl2pPr marL="432008" indent="0" algn="ctr">
              <a:buNone/>
              <a:defRPr sz="1890"/>
            </a:lvl2pPr>
            <a:lvl3pPr marL="864017" indent="0" algn="ctr">
              <a:buNone/>
              <a:defRPr sz="1701"/>
            </a:lvl3pPr>
            <a:lvl4pPr marL="1296025" indent="0" algn="ctr">
              <a:buNone/>
              <a:defRPr sz="1512"/>
            </a:lvl4pPr>
            <a:lvl5pPr marL="1728033" indent="0" algn="ctr">
              <a:buNone/>
              <a:defRPr sz="1512"/>
            </a:lvl5pPr>
            <a:lvl6pPr marL="2160041" indent="0" algn="ctr">
              <a:buNone/>
              <a:defRPr sz="1512"/>
            </a:lvl6pPr>
            <a:lvl7pPr marL="2592050" indent="0" algn="ctr">
              <a:buNone/>
              <a:defRPr sz="1512"/>
            </a:lvl7pPr>
            <a:lvl8pPr marL="3024058" indent="0" algn="ctr">
              <a:buNone/>
              <a:defRPr sz="1512"/>
            </a:lvl8pPr>
            <a:lvl9pPr marL="3456066" indent="0" algn="ctr">
              <a:buNone/>
              <a:defRPr sz="1512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0" y="0"/>
            <a:ext cx="11520488" cy="6480000"/>
          </a:xfrm>
          <a:prstGeom prst="rect">
            <a:avLst/>
          </a:prstGeom>
          <a:blipFill dpi="0" rotWithShape="1">
            <a:blip r:embed="rId3" cstate="print">
              <a:alphaModFix amt="21000"/>
            </a:blip>
            <a:srcRect/>
            <a:stretch>
              <a:fillRect l="2" t="3" r="2" b="-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noFill/>
              </a:ln>
            </a:endParaRPr>
          </a:p>
        </p:txBody>
      </p:sp>
      <p:cxnSp>
        <p:nvCxnSpPr>
          <p:cNvPr id="9" name="Прямая соединительная линия 8"/>
          <p:cNvCxnSpPr/>
          <p:nvPr userDrawn="1"/>
        </p:nvCxnSpPr>
        <p:spPr>
          <a:xfrm>
            <a:off x="9396488" y="0"/>
            <a:ext cx="0" cy="863600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602" y="345010"/>
            <a:ext cx="1109474" cy="43891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74152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12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82B36-C70E-46E3-9B3A-2891A625969F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75E56-354F-4816-9DA0-F6ECBFD1542F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Прямая соединительная линия 6"/>
          <p:cNvCxnSpPr/>
          <p:nvPr userDrawn="1"/>
        </p:nvCxnSpPr>
        <p:spPr>
          <a:xfrm>
            <a:off x="9396488" y="0"/>
            <a:ext cx="0" cy="863600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603" y="345010"/>
            <a:ext cx="1109474" cy="437897"/>
          </a:xfrm>
          <a:prstGeom prst="rect">
            <a:avLst/>
          </a:prstGeom>
        </p:spPr>
      </p:pic>
      <p:sp>
        <p:nvSpPr>
          <p:cNvPr id="11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15810" y="345010"/>
            <a:ext cx="7577266" cy="886890"/>
          </a:xfrm>
        </p:spPr>
        <p:txBody>
          <a:bodyPr anchor="t">
            <a:noAutofit/>
          </a:bodyPr>
          <a:lstStyle>
            <a:lvl1pPr>
              <a:defRPr sz="17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="" xmlns:p14="http://schemas.microsoft.com/office/powerpoint/2010/main" val="948894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6033" y="1615545"/>
            <a:ext cx="9936421" cy="2695572"/>
          </a:xfrm>
        </p:spPr>
        <p:txBody>
          <a:bodyPr anchor="b"/>
          <a:lstStyle>
            <a:lvl1pPr>
              <a:defRPr sz="5669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6033" y="4336618"/>
            <a:ext cx="9936421" cy="1417538"/>
          </a:xfrm>
        </p:spPr>
        <p:txBody>
          <a:bodyPr/>
          <a:lstStyle>
            <a:lvl1pPr marL="0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1pPr>
            <a:lvl2pPr marL="432008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017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3pPr>
            <a:lvl4pPr marL="1296025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4pPr>
            <a:lvl5pPr marL="1728033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5pPr>
            <a:lvl6pPr marL="2160041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6pPr>
            <a:lvl7pPr marL="2592050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7pPr>
            <a:lvl8pPr marL="3024058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8pPr>
            <a:lvl9pPr marL="3456066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82B36-C70E-46E3-9B3A-2891A625969F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75E56-354F-4816-9DA0-F6ECBFD154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39584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2034" y="1725046"/>
            <a:ext cx="4896207" cy="41116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32247" y="1725046"/>
            <a:ext cx="4896207" cy="41116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82B36-C70E-46E3-9B3A-2891A625969F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75E56-354F-4816-9DA0-F6ECBFD154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24457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534" y="345010"/>
            <a:ext cx="9936421" cy="125253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3535" y="1588543"/>
            <a:ext cx="4873706" cy="778521"/>
          </a:xfrm>
        </p:spPr>
        <p:txBody>
          <a:bodyPr anchor="b"/>
          <a:lstStyle>
            <a:lvl1pPr marL="0" indent="0">
              <a:buNone/>
              <a:defRPr sz="2268" b="1"/>
            </a:lvl1pPr>
            <a:lvl2pPr marL="432008" indent="0">
              <a:buNone/>
              <a:defRPr sz="1890" b="1"/>
            </a:lvl2pPr>
            <a:lvl3pPr marL="864017" indent="0">
              <a:buNone/>
              <a:defRPr sz="1701" b="1"/>
            </a:lvl3pPr>
            <a:lvl4pPr marL="1296025" indent="0">
              <a:buNone/>
              <a:defRPr sz="1512" b="1"/>
            </a:lvl4pPr>
            <a:lvl5pPr marL="1728033" indent="0">
              <a:buNone/>
              <a:defRPr sz="1512" b="1"/>
            </a:lvl5pPr>
            <a:lvl6pPr marL="2160041" indent="0">
              <a:buNone/>
              <a:defRPr sz="1512" b="1"/>
            </a:lvl6pPr>
            <a:lvl7pPr marL="2592050" indent="0">
              <a:buNone/>
              <a:defRPr sz="1512" b="1"/>
            </a:lvl7pPr>
            <a:lvl8pPr marL="3024058" indent="0">
              <a:buNone/>
              <a:defRPr sz="1512" b="1"/>
            </a:lvl8pPr>
            <a:lvl9pPr marL="3456066" indent="0">
              <a:buNone/>
              <a:defRPr sz="1512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3535" y="2367064"/>
            <a:ext cx="4873706" cy="348159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32247" y="1588543"/>
            <a:ext cx="4897708" cy="778521"/>
          </a:xfrm>
        </p:spPr>
        <p:txBody>
          <a:bodyPr anchor="b"/>
          <a:lstStyle>
            <a:lvl1pPr marL="0" indent="0">
              <a:buNone/>
              <a:defRPr sz="2268" b="1"/>
            </a:lvl1pPr>
            <a:lvl2pPr marL="432008" indent="0">
              <a:buNone/>
              <a:defRPr sz="1890" b="1"/>
            </a:lvl2pPr>
            <a:lvl3pPr marL="864017" indent="0">
              <a:buNone/>
              <a:defRPr sz="1701" b="1"/>
            </a:lvl3pPr>
            <a:lvl4pPr marL="1296025" indent="0">
              <a:buNone/>
              <a:defRPr sz="1512" b="1"/>
            </a:lvl4pPr>
            <a:lvl5pPr marL="1728033" indent="0">
              <a:buNone/>
              <a:defRPr sz="1512" b="1"/>
            </a:lvl5pPr>
            <a:lvl6pPr marL="2160041" indent="0">
              <a:buNone/>
              <a:defRPr sz="1512" b="1"/>
            </a:lvl6pPr>
            <a:lvl7pPr marL="2592050" indent="0">
              <a:buNone/>
              <a:defRPr sz="1512" b="1"/>
            </a:lvl7pPr>
            <a:lvl8pPr marL="3024058" indent="0">
              <a:buNone/>
              <a:defRPr sz="1512" b="1"/>
            </a:lvl8pPr>
            <a:lvl9pPr marL="3456066" indent="0">
              <a:buNone/>
              <a:defRPr sz="1512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32247" y="2367064"/>
            <a:ext cx="4897708" cy="348159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82B36-C70E-46E3-9B3A-2891A625969F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75E56-354F-4816-9DA0-F6ECBFD154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39436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82B36-C70E-46E3-9B3A-2891A625969F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75E56-354F-4816-9DA0-F6ECBFD154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99106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82B36-C70E-46E3-9B3A-2891A625969F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75E56-354F-4816-9DA0-F6ECBFD154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20886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92034" y="345010"/>
            <a:ext cx="9936421" cy="1252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2034" y="1725046"/>
            <a:ext cx="9936421" cy="41116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2033" y="6006163"/>
            <a:ext cx="2592110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C82B36-C70E-46E3-9B3A-2891A625969F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16162" y="6006163"/>
            <a:ext cx="3888165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36345" y="6006163"/>
            <a:ext cx="2592110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775E56-354F-4816-9DA0-F6ECBFD154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25234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2" r:id="rId2"/>
    <p:sldLayoutId id="2147483673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</p:sldLayoutIdLst>
  <p:txStyles>
    <p:titleStyle>
      <a:lvl1pPr algn="l" defTabSz="864017" rtl="0" eaLnBrk="1" latinLnBrk="0" hangingPunct="1">
        <a:lnSpc>
          <a:spcPct val="90000"/>
        </a:lnSpc>
        <a:spcBef>
          <a:spcPct val="0"/>
        </a:spcBef>
        <a:buNone/>
        <a:defRPr sz="41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4" indent="-216004" algn="l" defTabSz="864017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1pPr>
      <a:lvl2pPr marL="648012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2pPr>
      <a:lvl3pPr marL="1080021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2029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944037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376046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808054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240062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672070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1pPr>
      <a:lvl2pPr marL="432008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2pPr>
      <a:lvl3pPr marL="864017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3pPr>
      <a:lvl4pPr marL="1296025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728033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160041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592050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024058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456066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chart" Target="../charts/chart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5.sv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chart" Target="../charts/chart2.xml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microsoft.com/office/2007/relationships/hdphoto" Target="../media/hdphoto2.wdp"/><Relationship Id="rId3" Type="http://schemas.openxmlformats.org/officeDocument/2006/relationships/image" Target="../media/image18.png"/><Relationship Id="rId7" Type="http://schemas.microsoft.com/office/2007/relationships/hdphoto" Target="../media/hdphoto1.wdp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24.png"/><Relationship Id="rId5" Type="http://schemas.openxmlformats.org/officeDocument/2006/relationships/image" Target="../media/image20.png"/><Relationship Id="rId10" Type="http://schemas.openxmlformats.org/officeDocument/2006/relationships/chart" Target="../charts/chart3.xml"/><Relationship Id="rId4" Type="http://schemas.openxmlformats.org/officeDocument/2006/relationships/image" Target="../media/image19.png"/><Relationship Id="rId9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11" Type="http://schemas.openxmlformats.org/officeDocument/2006/relationships/image" Target="../media/image33.png"/><Relationship Id="rId5" Type="http://schemas.openxmlformats.org/officeDocument/2006/relationships/image" Target="../media/image29.png"/><Relationship Id="rId10" Type="http://schemas.openxmlformats.org/officeDocument/2006/relationships/image" Target="../media/image195.svg"/><Relationship Id="rId4" Type="http://schemas.openxmlformats.org/officeDocument/2006/relationships/image" Target="../media/image28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540067" y="2790071"/>
            <a:ext cx="10440355" cy="108581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>
              <a:defRPr/>
            </a:pPr>
            <a:r>
              <a:rPr lang="ru-RU" sz="3528" b="1" dirty="0" smtClean="0">
                <a:ln w="635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+mj-lt"/>
                <a:ea typeface="Tahoma" pitchFamily="34" charset="0"/>
                <a:cs typeface="Tahoma" pitchFamily="34" charset="0"/>
              </a:rPr>
              <a:t>Востребованные кадры на рынке труда </a:t>
            </a:r>
          </a:p>
          <a:p>
            <a:pPr algn="ctr">
              <a:defRPr/>
            </a:pPr>
            <a:r>
              <a:rPr lang="ru-RU" sz="3528" b="1" dirty="0" smtClean="0">
                <a:ln w="635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+mj-lt"/>
                <a:ea typeface="Tahoma" pitchFamily="34" charset="0"/>
                <a:cs typeface="Tahoma" pitchFamily="34" charset="0"/>
              </a:rPr>
              <a:t>Иркутской области </a:t>
            </a:r>
            <a:endParaRPr lang="ru-RU" sz="3528" b="1" dirty="0">
              <a:ln w="635">
                <a:noFill/>
                <a:prstDash val="solid"/>
              </a:ln>
              <a:solidFill>
                <a:schemeClr val="accent1">
                  <a:lumMod val="75000"/>
                </a:schemeClr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27" name="Picture 3" descr="C:\Users\r.yakovlev\Desktop\2021 - 12 - 14 - шаблон презентации министерства\картинки\лого правительство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0890" y="445879"/>
            <a:ext cx="1179375" cy="1444162"/>
          </a:xfrm>
          <a:prstGeom prst="rect">
            <a:avLst/>
          </a:prstGeom>
          <a:noFill/>
        </p:spPr>
      </p:pic>
      <p:grpSp>
        <p:nvGrpSpPr>
          <p:cNvPr id="6" name="Группа 5"/>
          <p:cNvGrpSpPr/>
          <p:nvPr/>
        </p:nvGrpSpPr>
        <p:grpSpPr>
          <a:xfrm>
            <a:off x="4217984" y="-26244300"/>
            <a:ext cx="1632981" cy="59513101"/>
            <a:chOff x="3347864" y="-20830850"/>
            <a:chExt cx="1296144" cy="47237248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3347864" y="-20830850"/>
              <a:ext cx="1296144" cy="115212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143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3347864" y="25254270"/>
              <a:ext cx="1296144" cy="115212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143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89" y="6120185"/>
            <a:ext cx="11520311" cy="27148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>
              <a:defRPr/>
            </a:pPr>
            <a:r>
              <a:rPr lang="ru-RU" sz="1764" dirty="0">
                <a:ln w="635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+mj-lt"/>
                <a:ea typeface="Tahoma" pitchFamily="34" charset="0"/>
                <a:cs typeface="Tahoma" pitchFamily="34" charset="0"/>
              </a:rPr>
              <a:t>город Иркутск, 2023 год</a:t>
            </a:r>
          </a:p>
        </p:txBody>
      </p:sp>
    </p:spTree>
    <p:extLst>
      <p:ext uri="{BB962C8B-B14F-4D97-AF65-F5344CB8AC3E}">
        <p14:creationId xmlns="" xmlns:p14="http://schemas.microsoft.com/office/powerpoint/2010/main" val="186397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Овал 26"/>
          <p:cNvSpPr/>
          <p:nvPr/>
        </p:nvSpPr>
        <p:spPr>
          <a:xfrm>
            <a:off x="5762451" y="2692756"/>
            <a:ext cx="818502" cy="49443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515810" y="380139"/>
            <a:ext cx="7577266" cy="234313"/>
          </a:xfrm>
          <a:prstGeom prst="rect">
            <a:avLst/>
          </a:prstGeom>
        </p:spPr>
        <p:txBody>
          <a:bodyPr vert="horz" lIns="91440" tIns="0" rIns="91440" bIns="0" rtlCol="0" anchor="t">
            <a:noAutofit/>
          </a:bodyPr>
          <a:lstStyle>
            <a:lvl1pPr algn="l" defTabSz="86401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700" b="1" kern="120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Century Gothic"/>
                <a:cs typeface="Century Gothic"/>
              </a:rPr>
              <a:t>ПОКАЗАТЕЛИ </a:t>
            </a:r>
            <a:r>
              <a:rPr lang="ru-RU" sz="2000" spc="-5" dirty="0">
                <a:solidFill>
                  <a:schemeClr val="accent1">
                    <a:lumMod val="75000"/>
                  </a:schemeClr>
                </a:solidFill>
                <a:latin typeface="Century Gothic"/>
                <a:cs typeface="Century Gothic"/>
              </a:rPr>
              <a:t>РЫНКА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Century Gothic"/>
                <a:cs typeface="Century Gothic"/>
              </a:rPr>
              <a:t>ТРУДА ИРКУТСКОЙ</a:t>
            </a:r>
            <a:r>
              <a:rPr lang="ru-RU" sz="2000" spc="-65" dirty="0">
                <a:solidFill>
                  <a:schemeClr val="accent1">
                    <a:lumMod val="7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Century Gothic"/>
                <a:cs typeface="Century Gothic"/>
              </a:rPr>
              <a:t>ОБЛАСТИ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5603907" y="1310139"/>
            <a:ext cx="0" cy="4821672"/>
          </a:xfrm>
          <a:prstGeom prst="line">
            <a:avLst/>
          </a:prstGeom>
          <a:ln w="28575">
            <a:solidFill>
              <a:srgbClr val="4794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bject 14"/>
          <p:cNvSpPr txBox="1"/>
          <p:nvPr/>
        </p:nvSpPr>
        <p:spPr>
          <a:xfrm>
            <a:off x="8093076" y="1298972"/>
            <a:ext cx="2266322" cy="520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ru-RU" sz="3300" b="1" spc="-5" dirty="0" smtClean="0">
                <a:solidFill>
                  <a:srgbClr val="0070C0"/>
                </a:solidFill>
                <a:latin typeface="Century Gothic"/>
                <a:cs typeface="Century Gothic"/>
              </a:rPr>
              <a:t>32 </a:t>
            </a:r>
            <a:r>
              <a:rPr lang="ru-RU" sz="1750" b="1" spc="-5" dirty="0" smtClean="0">
                <a:solidFill>
                  <a:srgbClr val="0070C0"/>
                </a:solidFill>
                <a:latin typeface="Century Gothic"/>
                <a:cs typeface="Century Gothic"/>
              </a:rPr>
              <a:t>тыс. вакансий</a:t>
            </a:r>
            <a:endParaRPr sz="1750" dirty="0">
              <a:solidFill>
                <a:srgbClr val="0070C0"/>
              </a:solidFill>
              <a:latin typeface="Calibri"/>
              <a:cs typeface="Calibri"/>
            </a:endParaRPr>
          </a:p>
        </p:txBody>
      </p:sp>
      <p:sp>
        <p:nvSpPr>
          <p:cNvPr id="28" name="object 90"/>
          <p:cNvSpPr/>
          <p:nvPr/>
        </p:nvSpPr>
        <p:spPr>
          <a:xfrm>
            <a:off x="6724152" y="1379278"/>
            <a:ext cx="198120" cy="360045"/>
          </a:xfrm>
          <a:custGeom>
            <a:avLst/>
            <a:gdLst/>
            <a:ahLst/>
            <a:cxnLst/>
            <a:rect l="l" t="t" r="r" b="b"/>
            <a:pathLst>
              <a:path w="198120" h="360044">
                <a:moveTo>
                  <a:pt x="0" y="0"/>
                </a:moveTo>
                <a:lnTo>
                  <a:pt x="0" y="360000"/>
                </a:lnTo>
                <a:lnTo>
                  <a:pt x="198000" y="179999"/>
                </a:lnTo>
                <a:lnTo>
                  <a:pt x="0" y="0"/>
                </a:lnTo>
                <a:close/>
              </a:path>
            </a:pathLst>
          </a:custGeom>
          <a:solidFill>
            <a:srgbClr val="00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864" y="1298621"/>
            <a:ext cx="828000" cy="529310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 flipH="1">
            <a:off x="688383" y="3354635"/>
            <a:ext cx="4698865" cy="11656"/>
          </a:xfrm>
          <a:prstGeom prst="line">
            <a:avLst/>
          </a:prstGeom>
          <a:ln w="28575">
            <a:solidFill>
              <a:srgbClr val="4794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bject 53"/>
          <p:cNvSpPr txBox="1"/>
          <p:nvPr/>
        </p:nvSpPr>
        <p:spPr>
          <a:xfrm>
            <a:off x="578384" y="5317606"/>
            <a:ext cx="4801444" cy="813698"/>
          </a:xfrm>
          <a:prstGeom prst="roundRect">
            <a:avLst/>
          </a:prstGeom>
          <a:ln w="28575">
            <a:solidFill>
              <a:srgbClr val="4794D9"/>
            </a:solidFill>
          </a:ln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1750" b="1" spc="-5" dirty="0" smtClean="0">
                <a:solidFill>
                  <a:srgbClr val="0070C0"/>
                </a:solidFill>
                <a:cs typeface="Calibri"/>
              </a:rPr>
              <a:t>КОЭФФИЦИЕНТ НАПРЯЖЕННОСТИ НА РЫНКЕ ТРУДА – 0,3 ед. </a:t>
            </a:r>
            <a:r>
              <a:rPr lang="ru-RU" sz="1200" spc="-5" dirty="0" smtClean="0">
                <a:cs typeface="Calibri"/>
              </a:rPr>
              <a:t>(н</a:t>
            </a:r>
            <a:r>
              <a:rPr lang="ru-RU" sz="1200" dirty="0" smtClean="0"/>
              <a:t>а </a:t>
            </a:r>
            <a:r>
              <a:rPr lang="ru-RU" sz="1200" dirty="0"/>
              <a:t>одного гражданина, состоящего на учете в органах занятости, приходится 3 </a:t>
            </a:r>
            <a:r>
              <a:rPr lang="ru-RU" sz="1200" dirty="0" smtClean="0"/>
              <a:t>свободные вакансии)</a:t>
            </a:r>
            <a:endParaRPr lang="ru-RU" sz="1200" dirty="0">
              <a:latin typeface="Calibri"/>
              <a:cs typeface="Calibri"/>
            </a:endParaRPr>
          </a:p>
        </p:txBody>
      </p:sp>
      <p:pic>
        <p:nvPicPr>
          <p:cNvPr id="74" name="Рисунок 7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589" y="1310139"/>
            <a:ext cx="591466" cy="15621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14A1280B-BB1D-6141-BE92-B2B9F4E35D4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50" y="1300708"/>
            <a:ext cx="858783" cy="555171"/>
          </a:xfrm>
          <a:prstGeom prst="rect">
            <a:avLst/>
          </a:prstGeom>
        </p:spPr>
      </p:pic>
      <p:sp>
        <p:nvSpPr>
          <p:cNvPr id="37" name="object 14"/>
          <p:cNvSpPr txBox="1"/>
          <p:nvPr/>
        </p:nvSpPr>
        <p:spPr>
          <a:xfrm>
            <a:off x="332304" y="1905663"/>
            <a:ext cx="3920357" cy="520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ru-RU" sz="2800" b="1" spc="-5" dirty="0" smtClean="0">
                <a:solidFill>
                  <a:srgbClr val="0070C0"/>
                </a:solidFill>
                <a:latin typeface="Century Gothic"/>
                <a:cs typeface="Century Gothic"/>
              </a:rPr>
              <a:t>58,3%</a:t>
            </a:r>
            <a:r>
              <a:rPr lang="ru-RU" sz="3300" b="1" spc="-5" dirty="0" smtClean="0">
                <a:solidFill>
                  <a:srgbClr val="0070C0"/>
                </a:solidFill>
                <a:latin typeface="Century Gothic"/>
                <a:cs typeface="Century Gothic"/>
              </a:rPr>
              <a:t> - </a:t>
            </a:r>
            <a:r>
              <a:rPr lang="ru-RU" sz="1800" b="1" spc="-5" dirty="0" smtClean="0">
                <a:solidFill>
                  <a:srgbClr val="0070C0"/>
                </a:solidFill>
                <a:latin typeface="Century Gothic"/>
                <a:cs typeface="Century Gothic"/>
              </a:rPr>
              <a:t>уровень занятости</a:t>
            </a:r>
            <a:endParaRPr sz="1750" dirty="0">
              <a:solidFill>
                <a:srgbClr val="0070C0"/>
              </a:solidFill>
              <a:latin typeface="Calibri"/>
              <a:cs typeface="Calibri"/>
            </a:endParaRPr>
          </a:p>
        </p:txBody>
      </p:sp>
      <p:sp>
        <p:nvSpPr>
          <p:cNvPr id="40" name="Прямоугольник с двумя скругленными противолежащими углами 39"/>
          <p:cNvSpPr/>
          <p:nvPr/>
        </p:nvSpPr>
        <p:spPr>
          <a:xfrm>
            <a:off x="4330752" y="1742307"/>
            <a:ext cx="1189454" cy="604220"/>
          </a:xfrm>
          <a:prstGeom prst="round2DiagRect">
            <a:avLst>
              <a:gd name="adj1" fmla="val 35551"/>
              <a:gd name="adj2" fmla="val 0"/>
            </a:avLst>
          </a:prstGeom>
          <a:solidFill>
            <a:srgbClr val="7CA1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200" b="1" dirty="0"/>
          </a:p>
        </p:txBody>
      </p:sp>
      <p:sp>
        <p:nvSpPr>
          <p:cNvPr id="42" name="object 169"/>
          <p:cNvSpPr txBox="1"/>
          <p:nvPr/>
        </p:nvSpPr>
        <p:spPr>
          <a:xfrm>
            <a:off x="4688722" y="1900620"/>
            <a:ext cx="831484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+ </a:t>
            </a:r>
            <a:r>
              <a:rPr lang="ru-RU" sz="1600" b="1" spc="-5" dirty="0" smtClean="0">
                <a:solidFill>
                  <a:srgbClr val="FFFFFF"/>
                </a:solidFill>
                <a:latin typeface="Calibri"/>
                <a:cs typeface="Calibri"/>
              </a:rPr>
              <a:t>1,2</a:t>
            </a:r>
            <a:r>
              <a:rPr sz="1600" b="1" spc="-8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ru-RU" sz="1600" b="1" spc="-85" dirty="0" err="1" smtClean="0">
                <a:solidFill>
                  <a:srgbClr val="FFFFFF"/>
                </a:solidFill>
                <a:latin typeface="Calibri"/>
                <a:cs typeface="Calibri"/>
              </a:rPr>
              <a:t>п.п</a:t>
            </a:r>
            <a:r>
              <a:rPr lang="ru-RU" sz="1600" b="1" spc="-85" dirty="0" smtClean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44" name="object 170"/>
          <p:cNvSpPr/>
          <p:nvPr/>
        </p:nvSpPr>
        <p:spPr>
          <a:xfrm>
            <a:off x="4400750" y="1956621"/>
            <a:ext cx="192489" cy="177126"/>
          </a:xfrm>
          <a:custGeom>
            <a:avLst/>
            <a:gdLst/>
            <a:ahLst/>
            <a:cxnLst/>
            <a:rect l="l" t="t" r="r" b="b"/>
            <a:pathLst>
              <a:path w="132079" h="114300">
                <a:moveTo>
                  <a:pt x="65944" y="0"/>
                </a:moveTo>
                <a:lnTo>
                  <a:pt x="0" y="114217"/>
                </a:lnTo>
                <a:lnTo>
                  <a:pt x="131889" y="114217"/>
                </a:lnTo>
                <a:lnTo>
                  <a:pt x="659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14"/>
          <p:cNvSpPr txBox="1"/>
          <p:nvPr/>
        </p:nvSpPr>
        <p:spPr>
          <a:xfrm>
            <a:off x="231317" y="2454669"/>
            <a:ext cx="4002114" cy="7976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ru-RU" sz="2800" b="1" spc="-5" dirty="0" smtClean="0">
                <a:solidFill>
                  <a:srgbClr val="0070C0"/>
                </a:solidFill>
                <a:latin typeface="Century Gothic"/>
                <a:cs typeface="Century Gothic"/>
              </a:rPr>
              <a:t>5%</a:t>
            </a:r>
            <a:r>
              <a:rPr lang="ru-RU" sz="3300" b="1" spc="-5" dirty="0" smtClean="0">
                <a:solidFill>
                  <a:srgbClr val="0070C0"/>
                </a:solidFill>
                <a:latin typeface="Century Gothic"/>
                <a:cs typeface="Century Gothic"/>
              </a:rPr>
              <a:t> - </a:t>
            </a:r>
            <a:r>
              <a:rPr lang="ru-RU" sz="1800" b="1" spc="-5" dirty="0" smtClean="0">
                <a:solidFill>
                  <a:srgbClr val="0070C0"/>
                </a:solidFill>
                <a:latin typeface="Century Gothic"/>
                <a:cs typeface="Century Gothic"/>
              </a:rPr>
              <a:t>уровень  безработицы </a:t>
            </a:r>
          </a:p>
          <a:p>
            <a:pPr algn="r">
              <a:lnSpc>
                <a:spcPct val="100000"/>
              </a:lnSpc>
            </a:pPr>
            <a:r>
              <a:rPr lang="ru-RU" sz="1800" b="1" spc="-5" dirty="0" smtClean="0">
                <a:solidFill>
                  <a:srgbClr val="0070C0"/>
                </a:solidFill>
                <a:latin typeface="Century Gothic"/>
                <a:cs typeface="Century Gothic"/>
              </a:rPr>
              <a:t>по МОТ</a:t>
            </a:r>
            <a:endParaRPr sz="1750" dirty="0">
              <a:solidFill>
                <a:srgbClr val="0070C0"/>
              </a:solidFill>
              <a:latin typeface="Calibri"/>
              <a:cs typeface="Calibri"/>
            </a:endParaRPr>
          </a:p>
        </p:txBody>
      </p:sp>
      <p:sp>
        <p:nvSpPr>
          <p:cNvPr id="47" name="Прямоугольник с двумя скругленными противолежащими углами 46"/>
          <p:cNvSpPr/>
          <p:nvPr/>
        </p:nvSpPr>
        <p:spPr>
          <a:xfrm>
            <a:off x="4328914" y="2594272"/>
            <a:ext cx="1189454" cy="604220"/>
          </a:xfrm>
          <a:prstGeom prst="round2DiagRect">
            <a:avLst>
              <a:gd name="adj1" fmla="val 35551"/>
              <a:gd name="adj2" fmla="val 0"/>
            </a:avLst>
          </a:prstGeom>
          <a:solidFill>
            <a:srgbClr val="7CA1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200" b="1" dirty="0"/>
          </a:p>
        </p:txBody>
      </p:sp>
      <p:sp>
        <p:nvSpPr>
          <p:cNvPr id="48" name="object 169"/>
          <p:cNvSpPr txBox="1"/>
          <p:nvPr/>
        </p:nvSpPr>
        <p:spPr>
          <a:xfrm>
            <a:off x="4686884" y="2752585"/>
            <a:ext cx="831484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600" b="1" spc="-5" dirty="0" smtClean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1600" b="1" spc="-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ru-RU" sz="1600" b="1" spc="-5" dirty="0" smtClean="0">
                <a:solidFill>
                  <a:srgbClr val="FFFFFF"/>
                </a:solidFill>
                <a:latin typeface="Calibri"/>
                <a:cs typeface="Calibri"/>
              </a:rPr>
              <a:t>1,0</a:t>
            </a:r>
            <a:r>
              <a:rPr sz="1600" b="1" spc="-8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ru-RU" sz="1600" b="1" spc="-85" dirty="0" err="1" smtClean="0">
                <a:solidFill>
                  <a:srgbClr val="FFFFFF"/>
                </a:solidFill>
                <a:latin typeface="Calibri"/>
                <a:cs typeface="Calibri"/>
              </a:rPr>
              <a:t>п.п</a:t>
            </a:r>
            <a:r>
              <a:rPr lang="ru-RU" sz="1600" b="1" spc="-85" dirty="0" smtClean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49" name="object 170"/>
          <p:cNvSpPr/>
          <p:nvPr/>
        </p:nvSpPr>
        <p:spPr>
          <a:xfrm rot="10800000">
            <a:off x="4398912" y="2808586"/>
            <a:ext cx="192489" cy="177126"/>
          </a:xfrm>
          <a:custGeom>
            <a:avLst/>
            <a:gdLst/>
            <a:ahLst/>
            <a:cxnLst/>
            <a:rect l="l" t="t" r="r" b="b"/>
            <a:pathLst>
              <a:path w="132079" h="114300">
                <a:moveTo>
                  <a:pt x="65944" y="0"/>
                </a:moveTo>
                <a:lnTo>
                  <a:pt x="0" y="114217"/>
                </a:lnTo>
                <a:lnTo>
                  <a:pt x="131889" y="114217"/>
                </a:lnTo>
                <a:lnTo>
                  <a:pt x="659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14"/>
          <p:cNvSpPr txBox="1"/>
          <p:nvPr/>
        </p:nvSpPr>
        <p:spPr>
          <a:xfrm>
            <a:off x="648120" y="4248566"/>
            <a:ext cx="4002114" cy="7976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800" b="1" spc="-5" dirty="0" smtClean="0">
                <a:solidFill>
                  <a:srgbClr val="0070C0"/>
                </a:solidFill>
                <a:latin typeface="Century Gothic"/>
                <a:cs typeface="Century Gothic"/>
              </a:rPr>
              <a:t>0,8%</a:t>
            </a:r>
            <a:r>
              <a:rPr lang="ru-RU" sz="3300" b="1" spc="-5" dirty="0" smtClean="0">
                <a:solidFill>
                  <a:srgbClr val="0070C0"/>
                </a:solidFill>
                <a:latin typeface="Century Gothic"/>
                <a:cs typeface="Century Gothic"/>
              </a:rPr>
              <a:t> - </a:t>
            </a:r>
            <a:r>
              <a:rPr lang="ru-RU" sz="1800" b="1" spc="-5" dirty="0" smtClean="0">
                <a:solidFill>
                  <a:srgbClr val="0070C0"/>
                </a:solidFill>
                <a:latin typeface="Century Gothic"/>
                <a:cs typeface="Century Gothic"/>
              </a:rPr>
              <a:t>уровень регистрируемой безработицы </a:t>
            </a:r>
          </a:p>
        </p:txBody>
      </p:sp>
      <p:pic>
        <p:nvPicPr>
          <p:cNvPr id="50" name="Рисунок 49">
            <a:extLst>
              <a:ext uri="{FF2B5EF4-FFF2-40B4-BE49-F238E27FC236}">
                <a16:creationId xmlns="" xmlns:a16="http://schemas.microsoft.com/office/drawing/2014/main" id="{14A1280B-BB1D-6141-BE92-B2B9F4E35D4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37" y="3650960"/>
            <a:ext cx="847415" cy="547822"/>
          </a:xfrm>
          <a:prstGeom prst="rect">
            <a:avLst/>
          </a:prstGeom>
        </p:spPr>
      </p:pic>
      <p:sp>
        <p:nvSpPr>
          <p:cNvPr id="52" name="Прямоугольник с двумя скругленными противолежащими углами 51"/>
          <p:cNvSpPr/>
          <p:nvPr/>
        </p:nvSpPr>
        <p:spPr>
          <a:xfrm>
            <a:off x="4316060" y="4388169"/>
            <a:ext cx="1189454" cy="604220"/>
          </a:xfrm>
          <a:prstGeom prst="round2DiagRect">
            <a:avLst>
              <a:gd name="adj1" fmla="val 35551"/>
              <a:gd name="adj2" fmla="val 0"/>
            </a:avLst>
          </a:prstGeom>
          <a:solidFill>
            <a:srgbClr val="7CA1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200" b="1" dirty="0"/>
          </a:p>
        </p:txBody>
      </p:sp>
      <p:sp>
        <p:nvSpPr>
          <p:cNvPr id="53" name="object 169"/>
          <p:cNvSpPr txBox="1"/>
          <p:nvPr/>
        </p:nvSpPr>
        <p:spPr>
          <a:xfrm>
            <a:off x="4674030" y="4546482"/>
            <a:ext cx="831484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600" b="1" spc="-5" dirty="0" smtClean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1600" b="1" spc="-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ru-RU" sz="1600" b="1" spc="-5" dirty="0" smtClean="0">
                <a:solidFill>
                  <a:srgbClr val="FFFFFF"/>
                </a:solidFill>
                <a:latin typeface="Calibri"/>
                <a:cs typeface="Calibri"/>
              </a:rPr>
              <a:t>0,1</a:t>
            </a:r>
            <a:r>
              <a:rPr sz="1600" b="1" spc="-8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ru-RU" sz="1600" b="1" spc="-85" dirty="0" err="1" smtClean="0">
                <a:solidFill>
                  <a:srgbClr val="FFFFFF"/>
                </a:solidFill>
                <a:latin typeface="Calibri"/>
                <a:cs typeface="Calibri"/>
              </a:rPr>
              <a:t>п.п</a:t>
            </a:r>
            <a:r>
              <a:rPr lang="ru-RU" sz="1600" b="1" spc="-85" dirty="0" smtClean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54" name="object 170"/>
          <p:cNvSpPr/>
          <p:nvPr/>
        </p:nvSpPr>
        <p:spPr>
          <a:xfrm rot="10800000">
            <a:off x="4386058" y="4602483"/>
            <a:ext cx="192489" cy="177126"/>
          </a:xfrm>
          <a:custGeom>
            <a:avLst/>
            <a:gdLst/>
            <a:ahLst/>
            <a:cxnLst/>
            <a:rect l="l" t="t" r="r" b="b"/>
            <a:pathLst>
              <a:path w="132079" h="114300">
                <a:moveTo>
                  <a:pt x="65944" y="0"/>
                </a:moveTo>
                <a:lnTo>
                  <a:pt x="0" y="114217"/>
                </a:lnTo>
                <a:lnTo>
                  <a:pt x="131889" y="114217"/>
                </a:lnTo>
                <a:lnTo>
                  <a:pt x="659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2">
            <a:extLst>
              <a:ext uri="{FF2B5EF4-FFF2-40B4-BE49-F238E27FC236}">
                <a16:creationId xmlns="" xmlns:a16="http://schemas.microsoft.com/office/drawing/2014/main" id="{50BA4F9B-961B-F941-BDCA-1A418B96260F}"/>
              </a:ext>
            </a:extLst>
          </p:cNvPr>
          <p:cNvSpPr/>
          <p:nvPr/>
        </p:nvSpPr>
        <p:spPr>
          <a:xfrm>
            <a:off x="6724153" y="1956619"/>
            <a:ext cx="4705848" cy="1683049"/>
          </a:xfrm>
          <a:custGeom>
            <a:avLst/>
            <a:gdLst/>
            <a:ahLst/>
            <a:cxnLst/>
            <a:rect l="l" t="t" r="r" b="b"/>
            <a:pathLst>
              <a:path w="10296525" h="4821555">
                <a:moveTo>
                  <a:pt x="0" y="4821271"/>
                </a:moveTo>
                <a:lnTo>
                  <a:pt x="10295999" y="4821271"/>
                </a:lnTo>
                <a:lnTo>
                  <a:pt x="10295999" y="0"/>
                </a:lnTo>
                <a:lnTo>
                  <a:pt x="0" y="0"/>
                </a:lnTo>
                <a:lnTo>
                  <a:pt x="0" y="4821271"/>
                </a:lnTo>
                <a:close/>
              </a:path>
            </a:pathLst>
          </a:custGeom>
          <a:solidFill>
            <a:srgbClr val="4794D9">
              <a:alpha val="30198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6" name="Прямоугольник с двумя скругленными противолежащими углами 55">
            <a:extLst>
              <a:ext uri="{FF2B5EF4-FFF2-40B4-BE49-F238E27FC236}">
                <a16:creationId xmlns="" xmlns:a16="http://schemas.microsoft.com/office/drawing/2014/main" id="{5E735E4F-D338-8040-A46D-96B03C4FD730}"/>
              </a:ext>
            </a:extLst>
          </p:cNvPr>
          <p:cNvSpPr/>
          <p:nvPr/>
        </p:nvSpPr>
        <p:spPr>
          <a:xfrm>
            <a:off x="9955701" y="1962079"/>
            <a:ext cx="1472164" cy="1683352"/>
          </a:xfrm>
          <a:prstGeom prst="round2DiagRect">
            <a:avLst>
              <a:gd name="adj1" fmla="val 12614"/>
              <a:gd name="adj2" fmla="val 0"/>
            </a:avLst>
          </a:prstGeom>
          <a:gradFill flip="none" rotWithShape="1">
            <a:gsLst>
              <a:gs pos="0">
                <a:schemeClr val="accent5">
                  <a:lumMod val="50000"/>
                </a:schemeClr>
              </a:gs>
              <a:gs pos="50000">
                <a:srgbClr val="244072"/>
              </a:gs>
              <a:gs pos="100000">
                <a:schemeClr val="accent5">
                  <a:lumMod val="7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24000" rIns="324000" bIns="0" rtlCol="0" anchor="t"/>
          <a:lstStyle/>
          <a:p>
            <a:pPr algn="ctr"/>
            <a:r>
              <a:rPr lang="ru-RU" sz="2400" b="1" spc="-5" dirty="0" smtClean="0">
                <a:solidFill>
                  <a:srgbClr val="FFFFFF"/>
                </a:solidFill>
                <a:latin typeface="Century Gothic"/>
                <a:cs typeface="Century Gothic"/>
              </a:rPr>
              <a:t>57,8% </a:t>
            </a:r>
            <a:r>
              <a:rPr lang="ru-RU" sz="1800" b="1" spc="-5" dirty="0" smtClean="0">
                <a:solidFill>
                  <a:srgbClr val="FFFFFF"/>
                </a:solidFill>
                <a:latin typeface="Century Gothic"/>
                <a:cs typeface="Century Gothic"/>
              </a:rPr>
              <a:t>всех</a:t>
            </a:r>
            <a:r>
              <a:rPr lang="ru-RU" sz="2400" b="1" spc="-5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lang="ru-RU" sz="1600" b="1" spc="-5" dirty="0" smtClean="0">
                <a:solidFill>
                  <a:srgbClr val="FFFFFF"/>
                </a:solidFill>
                <a:latin typeface="Century Gothic"/>
                <a:cs typeface="Century Gothic"/>
              </a:rPr>
              <a:t>вакансий</a:t>
            </a:r>
            <a:endParaRPr lang="ru-RU" sz="1000" dirty="0">
              <a:cs typeface="Calibri"/>
            </a:endParaRPr>
          </a:p>
        </p:txBody>
      </p:sp>
      <p:sp>
        <p:nvSpPr>
          <p:cNvPr id="57" name="object 1006">
            <a:extLst>
              <a:ext uri="{FF2B5EF4-FFF2-40B4-BE49-F238E27FC236}">
                <a16:creationId xmlns="" xmlns:a16="http://schemas.microsoft.com/office/drawing/2014/main" id="{5759B9D3-90F3-424C-BAAA-9FE6A88CA6F2}"/>
              </a:ext>
            </a:extLst>
          </p:cNvPr>
          <p:cNvSpPr txBox="1"/>
          <p:nvPr/>
        </p:nvSpPr>
        <p:spPr>
          <a:xfrm>
            <a:off x="6991308" y="2019530"/>
            <a:ext cx="741199" cy="16991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tabLst>
                <a:tab pos="635000" algn="l"/>
              </a:tabLst>
            </a:pPr>
            <a:r>
              <a:rPr lang="ru-RU" sz="1000" b="1" dirty="0">
                <a:cs typeface="Calibri"/>
              </a:rPr>
              <a:t>Г. ИРКУТСК </a:t>
            </a:r>
            <a:endParaRPr sz="1000" b="1" dirty="0">
              <a:latin typeface="Calibri"/>
              <a:cs typeface="Calibri"/>
            </a:endParaRPr>
          </a:p>
        </p:txBody>
      </p:sp>
      <p:sp>
        <p:nvSpPr>
          <p:cNvPr id="58" name="Овал 57">
            <a:extLst>
              <a:ext uri="{FF2B5EF4-FFF2-40B4-BE49-F238E27FC236}">
                <a16:creationId xmlns="" xmlns:a16="http://schemas.microsoft.com/office/drawing/2014/main" id="{325739C3-2E0D-DF46-A416-383184D8D919}"/>
              </a:ext>
            </a:extLst>
          </p:cNvPr>
          <p:cNvSpPr/>
          <p:nvPr/>
        </p:nvSpPr>
        <p:spPr>
          <a:xfrm>
            <a:off x="6820652" y="2061463"/>
            <a:ext cx="107950" cy="107950"/>
          </a:xfrm>
          <a:prstGeom prst="ellipse">
            <a:avLst/>
          </a:prstGeom>
          <a:solidFill>
            <a:schemeClr val="bg1"/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" b="1" dirty="0">
              <a:solidFill>
                <a:schemeClr val="tx1"/>
              </a:solidFill>
            </a:endParaRPr>
          </a:p>
        </p:txBody>
      </p:sp>
      <p:sp>
        <p:nvSpPr>
          <p:cNvPr id="59" name="object 1012">
            <a:extLst>
              <a:ext uri="{FF2B5EF4-FFF2-40B4-BE49-F238E27FC236}">
                <a16:creationId xmlns="" xmlns:a16="http://schemas.microsoft.com/office/drawing/2014/main" id="{88238B98-99BE-E44E-80B8-8490DE40E463}"/>
              </a:ext>
            </a:extLst>
          </p:cNvPr>
          <p:cNvSpPr txBox="1"/>
          <p:nvPr/>
        </p:nvSpPr>
        <p:spPr>
          <a:xfrm>
            <a:off x="7628745" y="2022379"/>
            <a:ext cx="921468" cy="1673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>
              <a:lnSpc>
                <a:spcPct val="100000"/>
              </a:lnSpc>
              <a:spcBef>
                <a:spcPts val="105"/>
              </a:spcBef>
              <a:tabLst>
                <a:tab pos="151765" algn="l"/>
              </a:tabLst>
            </a:pPr>
            <a:r>
              <a:rPr lang="ru-RU" sz="1000" dirty="0">
                <a:cs typeface="Calibri"/>
              </a:rPr>
              <a:t>•</a:t>
            </a:r>
            <a:r>
              <a:rPr lang="ru-RU" sz="1000" spc="-15" dirty="0">
                <a:cs typeface="Calibri"/>
              </a:rPr>
              <a:t> </a:t>
            </a:r>
            <a:r>
              <a:rPr lang="ru-RU" sz="1000" b="1" dirty="0" smtClean="0">
                <a:cs typeface="Calibri"/>
              </a:rPr>
              <a:t>28,8%</a:t>
            </a:r>
            <a:endParaRPr sz="1000" dirty="0">
              <a:latin typeface="Calibri"/>
              <a:cs typeface="Calibri"/>
            </a:endParaRPr>
          </a:p>
        </p:txBody>
      </p:sp>
      <p:pic>
        <p:nvPicPr>
          <p:cNvPr id="60" name="Рисунок 59">
            <a:extLst>
              <a:ext uri="{FF2B5EF4-FFF2-40B4-BE49-F238E27FC236}">
                <a16:creationId xmlns="" xmlns:a16="http://schemas.microsoft.com/office/drawing/2014/main" id="{A763F8A3-7975-E345-975F-804D25AB4F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820652" y="2243891"/>
            <a:ext cx="76200" cy="165100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="" xmlns:a16="http://schemas.microsoft.com/office/drawing/2014/main" id="{B49871F5-6628-484D-97C8-BC5C994E3D0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908735" y="2243891"/>
            <a:ext cx="76200" cy="165100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="" xmlns:a16="http://schemas.microsoft.com/office/drawing/2014/main" id="{8ACE6C19-4AA2-044F-91D8-7D818645697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996818" y="2243891"/>
            <a:ext cx="76200" cy="165100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="" xmlns:a16="http://schemas.microsoft.com/office/drawing/2014/main" id="{AFAD6AE8-4060-EF44-B9A5-4495886ACB9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084901" y="2243891"/>
            <a:ext cx="76200" cy="165100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="" xmlns:a16="http://schemas.microsoft.com/office/drawing/2014/main" id="{8801DB98-39F1-ED43-ACC9-F8A7CBAEDB7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172984" y="2243891"/>
            <a:ext cx="76200" cy="165100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="" xmlns:a16="http://schemas.microsoft.com/office/drawing/2014/main" id="{204A864D-6F35-A14E-9F57-CC86ABDCAA2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261067" y="2243891"/>
            <a:ext cx="76200" cy="165100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="" xmlns:a16="http://schemas.microsoft.com/office/drawing/2014/main" id="{D80ED2C9-CB2E-494B-ADE2-A24D47FC564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349150" y="2243891"/>
            <a:ext cx="76200" cy="165100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="" xmlns:a16="http://schemas.microsoft.com/office/drawing/2014/main" id="{E0CCADE8-C264-A747-90D1-61F389ED9AD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437233" y="2243891"/>
            <a:ext cx="76200" cy="165100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="" xmlns:a16="http://schemas.microsoft.com/office/drawing/2014/main" id="{06642F7D-27BD-A74E-B127-2DBA9A11C19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525316" y="2243891"/>
            <a:ext cx="76200" cy="165100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="" xmlns:a16="http://schemas.microsoft.com/office/drawing/2014/main" id="{7C177F9C-FA21-0541-B512-C689D662B4A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613399" y="2243891"/>
            <a:ext cx="76200" cy="165100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="" xmlns:a16="http://schemas.microsoft.com/office/drawing/2014/main" id="{D9974A3D-8A60-6B47-94FD-59AF8ED4D49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701482" y="2243891"/>
            <a:ext cx="76200" cy="165100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="" xmlns:a16="http://schemas.microsoft.com/office/drawing/2014/main" id="{3BBC64EF-024E-D444-8B1D-07D20E40B56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789565" y="2243891"/>
            <a:ext cx="76200" cy="165100"/>
          </a:xfrm>
          <a:prstGeom prst="rect">
            <a:avLst/>
          </a:prstGeom>
        </p:spPr>
      </p:pic>
      <p:pic>
        <p:nvPicPr>
          <p:cNvPr id="72" name="Рисунок 71">
            <a:extLst>
              <a:ext uri="{FF2B5EF4-FFF2-40B4-BE49-F238E27FC236}">
                <a16:creationId xmlns="" xmlns:a16="http://schemas.microsoft.com/office/drawing/2014/main" id="{69A64E5D-F98B-1940-8D9B-CFE6A5C83BD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877648" y="2243891"/>
            <a:ext cx="76200" cy="165100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="" xmlns:a16="http://schemas.microsoft.com/office/drawing/2014/main" id="{06DBA5A8-64B4-8840-8E3F-C0AFF4BA67D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965731" y="2243891"/>
            <a:ext cx="76200" cy="165100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="" xmlns:a16="http://schemas.microsoft.com/office/drawing/2014/main" id="{3C945FD8-244C-0F43-B994-EF23BE9C071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053814" y="2243891"/>
            <a:ext cx="76200" cy="165100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="" xmlns:a16="http://schemas.microsoft.com/office/drawing/2014/main" id="{11F3BDFF-8C44-D64E-9B90-64B68E9DE6A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141897" y="2243891"/>
            <a:ext cx="76200" cy="165100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="" xmlns:a16="http://schemas.microsoft.com/office/drawing/2014/main" id="{877E1437-1F40-EE4B-8B87-5FA21E90EEB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229980" y="2243891"/>
            <a:ext cx="76200" cy="165100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="" xmlns:a16="http://schemas.microsoft.com/office/drawing/2014/main" id="{CA64A85A-D6F3-CB4A-A978-C4BBE97EBC8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318063" y="2243891"/>
            <a:ext cx="76200" cy="165100"/>
          </a:xfrm>
          <a:prstGeom prst="rect">
            <a:avLst/>
          </a:prstGeom>
        </p:spPr>
      </p:pic>
      <p:pic>
        <p:nvPicPr>
          <p:cNvPr id="81" name="Рисунок 80">
            <a:extLst>
              <a:ext uri="{FF2B5EF4-FFF2-40B4-BE49-F238E27FC236}">
                <a16:creationId xmlns="" xmlns:a16="http://schemas.microsoft.com/office/drawing/2014/main" id="{792D118F-CC8B-CE45-BADD-8718199A298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406146" y="2243891"/>
            <a:ext cx="76200" cy="165100"/>
          </a:xfrm>
          <a:prstGeom prst="rect">
            <a:avLst/>
          </a:prstGeom>
        </p:spPr>
      </p:pic>
      <p:pic>
        <p:nvPicPr>
          <p:cNvPr id="82" name="Рисунок 81">
            <a:extLst>
              <a:ext uri="{FF2B5EF4-FFF2-40B4-BE49-F238E27FC236}">
                <a16:creationId xmlns="" xmlns:a16="http://schemas.microsoft.com/office/drawing/2014/main" id="{11362C0C-9B70-D748-A112-097C306C685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494229" y="2243891"/>
            <a:ext cx="76200" cy="165100"/>
          </a:xfrm>
          <a:prstGeom prst="rect">
            <a:avLst/>
          </a:prstGeom>
        </p:spPr>
      </p:pic>
      <p:pic>
        <p:nvPicPr>
          <p:cNvPr id="83" name="Рисунок 82">
            <a:extLst>
              <a:ext uri="{FF2B5EF4-FFF2-40B4-BE49-F238E27FC236}">
                <a16:creationId xmlns="" xmlns:a16="http://schemas.microsoft.com/office/drawing/2014/main" id="{6C2ECDB9-7875-054B-B33A-7D35B67530A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582312" y="2243891"/>
            <a:ext cx="76200" cy="165100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="" xmlns:a16="http://schemas.microsoft.com/office/drawing/2014/main" id="{BCC1D048-A1D8-9145-9F87-BCDB45C97D8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670395" y="2243891"/>
            <a:ext cx="76200" cy="165100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="" xmlns:a16="http://schemas.microsoft.com/office/drawing/2014/main" id="{B42485A8-3862-D34C-9DD2-4006C28C9F6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758478" y="2243891"/>
            <a:ext cx="76200" cy="165100"/>
          </a:xfrm>
          <a:prstGeom prst="rect">
            <a:avLst/>
          </a:prstGeom>
        </p:spPr>
      </p:pic>
      <p:pic>
        <p:nvPicPr>
          <p:cNvPr id="86" name="Рисунок 85">
            <a:extLst>
              <a:ext uri="{FF2B5EF4-FFF2-40B4-BE49-F238E27FC236}">
                <a16:creationId xmlns="" xmlns:a16="http://schemas.microsoft.com/office/drawing/2014/main" id="{BE60FC1F-E4FC-FE45-93E6-B0239931F3D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846561" y="2243891"/>
            <a:ext cx="76200" cy="165100"/>
          </a:xfrm>
          <a:prstGeom prst="rect">
            <a:avLst/>
          </a:prstGeom>
        </p:spPr>
      </p:pic>
      <p:pic>
        <p:nvPicPr>
          <p:cNvPr id="87" name="Рисунок 86">
            <a:extLst>
              <a:ext uri="{FF2B5EF4-FFF2-40B4-BE49-F238E27FC236}">
                <a16:creationId xmlns="" xmlns:a16="http://schemas.microsoft.com/office/drawing/2014/main" id="{21D98026-9394-F942-BEA8-1B2610D8C6C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934644" y="2243891"/>
            <a:ext cx="76200" cy="165100"/>
          </a:xfrm>
          <a:prstGeom prst="rect">
            <a:avLst/>
          </a:prstGeom>
        </p:spPr>
      </p:pic>
      <p:pic>
        <p:nvPicPr>
          <p:cNvPr id="88" name="Рисунок 87">
            <a:extLst>
              <a:ext uri="{FF2B5EF4-FFF2-40B4-BE49-F238E27FC236}">
                <a16:creationId xmlns="" xmlns:a16="http://schemas.microsoft.com/office/drawing/2014/main" id="{2DDE90E7-775C-9549-B53B-24C82B4EDEF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022727" y="2243891"/>
            <a:ext cx="76200" cy="165100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="" xmlns:a16="http://schemas.microsoft.com/office/drawing/2014/main" id="{87AEAC1D-E77C-1849-8DF4-CC1E9898BE6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110810" y="2243891"/>
            <a:ext cx="76200" cy="165100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="" xmlns:a16="http://schemas.microsoft.com/office/drawing/2014/main" id="{5A4FCEE1-55AA-BE44-AE87-94DF3AF92D0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198893" y="2243891"/>
            <a:ext cx="76200" cy="165100"/>
          </a:xfrm>
          <a:prstGeom prst="rect">
            <a:avLst/>
          </a:prstGeom>
        </p:spPr>
      </p:pic>
      <p:sp>
        <p:nvSpPr>
          <p:cNvPr id="91" name="object 1006">
            <a:extLst>
              <a:ext uri="{FF2B5EF4-FFF2-40B4-BE49-F238E27FC236}">
                <a16:creationId xmlns="" xmlns:a16="http://schemas.microsoft.com/office/drawing/2014/main" id="{5759B9D3-90F3-424C-BAAA-9FE6A88CA6F2}"/>
              </a:ext>
            </a:extLst>
          </p:cNvPr>
          <p:cNvSpPr txBox="1"/>
          <p:nvPr/>
        </p:nvSpPr>
        <p:spPr>
          <a:xfrm>
            <a:off x="7000488" y="2430820"/>
            <a:ext cx="741199" cy="16991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tabLst>
                <a:tab pos="635000" algn="l"/>
              </a:tabLst>
            </a:pPr>
            <a:r>
              <a:rPr lang="ru-RU" sz="1000" b="1" dirty="0">
                <a:cs typeface="Calibri"/>
              </a:rPr>
              <a:t>Г. </a:t>
            </a:r>
            <a:r>
              <a:rPr lang="ru-RU" sz="1000" b="1" dirty="0" smtClean="0">
                <a:cs typeface="Calibri"/>
              </a:rPr>
              <a:t>АНГАРСК </a:t>
            </a:r>
            <a:endParaRPr sz="1000" b="1" dirty="0">
              <a:latin typeface="Calibri"/>
              <a:cs typeface="Calibri"/>
            </a:endParaRPr>
          </a:p>
        </p:txBody>
      </p:sp>
      <p:sp>
        <p:nvSpPr>
          <p:cNvPr id="92" name="Овал 91">
            <a:extLst>
              <a:ext uri="{FF2B5EF4-FFF2-40B4-BE49-F238E27FC236}">
                <a16:creationId xmlns="" xmlns:a16="http://schemas.microsoft.com/office/drawing/2014/main" id="{325739C3-2E0D-DF46-A416-383184D8D919}"/>
              </a:ext>
            </a:extLst>
          </p:cNvPr>
          <p:cNvSpPr/>
          <p:nvPr/>
        </p:nvSpPr>
        <p:spPr>
          <a:xfrm>
            <a:off x="6829832" y="2472753"/>
            <a:ext cx="107950" cy="107950"/>
          </a:xfrm>
          <a:prstGeom prst="ellipse">
            <a:avLst/>
          </a:prstGeom>
          <a:solidFill>
            <a:schemeClr val="bg1"/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" b="1" dirty="0">
              <a:solidFill>
                <a:schemeClr val="tx1"/>
              </a:solidFill>
            </a:endParaRPr>
          </a:p>
        </p:txBody>
      </p:sp>
      <p:sp>
        <p:nvSpPr>
          <p:cNvPr id="93" name="object 1012">
            <a:extLst>
              <a:ext uri="{FF2B5EF4-FFF2-40B4-BE49-F238E27FC236}">
                <a16:creationId xmlns="" xmlns:a16="http://schemas.microsoft.com/office/drawing/2014/main" id="{88238B98-99BE-E44E-80B8-8490DE40E463}"/>
              </a:ext>
            </a:extLst>
          </p:cNvPr>
          <p:cNvSpPr txBox="1"/>
          <p:nvPr/>
        </p:nvSpPr>
        <p:spPr>
          <a:xfrm>
            <a:off x="7637925" y="2433669"/>
            <a:ext cx="921468" cy="1673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>
              <a:lnSpc>
                <a:spcPct val="100000"/>
              </a:lnSpc>
              <a:spcBef>
                <a:spcPts val="105"/>
              </a:spcBef>
              <a:tabLst>
                <a:tab pos="151765" algn="l"/>
              </a:tabLst>
            </a:pPr>
            <a:r>
              <a:rPr lang="ru-RU" sz="1000" dirty="0">
                <a:cs typeface="Calibri"/>
              </a:rPr>
              <a:t>•</a:t>
            </a:r>
            <a:r>
              <a:rPr lang="ru-RU" sz="1000" spc="-15" dirty="0">
                <a:cs typeface="Calibri"/>
              </a:rPr>
              <a:t> </a:t>
            </a:r>
            <a:r>
              <a:rPr lang="ru-RU" sz="1000" b="1" spc="-15" dirty="0" smtClean="0">
                <a:cs typeface="Calibri"/>
              </a:rPr>
              <a:t>10,9</a:t>
            </a:r>
            <a:r>
              <a:rPr lang="ru-RU" sz="1000" b="1" dirty="0" smtClean="0">
                <a:cs typeface="Calibri"/>
              </a:rPr>
              <a:t>%</a:t>
            </a:r>
            <a:endParaRPr sz="1000" b="1" dirty="0">
              <a:latin typeface="Calibri"/>
              <a:cs typeface="Calibri"/>
            </a:endParaRPr>
          </a:p>
        </p:txBody>
      </p:sp>
      <p:pic>
        <p:nvPicPr>
          <p:cNvPr id="94" name="Рисунок 93">
            <a:extLst>
              <a:ext uri="{FF2B5EF4-FFF2-40B4-BE49-F238E27FC236}">
                <a16:creationId xmlns="" xmlns:a16="http://schemas.microsoft.com/office/drawing/2014/main" id="{A763F8A3-7975-E345-975F-804D25AB4F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824322" y="2638655"/>
            <a:ext cx="76200" cy="165100"/>
          </a:xfrm>
          <a:prstGeom prst="rect">
            <a:avLst/>
          </a:prstGeom>
        </p:spPr>
      </p:pic>
      <p:pic>
        <p:nvPicPr>
          <p:cNvPr id="95" name="Рисунок 94">
            <a:extLst>
              <a:ext uri="{FF2B5EF4-FFF2-40B4-BE49-F238E27FC236}">
                <a16:creationId xmlns="" xmlns:a16="http://schemas.microsoft.com/office/drawing/2014/main" id="{B49871F5-6628-484D-97C8-BC5C994E3D0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912405" y="2638655"/>
            <a:ext cx="76200" cy="165100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="" xmlns:a16="http://schemas.microsoft.com/office/drawing/2014/main" id="{8ACE6C19-4AA2-044F-91D8-7D818645697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000488" y="2638655"/>
            <a:ext cx="76200" cy="165100"/>
          </a:xfrm>
          <a:prstGeom prst="rect">
            <a:avLst/>
          </a:prstGeom>
        </p:spPr>
      </p:pic>
      <p:pic>
        <p:nvPicPr>
          <p:cNvPr id="97" name="Рисунок 96">
            <a:extLst>
              <a:ext uri="{FF2B5EF4-FFF2-40B4-BE49-F238E27FC236}">
                <a16:creationId xmlns="" xmlns:a16="http://schemas.microsoft.com/office/drawing/2014/main" id="{AFAD6AE8-4060-EF44-B9A5-4495886ACB9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088571" y="2638655"/>
            <a:ext cx="76200" cy="165100"/>
          </a:xfrm>
          <a:prstGeom prst="rect">
            <a:avLst/>
          </a:prstGeom>
        </p:spPr>
      </p:pic>
      <p:pic>
        <p:nvPicPr>
          <p:cNvPr id="98" name="Рисунок 97">
            <a:extLst>
              <a:ext uri="{FF2B5EF4-FFF2-40B4-BE49-F238E27FC236}">
                <a16:creationId xmlns="" xmlns:a16="http://schemas.microsoft.com/office/drawing/2014/main" id="{8801DB98-39F1-ED43-ACC9-F8A7CBAEDB7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176654" y="2638655"/>
            <a:ext cx="76200" cy="165100"/>
          </a:xfrm>
          <a:prstGeom prst="rect">
            <a:avLst/>
          </a:prstGeom>
        </p:spPr>
      </p:pic>
      <p:pic>
        <p:nvPicPr>
          <p:cNvPr id="99" name="Рисунок 98">
            <a:extLst>
              <a:ext uri="{FF2B5EF4-FFF2-40B4-BE49-F238E27FC236}">
                <a16:creationId xmlns="" xmlns:a16="http://schemas.microsoft.com/office/drawing/2014/main" id="{204A864D-6F35-A14E-9F57-CC86ABDCAA2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264737" y="2638655"/>
            <a:ext cx="76200" cy="165100"/>
          </a:xfrm>
          <a:prstGeom prst="rect">
            <a:avLst/>
          </a:prstGeom>
        </p:spPr>
      </p:pic>
      <p:pic>
        <p:nvPicPr>
          <p:cNvPr id="100" name="Рисунок 99">
            <a:extLst>
              <a:ext uri="{FF2B5EF4-FFF2-40B4-BE49-F238E27FC236}">
                <a16:creationId xmlns="" xmlns:a16="http://schemas.microsoft.com/office/drawing/2014/main" id="{D80ED2C9-CB2E-494B-ADE2-A24D47FC564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352820" y="2638655"/>
            <a:ext cx="76200" cy="165100"/>
          </a:xfrm>
          <a:prstGeom prst="rect">
            <a:avLst/>
          </a:prstGeom>
        </p:spPr>
      </p:pic>
      <p:pic>
        <p:nvPicPr>
          <p:cNvPr id="101" name="Рисунок 100">
            <a:extLst>
              <a:ext uri="{FF2B5EF4-FFF2-40B4-BE49-F238E27FC236}">
                <a16:creationId xmlns="" xmlns:a16="http://schemas.microsoft.com/office/drawing/2014/main" id="{E0CCADE8-C264-A747-90D1-61F389ED9AD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440903" y="2638655"/>
            <a:ext cx="76200" cy="165100"/>
          </a:xfrm>
          <a:prstGeom prst="rect">
            <a:avLst/>
          </a:prstGeom>
        </p:spPr>
      </p:pic>
      <p:pic>
        <p:nvPicPr>
          <p:cNvPr id="102" name="Рисунок 101">
            <a:extLst>
              <a:ext uri="{FF2B5EF4-FFF2-40B4-BE49-F238E27FC236}">
                <a16:creationId xmlns="" xmlns:a16="http://schemas.microsoft.com/office/drawing/2014/main" id="{06642F7D-27BD-A74E-B127-2DBA9A11C19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528986" y="2638655"/>
            <a:ext cx="76200" cy="165100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="" xmlns:a16="http://schemas.microsoft.com/office/drawing/2014/main" id="{7C177F9C-FA21-0541-B512-C689D662B4A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617069" y="2638655"/>
            <a:ext cx="76200" cy="165100"/>
          </a:xfrm>
          <a:prstGeom prst="rect">
            <a:avLst/>
          </a:prstGeom>
        </p:spPr>
      </p:pic>
      <p:sp>
        <p:nvSpPr>
          <p:cNvPr id="104" name="object 1006">
            <a:extLst>
              <a:ext uri="{FF2B5EF4-FFF2-40B4-BE49-F238E27FC236}">
                <a16:creationId xmlns="" xmlns:a16="http://schemas.microsoft.com/office/drawing/2014/main" id="{5759B9D3-90F3-424C-BAAA-9FE6A88CA6F2}"/>
              </a:ext>
            </a:extLst>
          </p:cNvPr>
          <p:cNvSpPr txBox="1"/>
          <p:nvPr/>
        </p:nvSpPr>
        <p:spPr>
          <a:xfrm>
            <a:off x="7009672" y="2809066"/>
            <a:ext cx="741199" cy="16991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tabLst>
                <a:tab pos="635000" algn="l"/>
              </a:tabLst>
            </a:pPr>
            <a:r>
              <a:rPr lang="ru-RU" sz="1000" b="1" dirty="0">
                <a:cs typeface="Calibri"/>
              </a:rPr>
              <a:t>Г. </a:t>
            </a:r>
            <a:r>
              <a:rPr lang="ru-RU" sz="1000" b="1" dirty="0" smtClean="0">
                <a:cs typeface="Calibri"/>
              </a:rPr>
              <a:t>БРАТСК </a:t>
            </a:r>
            <a:endParaRPr sz="1000" b="1" dirty="0">
              <a:latin typeface="Calibri"/>
              <a:cs typeface="Calibri"/>
            </a:endParaRPr>
          </a:p>
        </p:txBody>
      </p:sp>
      <p:sp>
        <p:nvSpPr>
          <p:cNvPr id="105" name="Овал 104">
            <a:extLst>
              <a:ext uri="{FF2B5EF4-FFF2-40B4-BE49-F238E27FC236}">
                <a16:creationId xmlns="" xmlns:a16="http://schemas.microsoft.com/office/drawing/2014/main" id="{325739C3-2E0D-DF46-A416-383184D8D919}"/>
              </a:ext>
            </a:extLst>
          </p:cNvPr>
          <p:cNvSpPr/>
          <p:nvPr/>
        </p:nvSpPr>
        <p:spPr>
          <a:xfrm>
            <a:off x="6839016" y="2850999"/>
            <a:ext cx="107950" cy="107950"/>
          </a:xfrm>
          <a:prstGeom prst="ellipse">
            <a:avLst/>
          </a:prstGeom>
          <a:solidFill>
            <a:schemeClr val="bg1"/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" b="1" dirty="0">
              <a:solidFill>
                <a:schemeClr val="tx1"/>
              </a:solidFill>
            </a:endParaRPr>
          </a:p>
        </p:txBody>
      </p:sp>
      <p:sp>
        <p:nvSpPr>
          <p:cNvPr id="106" name="object 1012">
            <a:extLst>
              <a:ext uri="{FF2B5EF4-FFF2-40B4-BE49-F238E27FC236}">
                <a16:creationId xmlns="" xmlns:a16="http://schemas.microsoft.com/office/drawing/2014/main" id="{88238B98-99BE-E44E-80B8-8490DE40E463}"/>
              </a:ext>
            </a:extLst>
          </p:cNvPr>
          <p:cNvSpPr txBox="1"/>
          <p:nvPr/>
        </p:nvSpPr>
        <p:spPr>
          <a:xfrm>
            <a:off x="7647109" y="2811915"/>
            <a:ext cx="921468" cy="1673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>
              <a:lnSpc>
                <a:spcPct val="100000"/>
              </a:lnSpc>
              <a:spcBef>
                <a:spcPts val="105"/>
              </a:spcBef>
              <a:tabLst>
                <a:tab pos="151765" algn="l"/>
              </a:tabLst>
            </a:pPr>
            <a:r>
              <a:rPr lang="ru-RU" sz="1000" dirty="0">
                <a:cs typeface="Calibri"/>
              </a:rPr>
              <a:t>•</a:t>
            </a:r>
            <a:r>
              <a:rPr lang="ru-RU" sz="1000" spc="-15" dirty="0">
                <a:cs typeface="Calibri"/>
              </a:rPr>
              <a:t> </a:t>
            </a:r>
            <a:r>
              <a:rPr lang="ru-RU" sz="1000" b="1" spc="-15" dirty="0" smtClean="0">
                <a:cs typeface="Calibri"/>
              </a:rPr>
              <a:t>10,2</a:t>
            </a:r>
            <a:r>
              <a:rPr lang="ru-RU" sz="1000" b="1" dirty="0" smtClean="0">
                <a:cs typeface="Calibri"/>
              </a:rPr>
              <a:t>%</a:t>
            </a:r>
            <a:endParaRPr sz="1000" b="1" dirty="0">
              <a:latin typeface="Calibri"/>
              <a:cs typeface="Calibri"/>
            </a:endParaRPr>
          </a:p>
        </p:txBody>
      </p:sp>
      <p:pic>
        <p:nvPicPr>
          <p:cNvPr id="107" name="Рисунок 106">
            <a:extLst>
              <a:ext uri="{FF2B5EF4-FFF2-40B4-BE49-F238E27FC236}">
                <a16:creationId xmlns="" xmlns:a16="http://schemas.microsoft.com/office/drawing/2014/main" id="{A763F8A3-7975-E345-975F-804D25AB4F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827994" y="3000377"/>
            <a:ext cx="76200" cy="165100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="" xmlns:a16="http://schemas.microsoft.com/office/drawing/2014/main" id="{B49871F5-6628-484D-97C8-BC5C994E3D0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916077" y="3000377"/>
            <a:ext cx="76200" cy="165100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="" xmlns:a16="http://schemas.microsoft.com/office/drawing/2014/main" id="{8ACE6C19-4AA2-044F-91D8-7D818645697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004160" y="3000377"/>
            <a:ext cx="76200" cy="165100"/>
          </a:xfrm>
          <a:prstGeom prst="rect">
            <a:avLst/>
          </a:prstGeom>
        </p:spPr>
      </p:pic>
      <p:pic>
        <p:nvPicPr>
          <p:cNvPr id="110" name="Рисунок 109">
            <a:extLst>
              <a:ext uri="{FF2B5EF4-FFF2-40B4-BE49-F238E27FC236}">
                <a16:creationId xmlns="" xmlns:a16="http://schemas.microsoft.com/office/drawing/2014/main" id="{AFAD6AE8-4060-EF44-B9A5-4495886ACB9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092243" y="3000377"/>
            <a:ext cx="76200" cy="165100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="" xmlns:a16="http://schemas.microsoft.com/office/drawing/2014/main" id="{8801DB98-39F1-ED43-ACC9-F8A7CBAEDB7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180326" y="3000377"/>
            <a:ext cx="76200" cy="165100"/>
          </a:xfrm>
          <a:prstGeom prst="rect">
            <a:avLst/>
          </a:prstGeom>
        </p:spPr>
      </p:pic>
      <p:pic>
        <p:nvPicPr>
          <p:cNvPr id="112" name="Рисунок 111">
            <a:extLst>
              <a:ext uri="{FF2B5EF4-FFF2-40B4-BE49-F238E27FC236}">
                <a16:creationId xmlns="" xmlns:a16="http://schemas.microsoft.com/office/drawing/2014/main" id="{204A864D-6F35-A14E-9F57-CC86ABDCAA2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268409" y="3000377"/>
            <a:ext cx="76200" cy="165100"/>
          </a:xfrm>
          <a:prstGeom prst="rect">
            <a:avLst/>
          </a:prstGeom>
        </p:spPr>
      </p:pic>
      <p:pic>
        <p:nvPicPr>
          <p:cNvPr id="113" name="Рисунок 112">
            <a:extLst>
              <a:ext uri="{FF2B5EF4-FFF2-40B4-BE49-F238E27FC236}">
                <a16:creationId xmlns="" xmlns:a16="http://schemas.microsoft.com/office/drawing/2014/main" id="{D80ED2C9-CB2E-494B-ADE2-A24D47FC564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356492" y="3000377"/>
            <a:ext cx="76200" cy="165100"/>
          </a:xfrm>
          <a:prstGeom prst="rect">
            <a:avLst/>
          </a:prstGeom>
        </p:spPr>
      </p:pic>
      <p:pic>
        <p:nvPicPr>
          <p:cNvPr id="114" name="Рисунок 113">
            <a:extLst>
              <a:ext uri="{FF2B5EF4-FFF2-40B4-BE49-F238E27FC236}">
                <a16:creationId xmlns="" xmlns:a16="http://schemas.microsoft.com/office/drawing/2014/main" id="{E0CCADE8-C264-A747-90D1-61F389ED9AD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444575" y="3000377"/>
            <a:ext cx="76200" cy="165100"/>
          </a:xfrm>
          <a:prstGeom prst="rect">
            <a:avLst/>
          </a:prstGeom>
        </p:spPr>
      </p:pic>
      <p:pic>
        <p:nvPicPr>
          <p:cNvPr id="115" name="Рисунок 114">
            <a:extLst>
              <a:ext uri="{FF2B5EF4-FFF2-40B4-BE49-F238E27FC236}">
                <a16:creationId xmlns="" xmlns:a16="http://schemas.microsoft.com/office/drawing/2014/main" id="{06642F7D-27BD-A74E-B127-2DBA9A11C19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532658" y="3000377"/>
            <a:ext cx="76200" cy="165100"/>
          </a:xfrm>
          <a:prstGeom prst="rect">
            <a:avLst/>
          </a:prstGeom>
        </p:spPr>
      </p:pic>
      <p:pic>
        <p:nvPicPr>
          <p:cNvPr id="116" name="Рисунок 115">
            <a:extLst>
              <a:ext uri="{FF2B5EF4-FFF2-40B4-BE49-F238E27FC236}">
                <a16:creationId xmlns="" xmlns:a16="http://schemas.microsoft.com/office/drawing/2014/main" id="{7C177F9C-FA21-0541-B512-C689D662B4A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620741" y="3000377"/>
            <a:ext cx="76200" cy="165100"/>
          </a:xfrm>
          <a:prstGeom prst="rect">
            <a:avLst/>
          </a:prstGeom>
        </p:spPr>
      </p:pic>
      <p:pic>
        <p:nvPicPr>
          <p:cNvPr id="117" name="Рисунок 116">
            <a:extLst>
              <a:ext uri="{FF2B5EF4-FFF2-40B4-BE49-F238E27FC236}">
                <a16:creationId xmlns="" xmlns:a16="http://schemas.microsoft.com/office/drawing/2014/main" id="{7C177F9C-FA21-0541-B512-C689D662B4A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714388" y="2631311"/>
            <a:ext cx="76200" cy="165100"/>
          </a:xfrm>
          <a:prstGeom prst="rect">
            <a:avLst/>
          </a:prstGeom>
        </p:spPr>
      </p:pic>
      <p:pic>
        <p:nvPicPr>
          <p:cNvPr id="118" name="Рисунок 117">
            <a:extLst>
              <a:ext uri="{FF2B5EF4-FFF2-40B4-BE49-F238E27FC236}">
                <a16:creationId xmlns="" xmlns:a16="http://schemas.microsoft.com/office/drawing/2014/main" id="{5A4FCEE1-55AA-BE44-AE87-94DF3AF92D0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296211" y="2247570"/>
            <a:ext cx="76200" cy="165100"/>
          </a:xfrm>
          <a:prstGeom prst="rect">
            <a:avLst/>
          </a:prstGeom>
        </p:spPr>
      </p:pic>
      <p:sp>
        <p:nvSpPr>
          <p:cNvPr id="119" name="object 1006">
            <a:extLst>
              <a:ext uri="{FF2B5EF4-FFF2-40B4-BE49-F238E27FC236}">
                <a16:creationId xmlns="" xmlns:a16="http://schemas.microsoft.com/office/drawing/2014/main" id="{5759B9D3-90F3-424C-BAAA-9FE6A88CA6F2}"/>
              </a:ext>
            </a:extLst>
          </p:cNvPr>
          <p:cNvSpPr txBox="1"/>
          <p:nvPr/>
        </p:nvSpPr>
        <p:spPr>
          <a:xfrm>
            <a:off x="7018858" y="3170780"/>
            <a:ext cx="741199" cy="16991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tabLst>
                <a:tab pos="635000" algn="l"/>
              </a:tabLst>
            </a:pPr>
            <a:r>
              <a:rPr lang="ru-RU" sz="1000" b="1" dirty="0">
                <a:cs typeface="Calibri"/>
              </a:rPr>
              <a:t>Г. </a:t>
            </a:r>
            <a:r>
              <a:rPr lang="ru-RU" sz="1000" b="1" dirty="0" smtClean="0">
                <a:cs typeface="Calibri"/>
              </a:rPr>
              <a:t>УСТЬ-КУТ </a:t>
            </a:r>
            <a:endParaRPr sz="1000" b="1" dirty="0">
              <a:latin typeface="Calibri"/>
              <a:cs typeface="Calibri"/>
            </a:endParaRPr>
          </a:p>
        </p:txBody>
      </p:sp>
      <p:sp>
        <p:nvSpPr>
          <p:cNvPr id="120" name="Овал 119">
            <a:extLst>
              <a:ext uri="{FF2B5EF4-FFF2-40B4-BE49-F238E27FC236}">
                <a16:creationId xmlns="" xmlns:a16="http://schemas.microsoft.com/office/drawing/2014/main" id="{325739C3-2E0D-DF46-A416-383184D8D919}"/>
              </a:ext>
            </a:extLst>
          </p:cNvPr>
          <p:cNvSpPr/>
          <p:nvPr/>
        </p:nvSpPr>
        <p:spPr>
          <a:xfrm>
            <a:off x="6848202" y="3212713"/>
            <a:ext cx="107950" cy="107950"/>
          </a:xfrm>
          <a:prstGeom prst="ellipse">
            <a:avLst/>
          </a:prstGeom>
          <a:solidFill>
            <a:schemeClr val="bg1"/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" b="1" dirty="0">
              <a:solidFill>
                <a:schemeClr val="tx1"/>
              </a:solidFill>
            </a:endParaRPr>
          </a:p>
        </p:txBody>
      </p:sp>
      <p:sp>
        <p:nvSpPr>
          <p:cNvPr id="121" name="object 1012">
            <a:extLst>
              <a:ext uri="{FF2B5EF4-FFF2-40B4-BE49-F238E27FC236}">
                <a16:creationId xmlns="" xmlns:a16="http://schemas.microsoft.com/office/drawing/2014/main" id="{88238B98-99BE-E44E-80B8-8490DE40E463}"/>
              </a:ext>
            </a:extLst>
          </p:cNvPr>
          <p:cNvSpPr txBox="1"/>
          <p:nvPr/>
        </p:nvSpPr>
        <p:spPr>
          <a:xfrm>
            <a:off x="7656295" y="3173629"/>
            <a:ext cx="921468" cy="1673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>
              <a:lnSpc>
                <a:spcPct val="100000"/>
              </a:lnSpc>
              <a:spcBef>
                <a:spcPts val="105"/>
              </a:spcBef>
              <a:tabLst>
                <a:tab pos="151765" algn="l"/>
              </a:tabLst>
            </a:pPr>
            <a:r>
              <a:rPr lang="ru-RU" sz="1000" dirty="0">
                <a:cs typeface="Calibri"/>
              </a:rPr>
              <a:t>•</a:t>
            </a:r>
            <a:r>
              <a:rPr lang="ru-RU" sz="1000" spc="-15" dirty="0">
                <a:cs typeface="Calibri"/>
              </a:rPr>
              <a:t> </a:t>
            </a:r>
            <a:r>
              <a:rPr lang="ru-RU" sz="1000" b="1" spc="-15" dirty="0">
                <a:cs typeface="Calibri"/>
              </a:rPr>
              <a:t>8</a:t>
            </a:r>
            <a:r>
              <a:rPr lang="ru-RU" sz="1000" b="1" dirty="0" smtClean="0">
                <a:cs typeface="Calibri"/>
              </a:rPr>
              <a:t>%</a:t>
            </a:r>
            <a:endParaRPr sz="1000" b="1" dirty="0">
              <a:latin typeface="Calibri"/>
              <a:cs typeface="Calibri"/>
            </a:endParaRPr>
          </a:p>
        </p:txBody>
      </p:sp>
      <p:pic>
        <p:nvPicPr>
          <p:cNvPr id="122" name="Рисунок 121">
            <a:extLst>
              <a:ext uri="{FF2B5EF4-FFF2-40B4-BE49-F238E27FC236}">
                <a16:creationId xmlns="" xmlns:a16="http://schemas.microsoft.com/office/drawing/2014/main" id="{A763F8A3-7975-E345-975F-804D25AB4F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831668" y="3378619"/>
            <a:ext cx="76200" cy="165100"/>
          </a:xfrm>
          <a:prstGeom prst="rect">
            <a:avLst/>
          </a:prstGeom>
        </p:spPr>
      </p:pic>
      <p:pic>
        <p:nvPicPr>
          <p:cNvPr id="123" name="Рисунок 122">
            <a:extLst>
              <a:ext uri="{FF2B5EF4-FFF2-40B4-BE49-F238E27FC236}">
                <a16:creationId xmlns="" xmlns:a16="http://schemas.microsoft.com/office/drawing/2014/main" id="{B49871F5-6628-484D-97C8-BC5C994E3D0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919751" y="3378619"/>
            <a:ext cx="76200" cy="165100"/>
          </a:xfrm>
          <a:prstGeom prst="rect">
            <a:avLst/>
          </a:prstGeom>
        </p:spPr>
      </p:pic>
      <p:pic>
        <p:nvPicPr>
          <p:cNvPr id="124" name="Рисунок 123">
            <a:extLst>
              <a:ext uri="{FF2B5EF4-FFF2-40B4-BE49-F238E27FC236}">
                <a16:creationId xmlns="" xmlns:a16="http://schemas.microsoft.com/office/drawing/2014/main" id="{8ACE6C19-4AA2-044F-91D8-7D818645697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007834" y="3378619"/>
            <a:ext cx="76200" cy="165100"/>
          </a:xfrm>
          <a:prstGeom prst="rect">
            <a:avLst/>
          </a:prstGeom>
        </p:spPr>
      </p:pic>
      <p:pic>
        <p:nvPicPr>
          <p:cNvPr id="125" name="Рисунок 124">
            <a:extLst>
              <a:ext uri="{FF2B5EF4-FFF2-40B4-BE49-F238E27FC236}">
                <a16:creationId xmlns="" xmlns:a16="http://schemas.microsoft.com/office/drawing/2014/main" id="{AFAD6AE8-4060-EF44-B9A5-4495886ACB9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095917" y="3378619"/>
            <a:ext cx="76200" cy="165100"/>
          </a:xfrm>
          <a:prstGeom prst="rect">
            <a:avLst/>
          </a:prstGeom>
        </p:spPr>
      </p:pic>
      <p:pic>
        <p:nvPicPr>
          <p:cNvPr id="126" name="Рисунок 125">
            <a:extLst>
              <a:ext uri="{FF2B5EF4-FFF2-40B4-BE49-F238E27FC236}">
                <a16:creationId xmlns="" xmlns:a16="http://schemas.microsoft.com/office/drawing/2014/main" id="{8801DB98-39F1-ED43-ACC9-F8A7CBAEDB7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184000" y="3378619"/>
            <a:ext cx="76200" cy="165100"/>
          </a:xfrm>
          <a:prstGeom prst="rect">
            <a:avLst/>
          </a:prstGeom>
        </p:spPr>
      </p:pic>
      <p:pic>
        <p:nvPicPr>
          <p:cNvPr id="127" name="Рисунок 126">
            <a:extLst>
              <a:ext uri="{FF2B5EF4-FFF2-40B4-BE49-F238E27FC236}">
                <a16:creationId xmlns="" xmlns:a16="http://schemas.microsoft.com/office/drawing/2014/main" id="{204A864D-6F35-A14E-9F57-CC86ABDCAA2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272083" y="3378619"/>
            <a:ext cx="76200" cy="165100"/>
          </a:xfrm>
          <a:prstGeom prst="rect">
            <a:avLst/>
          </a:prstGeom>
        </p:spPr>
      </p:pic>
      <p:pic>
        <p:nvPicPr>
          <p:cNvPr id="128" name="Рисунок 127">
            <a:extLst>
              <a:ext uri="{FF2B5EF4-FFF2-40B4-BE49-F238E27FC236}">
                <a16:creationId xmlns="" xmlns:a16="http://schemas.microsoft.com/office/drawing/2014/main" id="{D80ED2C9-CB2E-494B-ADE2-A24D47FC564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360166" y="3378619"/>
            <a:ext cx="76200" cy="165100"/>
          </a:xfrm>
          <a:prstGeom prst="rect">
            <a:avLst/>
          </a:prstGeom>
        </p:spPr>
      </p:pic>
      <p:pic>
        <p:nvPicPr>
          <p:cNvPr id="129" name="Рисунок 128">
            <a:extLst>
              <a:ext uri="{FF2B5EF4-FFF2-40B4-BE49-F238E27FC236}">
                <a16:creationId xmlns="" xmlns:a16="http://schemas.microsoft.com/office/drawing/2014/main" id="{E0CCADE8-C264-A747-90D1-61F389ED9AD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448249" y="3378619"/>
            <a:ext cx="76200" cy="165100"/>
          </a:xfrm>
          <a:prstGeom prst="rect">
            <a:avLst/>
          </a:prstGeom>
        </p:spPr>
      </p:pic>
      <p:graphicFrame>
        <p:nvGraphicFramePr>
          <p:cNvPr id="130" name="Диаграмма 238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878365671"/>
              </p:ext>
            </p:extLst>
          </p:nvPr>
        </p:nvGraphicFramePr>
        <p:xfrm>
          <a:off x="5762451" y="3662997"/>
          <a:ext cx="5606681" cy="26711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="" xmlns:p14="http://schemas.microsoft.com/office/powerpoint/2010/main" val="2296014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515810" y="316639"/>
            <a:ext cx="8386890" cy="234313"/>
          </a:xfrm>
          <a:prstGeom prst="rect">
            <a:avLst/>
          </a:prstGeom>
        </p:spPr>
        <p:txBody>
          <a:bodyPr vert="horz" lIns="91440" tIns="0" rIns="91440" bIns="0" rtlCol="0" anchor="t">
            <a:noAutofit/>
          </a:bodyPr>
          <a:lstStyle>
            <a:lvl1pPr algn="l" defTabSz="86401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700" b="1" kern="120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Century Gothic"/>
                <a:cs typeface="Century Gothic"/>
              </a:rPr>
              <a:t>ТЕКУЩАЯ ПОТРЕБНОСТЬ </a:t>
            </a:r>
            <a:r>
              <a:rPr lang="ru-RU" sz="2000" spc="-5" dirty="0">
                <a:solidFill>
                  <a:schemeClr val="accent1">
                    <a:lumMod val="75000"/>
                  </a:schemeClr>
                </a:solidFill>
                <a:latin typeface="Century Gothic"/>
                <a:cs typeface="Century Gothic"/>
              </a:rPr>
              <a:t>РЫНКА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Century Gothic"/>
                <a:cs typeface="Century Gothic"/>
              </a:rPr>
              <a:t>ТРУДА ИРКУТСКОЙ</a:t>
            </a:r>
            <a:r>
              <a:rPr lang="ru-RU" sz="2000" spc="-65" dirty="0">
                <a:solidFill>
                  <a:schemeClr val="accent1">
                    <a:lumMod val="7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Century Gothic"/>
                <a:cs typeface="Century Gothic"/>
              </a:rPr>
              <a:t>ОБЛАСТИ</a:t>
            </a:r>
          </a:p>
        </p:txBody>
      </p:sp>
      <p:graphicFrame>
        <p:nvGraphicFramePr>
          <p:cNvPr id="75" name="Object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605459116"/>
              </p:ext>
            </p:extLst>
          </p:nvPr>
        </p:nvGraphicFramePr>
        <p:xfrm>
          <a:off x="-210046" y="897004"/>
          <a:ext cx="3938786" cy="3135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6" name="TextBox 75"/>
          <p:cNvSpPr txBox="1"/>
          <p:nvPr/>
        </p:nvSpPr>
        <p:spPr>
          <a:xfrm>
            <a:off x="3493145" y="997545"/>
            <a:ext cx="5553247" cy="2383631"/>
          </a:xfrm>
          <a:prstGeom prst="roundRect">
            <a:avLst/>
          </a:prstGeom>
          <a:noFill/>
          <a:ln w="19050">
            <a:solidFill>
              <a:srgbClr val="4794D9"/>
            </a:solidFill>
          </a:ln>
        </p:spPr>
        <p:txBody>
          <a:bodyPr wrap="square" lIns="0" tIns="0" rIns="0" bIns="0" rtlCol="0">
            <a:spAutoFit/>
          </a:bodyPr>
          <a:lstStyle/>
          <a:p>
            <a:pPr lvl="0" algn="ctr">
              <a:defRPr/>
            </a:pPr>
            <a:r>
              <a:rPr lang="ru-RU" sz="1400" b="1" dirty="0" smtClean="0">
                <a:ln w="635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Calibri (Основной текст)"/>
                <a:ea typeface="Tahoma" pitchFamily="34" charset="0"/>
                <a:cs typeface="Tahoma" pitchFamily="34" charset="0"/>
              </a:rPr>
              <a:t>Наиболее востребованные рабочие профессии:</a:t>
            </a:r>
          </a:p>
          <a:p>
            <a:pPr algn="ctr"/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</a:rPr>
              <a:t>электрогазосварщик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 (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1,4 тыс. вакансий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); </a:t>
            </a:r>
          </a:p>
          <a:p>
            <a:pPr algn="ctr"/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бетонщик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(1,1 тыс. вакансий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); </a:t>
            </a:r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каменщик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(892 вакансии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); </a:t>
            </a:r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повар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(639 вакансий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); </a:t>
            </a:r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арматурщик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(562 вакансии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); </a:t>
            </a:r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монтажник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технологических трубопроводов (540 вакансий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); </a:t>
            </a:r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монтер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пути (379 вакансий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 ; </a:t>
            </a:r>
          </a:p>
          <a:p>
            <a:pPr algn="ctr"/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машинист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экскаватора (363 вакансии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); </a:t>
            </a:r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машинист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бульдозера (337 вакансий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).</a:t>
            </a:r>
            <a:endParaRPr lang="ru-RU" sz="1100" b="1" dirty="0" smtClean="0">
              <a:ln w="635">
                <a:noFill/>
                <a:prstDash val="solid"/>
              </a:ln>
              <a:solidFill>
                <a:schemeClr val="accent1">
                  <a:lumMod val="50000"/>
                </a:schemeClr>
              </a:solidFill>
              <a:latin typeface="Calibri (Основной текст)"/>
              <a:ea typeface="Tahoma" pitchFamily="34" charset="0"/>
              <a:cs typeface="Tahoma" pitchFamily="34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E3BE206D-B662-9741-AB7D-B94EC1A2F4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07" y="3571346"/>
            <a:ext cx="3397183" cy="2700000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="" xmlns:a16="http://schemas.microsoft.com/office/drawing/2014/main" id="{960E9D71-F381-D242-A694-7E8190D128E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192" y="1042993"/>
            <a:ext cx="3255409" cy="22771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493145" y="3475801"/>
            <a:ext cx="5553247" cy="1191816"/>
          </a:xfrm>
          <a:prstGeom prst="roundRect">
            <a:avLst/>
          </a:prstGeom>
          <a:noFill/>
          <a:ln w="19050">
            <a:solidFill>
              <a:srgbClr val="4794D9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В социальной сфере наиболее востребованы работники со средним профессиональным образованием по профессиям: </a:t>
            </a:r>
            <a:endParaRPr lang="ru-RU" sz="1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медицинская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сестра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740 вакансий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);</a:t>
            </a:r>
          </a:p>
          <a:p>
            <a:pPr algn="ctr"/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воспитатель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(330 вакансий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); </a:t>
            </a:r>
          </a:p>
          <a:p>
            <a:pPr algn="ctr"/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фельдшер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(323 вакансии).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58C52CA0-D466-CD47-BB26-5FD16530D71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4829" y="4379349"/>
            <a:ext cx="522335" cy="165918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894518DA-5102-AC49-9BC6-EF923E1AB80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7164" y="4623356"/>
            <a:ext cx="1635398" cy="148207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505845" y="4802951"/>
            <a:ext cx="5553247" cy="1430179"/>
          </a:xfrm>
          <a:prstGeom prst="roundRect">
            <a:avLst/>
          </a:prstGeom>
          <a:noFill/>
          <a:ln w="19050">
            <a:solidFill>
              <a:srgbClr val="4794D9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Потребность в работниках с высшим образованием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связана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с такими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профессиями как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: </a:t>
            </a:r>
            <a:endParaRPr lang="ru-RU" sz="1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врач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(1,5 тыс. вакансий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); </a:t>
            </a:r>
          </a:p>
          <a:p>
            <a:pPr algn="ctr"/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инженер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(819 вакансий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); </a:t>
            </a:r>
          </a:p>
          <a:p>
            <a:pPr algn="ctr"/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учитель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(723 вакансии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); </a:t>
            </a:r>
          </a:p>
          <a:p>
            <a:pPr algn="ctr"/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специалист (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723 вакансии).</a:t>
            </a:r>
          </a:p>
        </p:txBody>
      </p:sp>
      <p:sp>
        <p:nvSpPr>
          <p:cNvPr id="19" name="object 14"/>
          <p:cNvSpPr txBox="1"/>
          <p:nvPr/>
        </p:nvSpPr>
        <p:spPr>
          <a:xfrm>
            <a:off x="1025526" y="902920"/>
            <a:ext cx="2266322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ru-RU" sz="2800" b="1" spc="-5" dirty="0" smtClean="0">
                <a:solidFill>
                  <a:srgbClr val="0070C0"/>
                </a:solidFill>
                <a:latin typeface="Century Gothic"/>
                <a:cs typeface="Century Gothic"/>
              </a:rPr>
              <a:t>32 </a:t>
            </a:r>
            <a:r>
              <a:rPr lang="ru-RU" sz="1400" b="1" spc="-5" dirty="0" smtClean="0">
                <a:solidFill>
                  <a:srgbClr val="0070C0"/>
                </a:solidFill>
                <a:latin typeface="Century Gothic"/>
                <a:cs typeface="Century Gothic"/>
              </a:rPr>
              <a:t>тыс. вакансий</a:t>
            </a:r>
            <a:endParaRPr sz="1400" dirty="0">
              <a:solidFill>
                <a:srgbClr val="0070C0"/>
              </a:solidFill>
              <a:latin typeface="Calibri"/>
              <a:cs typeface="Calibri"/>
            </a:endParaRPr>
          </a:p>
        </p:txBody>
      </p:sp>
      <p:sp>
        <p:nvSpPr>
          <p:cNvPr id="20" name="object 90"/>
          <p:cNvSpPr/>
          <p:nvPr/>
        </p:nvSpPr>
        <p:spPr>
          <a:xfrm>
            <a:off x="215402" y="983226"/>
            <a:ext cx="198120" cy="360045"/>
          </a:xfrm>
          <a:custGeom>
            <a:avLst/>
            <a:gdLst/>
            <a:ahLst/>
            <a:cxnLst/>
            <a:rect l="l" t="t" r="r" b="b"/>
            <a:pathLst>
              <a:path w="198120" h="360044">
                <a:moveTo>
                  <a:pt x="0" y="0"/>
                </a:moveTo>
                <a:lnTo>
                  <a:pt x="0" y="360000"/>
                </a:lnTo>
                <a:lnTo>
                  <a:pt x="198000" y="179999"/>
                </a:lnTo>
                <a:lnTo>
                  <a:pt x="0" y="0"/>
                </a:lnTo>
                <a:close/>
              </a:path>
            </a:pathLst>
          </a:custGeom>
          <a:solidFill>
            <a:srgbClr val="00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14" y="902569"/>
            <a:ext cx="828000" cy="52931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960148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с двумя скругленными противолежащими углами 16">
            <a:extLst>
              <a:ext uri="{FF2B5EF4-FFF2-40B4-BE49-F238E27FC236}">
                <a16:creationId xmlns="" xmlns:a16="http://schemas.microsoft.com/office/drawing/2014/main" id="{34739112-58D9-674D-B0CD-E2F48CA23B5C}"/>
              </a:ext>
            </a:extLst>
          </p:cNvPr>
          <p:cNvSpPr/>
          <p:nvPr/>
        </p:nvSpPr>
        <p:spPr>
          <a:xfrm>
            <a:off x="611280" y="1118753"/>
            <a:ext cx="3128736" cy="1760767"/>
          </a:xfrm>
          <a:prstGeom prst="round2DiagRect">
            <a:avLst>
              <a:gd name="adj1" fmla="val 10143"/>
              <a:gd name="adj2" fmla="val 0"/>
            </a:avLst>
          </a:prstGeom>
          <a:solidFill>
            <a:srgbClr val="4794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200" b="1" dirty="0"/>
          </a:p>
        </p:txBody>
      </p:sp>
      <p:sp>
        <p:nvSpPr>
          <p:cNvPr id="18" name="Скругленный прямоугольник 17">
            <a:extLst>
              <a:ext uri="{FF2B5EF4-FFF2-40B4-BE49-F238E27FC236}">
                <a16:creationId xmlns="" xmlns:a16="http://schemas.microsoft.com/office/drawing/2014/main" id="{206ADCA7-B6F1-F449-A842-86C20C00D877}"/>
              </a:ext>
            </a:extLst>
          </p:cNvPr>
          <p:cNvSpPr/>
          <p:nvPr/>
        </p:nvSpPr>
        <p:spPr>
          <a:xfrm>
            <a:off x="3887633" y="1679071"/>
            <a:ext cx="587802" cy="567063"/>
          </a:xfrm>
          <a:prstGeom prst="roundRect">
            <a:avLst/>
          </a:prstGeom>
          <a:solidFill>
            <a:srgbClr val="4794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bIns="0" rtlCol="0" anchor="ctr"/>
          <a:lstStyle/>
          <a:p>
            <a:pPr algn="ctr">
              <a:lnSpc>
                <a:spcPct val="60000"/>
              </a:lnSpc>
            </a:pPr>
            <a:r>
              <a:rPr lang="ru-RU" b="1" spc="-8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12</a:t>
            </a:r>
            <a:endParaRPr lang="ru-RU" b="1" spc="-8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>
              <a:lnSpc>
                <a:spcPct val="60000"/>
              </a:lnSpc>
            </a:pPr>
            <a:r>
              <a:rPr lang="ru-RU" sz="800" b="1" dirty="0">
                <a:solidFill>
                  <a:schemeClr val="bg1"/>
                </a:solidFill>
              </a:rPr>
              <a:t> </a:t>
            </a:r>
            <a:r>
              <a:rPr lang="ru-RU" sz="800" b="1" spc="110" dirty="0">
                <a:solidFill>
                  <a:schemeClr val="bg1"/>
                </a:solidFill>
              </a:rPr>
              <a:t>ЛЕТ</a:t>
            </a:r>
          </a:p>
        </p:txBody>
      </p:sp>
      <p:sp>
        <p:nvSpPr>
          <p:cNvPr id="19" name="object 23">
            <a:extLst>
              <a:ext uri="{FF2B5EF4-FFF2-40B4-BE49-F238E27FC236}">
                <a16:creationId xmlns="" xmlns:a16="http://schemas.microsoft.com/office/drawing/2014/main" id="{43D40561-CC3A-014E-A082-2B79961E093E}"/>
              </a:ext>
            </a:extLst>
          </p:cNvPr>
          <p:cNvSpPr txBox="1"/>
          <p:nvPr/>
        </p:nvSpPr>
        <p:spPr>
          <a:xfrm>
            <a:off x="3920191" y="1407499"/>
            <a:ext cx="537845" cy="2215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ctr">
              <a:lnSpc>
                <a:spcPct val="90000"/>
              </a:lnSpc>
            </a:pPr>
            <a:r>
              <a:rPr lang="ru-RU" sz="800" b="1" dirty="0">
                <a:solidFill>
                  <a:srgbClr val="003399"/>
                </a:solidFill>
                <a:latin typeface="Calibri"/>
                <a:cs typeface="Calibri"/>
              </a:rPr>
              <a:t>НА СРОК</a:t>
            </a:r>
          </a:p>
          <a:p>
            <a:pPr marR="5080" algn="ctr">
              <a:lnSpc>
                <a:spcPct val="90000"/>
              </a:lnSpc>
            </a:pPr>
            <a:r>
              <a:rPr lang="ru-RU" sz="800" b="1" dirty="0">
                <a:solidFill>
                  <a:srgbClr val="003399"/>
                </a:solidFill>
                <a:latin typeface="Calibri"/>
                <a:cs typeface="Calibri"/>
              </a:rPr>
              <a:t>НЕ МЕНЕЕ</a:t>
            </a:r>
            <a:endParaRPr sz="800" dirty="0">
              <a:latin typeface="Calibri"/>
              <a:cs typeface="Calibri"/>
            </a:endParaRPr>
          </a:p>
        </p:txBody>
      </p:sp>
      <p:sp>
        <p:nvSpPr>
          <p:cNvPr id="3" name="Заголовок 1">
            <a:extLst>
              <a:ext uri="{FF2B5EF4-FFF2-40B4-BE49-F238E27FC236}">
                <a16:creationId xmlns="" xmlns:a16="http://schemas.microsoft.com/office/drawing/2014/main" id="{EA322684-9384-1844-B0F1-5667486FF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810" y="234000"/>
            <a:ext cx="8634540" cy="886890"/>
          </a:xfrm>
        </p:spPr>
        <p:txBody>
          <a:bodyPr/>
          <a:lstStyle/>
          <a:p>
            <a:r>
              <a:rPr lang="ru-RU" sz="2000" dirty="0" smtClean="0">
                <a:solidFill>
                  <a:srgbClr val="203864"/>
                </a:solidFill>
                <a:latin typeface="Century Gothic"/>
                <a:cs typeface="Century Gothic"/>
              </a:rPr>
              <a:t>ПРОГНОЗ </a:t>
            </a:r>
            <a:r>
              <a:rPr lang="ru-RU" sz="2000" dirty="0">
                <a:solidFill>
                  <a:srgbClr val="203864"/>
                </a:solidFill>
                <a:latin typeface="Century Gothic"/>
                <a:cs typeface="Century Gothic"/>
              </a:rPr>
              <a:t>КАДРОВЫХ </a:t>
            </a:r>
            <a:r>
              <a:rPr lang="ru-RU" sz="2000" dirty="0" smtClean="0">
                <a:solidFill>
                  <a:srgbClr val="203864"/>
                </a:solidFill>
                <a:latin typeface="Century Gothic"/>
                <a:cs typeface="Century Gothic"/>
              </a:rPr>
              <a:t>ПОТРЕБНОСТЕЙ ОРГАНИЗАЦИЙ </a:t>
            </a:r>
            <a:br>
              <a:rPr lang="ru-RU" sz="2000" dirty="0" smtClean="0">
                <a:solidFill>
                  <a:srgbClr val="203864"/>
                </a:solidFill>
                <a:latin typeface="Century Gothic"/>
                <a:cs typeface="Century Gothic"/>
              </a:rPr>
            </a:br>
            <a:r>
              <a:rPr lang="ru-RU" sz="2000" dirty="0" smtClean="0">
                <a:solidFill>
                  <a:srgbClr val="203864"/>
                </a:solidFill>
                <a:latin typeface="Century Gothic"/>
                <a:cs typeface="Century Gothic"/>
              </a:rPr>
              <a:t>ИРКУТСКОЙ </a:t>
            </a:r>
            <a:r>
              <a:rPr lang="ru-RU" sz="2000" dirty="0">
                <a:solidFill>
                  <a:srgbClr val="203864"/>
                </a:solidFill>
                <a:latin typeface="Century Gothic"/>
                <a:cs typeface="Century Gothic"/>
              </a:rPr>
              <a:t>ОБЛАСТИ НА ПЕРИОД ДО 2033 ГОДА</a:t>
            </a:r>
            <a:r>
              <a:rPr lang="ru-RU" sz="2000" dirty="0">
                <a:latin typeface="Century Gothic"/>
                <a:cs typeface="Century Gothic"/>
              </a:rPr>
              <a:t/>
            </a:r>
            <a:br>
              <a:rPr lang="ru-RU" sz="2000" dirty="0">
                <a:latin typeface="Century Gothic"/>
                <a:cs typeface="Century Gothic"/>
              </a:rPr>
            </a:br>
            <a:endParaRPr lang="ru-RU" sz="2000" dirty="0"/>
          </a:p>
        </p:txBody>
      </p:sp>
      <p:sp>
        <p:nvSpPr>
          <p:cNvPr id="8" name="object 83">
            <a:extLst>
              <a:ext uri="{FF2B5EF4-FFF2-40B4-BE49-F238E27FC236}">
                <a16:creationId xmlns="" xmlns:a16="http://schemas.microsoft.com/office/drawing/2014/main" id="{7A0605F9-3970-B44A-B8E0-D24BBC89D4ED}"/>
              </a:ext>
            </a:extLst>
          </p:cNvPr>
          <p:cNvSpPr txBox="1"/>
          <p:nvPr/>
        </p:nvSpPr>
        <p:spPr>
          <a:xfrm>
            <a:off x="867464" y="2137307"/>
            <a:ext cx="2579370" cy="50013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000" b="1" spc="-10" dirty="0">
                <a:solidFill>
                  <a:srgbClr val="FFFFFF"/>
                </a:solidFill>
                <a:cs typeface="Calibri"/>
              </a:rPr>
              <a:t>ЕЖЕГОДНО РАЗРАБАТЫВАЕТ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000" b="1" spc="-10" dirty="0">
                <a:solidFill>
                  <a:srgbClr val="FFFFFF"/>
                </a:solidFill>
                <a:cs typeface="Calibri"/>
              </a:rPr>
              <a:t>МИНИСТЕРСТВО ТРУДА И ЗАНЯТОСТИ 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000" b="1" spc="-10" dirty="0">
                <a:solidFill>
                  <a:srgbClr val="FFFFFF"/>
                </a:solidFill>
                <a:cs typeface="Calibri"/>
              </a:rPr>
              <a:t>ИРКУТСКОЙ ОБЛАСТИ 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9" name="object 86">
            <a:extLst>
              <a:ext uri="{FF2B5EF4-FFF2-40B4-BE49-F238E27FC236}">
                <a16:creationId xmlns="" xmlns:a16="http://schemas.microsoft.com/office/drawing/2014/main" id="{23BBE94B-B7DC-924C-A647-A466F8F0CC89}"/>
              </a:ext>
            </a:extLst>
          </p:cNvPr>
          <p:cNvSpPr txBox="1"/>
          <p:nvPr/>
        </p:nvSpPr>
        <p:spPr>
          <a:xfrm>
            <a:off x="1736882" y="1494808"/>
            <a:ext cx="1703945" cy="50013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150"/>
              </a:lnSpc>
              <a:spcBef>
                <a:spcPts val="100"/>
              </a:spcBef>
            </a:pPr>
            <a:r>
              <a:rPr lang="ru-RU" sz="1000" b="1" spc="-10" dirty="0">
                <a:solidFill>
                  <a:srgbClr val="FFFFFF"/>
                </a:solidFill>
                <a:cs typeface="Calibri"/>
              </a:rPr>
              <a:t>ПРОГНОЗ КАДРОВЫХ</a:t>
            </a:r>
          </a:p>
          <a:p>
            <a:pPr marL="12700">
              <a:lnSpc>
                <a:spcPts val="1150"/>
              </a:lnSpc>
              <a:spcBef>
                <a:spcPts val="100"/>
              </a:spcBef>
            </a:pPr>
            <a:r>
              <a:rPr lang="ru-RU" sz="1000" b="1" spc="-10" dirty="0">
                <a:solidFill>
                  <a:srgbClr val="FFFFFF"/>
                </a:solidFill>
                <a:cs typeface="Calibri"/>
              </a:rPr>
              <a:t>ПОТРЕБНОСТЕЙ РЕГИОНА</a:t>
            </a:r>
          </a:p>
          <a:p>
            <a:pPr marL="12700">
              <a:lnSpc>
                <a:spcPts val="1150"/>
              </a:lnSpc>
              <a:spcBef>
                <a:spcPts val="100"/>
              </a:spcBef>
            </a:pPr>
            <a:endParaRPr lang="ru-RU" sz="1000" b="1" spc="-10" dirty="0">
              <a:solidFill>
                <a:srgbClr val="FFFFFF"/>
              </a:solidFill>
              <a:cs typeface="Calibri"/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1E83C445-39BD-C84B-8631-01F671C090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381" y="1552497"/>
            <a:ext cx="353575" cy="273431"/>
          </a:xfrm>
          <a:prstGeom prst="rect">
            <a:avLst/>
          </a:prstGeom>
        </p:spPr>
      </p:pic>
      <p:sp>
        <p:nvSpPr>
          <p:cNvPr id="26" name="object 47">
            <a:extLst>
              <a:ext uri="{FF2B5EF4-FFF2-40B4-BE49-F238E27FC236}">
                <a16:creationId xmlns="" xmlns:a16="http://schemas.microsoft.com/office/drawing/2014/main" id="{685F038F-A9D4-DF4D-80E6-9BBFBAA5FAE0}"/>
              </a:ext>
            </a:extLst>
          </p:cNvPr>
          <p:cNvSpPr/>
          <p:nvPr/>
        </p:nvSpPr>
        <p:spPr>
          <a:xfrm>
            <a:off x="4769583" y="1111069"/>
            <a:ext cx="3429223" cy="198000"/>
          </a:xfrm>
          <a:prstGeom prst="rect">
            <a:avLst/>
          </a:prstGeom>
          <a:solidFill>
            <a:srgbClr val="4794D9"/>
          </a:solidFill>
        </p:spPr>
        <p:txBody>
          <a:bodyPr wrap="square" lIns="0" tIns="0" rIns="0" bIns="0" rtlCol="0"/>
          <a:lstStyle/>
          <a:p>
            <a:pPr algn="r"/>
            <a:endParaRPr/>
          </a:p>
        </p:txBody>
      </p:sp>
      <p:sp>
        <p:nvSpPr>
          <p:cNvPr id="27" name="object 48">
            <a:extLst>
              <a:ext uri="{FF2B5EF4-FFF2-40B4-BE49-F238E27FC236}">
                <a16:creationId xmlns="" xmlns:a16="http://schemas.microsoft.com/office/drawing/2014/main" id="{0B91D5C4-F969-1B41-A9C7-6AEB3294F259}"/>
              </a:ext>
            </a:extLst>
          </p:cNvPr>
          <p:cNvSpPr txBox="1"/>
          <p:nvPr/>
        </p:nvSpPr>
        <p:spPr>
          <a:xfrm>
            <a:off x="6953848" y="1109722"/>
            <a:ext cx="117602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ru-RU" sz="1000" b="1" dirty="0">
                <a:solidFill>
                  <a:srgbClr val="FFFFFF"/>
                </a:solidFill>
                <a:latin typeface="Century Gothic"/>
                <a:cs typeface="Century Gothic"/>
              </a:rPr>
              <a:t>ОПРОШЕНО</a:t>
            </a:r>
            <a:endParaRPr sz="1000" dirty="0">
              <a:latin typeface="Century Gothic"/>
              <a:cs typeface="Century Gothic"/>
            </a:endParaRPr>
          </a:p>
        </p:txBody>
      </p:sp>
      <p:sp>
        <p:nvSpPr>
          <p:cNvPr id="29" name="object 14">
            <a:extLst>
              <a:ext uri="{FF2B5EF4-FFF2-40B4-BE49-F238E27FC236}">
                <a16:creationId xmlns="" xmlns:a16="http://schemas.microsoft.com/office/drawing/2014/main" id="{8EF925FB-1768-5F4C-AD45-5F8CB0B4C30C}"/>
              </a:ext>
            </a:extLst>
          </p:cNvPr>
          <p:cNvSpPr txBox="1"/>
          <p:nvPr/>
        </p:nvSpPr>
        <p:spPr>
          <a:xfrm>
            <a:off x="5109076" y="1297652"/>
            <a:ext cx="1645920" cy="520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ru-RU" sz="3300" b="1" spc="-5" dirty="0" smtClean="0">
                <a:latin typeface="Century Gothic"/>
                <a:cs typeface="Century Gothic"/>
              </a:rPr>
              <a:t>2,5</a:t>
            </a:r>
            <a:endParaRPr sz="1750" b="1" dirty="0">
              <a:latin typeface="+mj-lt"/>
              <a:cs typeface="Calibri"/>
            </a:endParaRPr>
          </a:p>
        </p:txBody>
      </p:sp>
      <p:cxnSp>
        <p:nvCxnSpPr>
          <p:cNvPr id="30" name="Прямая соединительная линия 29">
            <a:extLst>
              <a:ext uri="{FF2B5EF4-FFF2-40B4-BE49-F238E27FC236}">
                <a16:creationId xmlns="" xmlns:a16="http://schemas.microsoft.com/office/drawing/2014/main" id="{4C186020-569B-E14A-A5B7-DF8E5AEE93B9}"/>
              </a:ext>
            </a:extLst>
          </p:cNvPr>
          <p:cNvCxnSpPr>
            <a:cxnSpLocks/>
          </p:cNvCxnSpPr>
          <p:nvPr/>
        </p:nvCxnSpPr>
        <p:spPr>
          <a:xfrm flipH="1" flipV="1">
            <a:off x="4769583" y="2112143"/>
            <a:ext cx="3472348" cy="21687"/>
          </a:xfrm>
          <a:prstGeom prst="line">
            <a:avLst/>
          </a:prstGeom>
          <a:ln w="28575">
            <a:solidFill>
              <a:srgbClr val="4794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bject 53">
            <a:extLst>
              <a:ext uri="{FF2B5EF4-FFF2-40B4-BE49-F238E27FC236}">
                <a16:creationId xmlns="" xmlns:a16="http://schemas.microsoft.com/office/drawing/2014/main" id="{3C190C12-3C83-6043-ACD7-4BDA68EC9414}"/>
              </a:ext>
            </a:extLst>
          </p:cNvPr>
          <p:cNvSpPr txBox="1"/>
          <p:nvPr/>
        </p:nvSpPr>
        <p:spPr>
          <a:xfrm>
            <a:off x="5893746" y="1531480"/>
            <a:ext cx="2258636" cy="1968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95"/>
              </a:spcBef>
            </a:pPr>
            <a:r>
              <a:rPr lang="ru-RU" sz="1200" b="1" spc="-5" dirty="0" smtClean="0">
                <a:latin typeface="Calibri (Основной текст)"/>
                <a:cs typeface="Calibri"/>
              </a:rPr>
              <a:t>тыс. организаций</a:t>
            </a:r>
            <a:endParaRPr lang="ru-RU" sz="1200" dirty="0">
              <a:latin typeface="Calibri (Основной текст)"/>
              <a:cs typeface="Calibri"/>
            </a:endParaRPr>
          </a:p>
        </p:txBody>
      </p:sp>
      <p:sp>
        <p:nvSpPr>
          <p:cNvPr id="39" name="object 47">
            <a:extLst>
              <a:ext uri="{FF2B5EF4-FFF2-40B4-BE49-F238E27FC236}">
                <a16:creationId xmlns="" xmlns:a16="http://schemas.microsoft.com/office/drawing/2014/main" id="{9D8BB3F8-78E5-B144-8FF6-741CE7E8F34A}"/>
              </a:ext>
            </a:extLst>
          </p:cNvPr>
          <p:cNvSpPr/>
          <p:nvPr/>
        </p:nvSpPr>
        <p:spPr>
          <a:xfrm>
            <a:off x="8415934" y="1098821"/>
            <a:ext cx="2908801" cy="198000"/>
          </a:xfrm>
          <a:prstGeom prst="rect">
            <a:avLst/>
          </a:prstGeom>
          <a:solidFill>
            <a:srgbClr val="4794D9"/>
          </a:solidFill>
        </p:spPr>
        <p:txBody>
          <a:bodyPr wrap="square" lIns="0" tIns="0" rIns="0" bIns="0" rtlCol="0"/>
          <a:lstStyle/>
          <a:p>
            <a:pPr algn="r"/>
            <a:endParaRPr/>
          </a:p>
        </p:txBody>
      </p:sp>
      <p:sp>
        <p:nvSpPr>
          <p:cNvPr id="40" name="object 48">
            <a:extLst>
              <a:ext uri="{FF2B5EF4-FFF2-40B4-BE49-F238E27FC236}">
                <a16:creationId xmlns="" xmlns:a16="http://schemas.microsoft.com/office/drawing/2014/main" id="{68B92497-AEB2-5446-8FDE-B641E2F7A194}"/>
              </a:ext>
            </a:extLst>
          </p:cNvPr>
          <p:cNvSpPr txBox="1"/>
          <p:nvPr/>
        </p:nvSpPr>
        <p:spPr>
          <a:xfrm>
            <a:off x="7895512" y="1107578"/>
            <a:ext cx="3321743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ru-RU" sz="1000" b="1" dirty="0" smtClean="0">
                <a:solidFill>
                  <a:srgbClr val="FFFFFF"/>
                </a:solidFill>
                <a:latin typeface="Century Gothic"/>
                <a:cs typeface="Century Gothic"/>
              </a:rPr>
              <a:t>ПОТРЕБНОСТЬ В КАДРАХ ДО 2033 ГОД</a:t>
            </a:r>
            <a:endParaRPr sz="1000" dirty="0">
              <a:latin typeface="Century Gothic"/>
              <a:cs typeface="Century Gothic"/>
            </a:endParaRPr>
          </a:p>
        </p:txBody>
      </p:sp>
      <p:sp>
        <p:nvSpPr>
          <p:cNvPr id="41" name="object 12">
            <a:extLst>
              <a:ext uri="{FF2B5EF4-FFF2-40B4-BE49-F238E27FC236}">
                <a16:creationId xmlns="" xmlns:a16="http://schemas.microsoft.com/office/drawing/2014/main" id="{985978BC-DAD1-504C-9F4B-3DFA1F64361F}"/>
              </a:ext>
            </a:extLst>
          </p:cNvPr>
          <p:cNvSpPr/>
          <p:nvPr/>
        </p:nvSpPr>
        <p:spPr>
          <a:xfrm>
            <a:off x="10908412" y="1370046"/>
            <a:ext cx="386816" cy="1490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53">
            <a:extLst>
              <a:ext uri="{FF2B5EF4-FFF2-40B4-BE49-F238E27FC236}">
                <a16:creationId xmlns="" xmlns:a16="http://schemas.microsoft.com/office/drawing/2014/main" id="{BB61DDAB-ED59-284E-9ACD-DE6C150A6889}"/>
              </a:ext>
            </a:extLst>
          </p:cNvPr>
          <p:cNvSpPr txBox="1"/>
          <p:nvPr/>
        </p:nvSpPr>
        <p:spPr>
          <a:xfrm>
            <a:off x="10462679" y="1476897"/>
            <a:ext cx="976489" cy="28148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1750" b="1" spc="-5" dirty="0" smtClean="0">
                <a:cs typeface="Calibri"/>
              </a:rPr>
              <a:t>тыс. ч</a:t>
            </a:r>
            <a:r>
              <a:rPr lang="ru-RU" sz="1750" b="1" spc="-25" dirty="0" smtClean="0">
                <a:cs typeface="Calibri"/>
              </a:rPr>
              <a:t>е</a:t>
            </a:r>
            <a:r>
              <a:rPr lang="ru-RU" sz="1750" b="1" spc="-5" dirty="0" smtClean="0">
                <a:cs typeface="Calibri"/>
              </a:rPr>
              <a:t>л.</a:t>
            </a:r>
            <a:endParaRPr lang="ru-RU" sz="1750" dirty="0">
              <a:cs typeface="Calibri"/>
            </a:endParaRPr>
          </a:p>
        </p:txBody>
      </p:sp>
      <p:sp>
        <p:nvSpPr>
          <p:cNvPr id="44" name="object 89">
            <a:extLst>
              <a:ext uri="{FF2B5EF4-FFF2-40B4-BE49-F238E27FC236}">
                <a16:creationId xmlns="" xmlns:a16="http://schemas.microsoft.com/office/drawing/2014/main" id="{F7C0E4E8-3FA1-D541-BF6E-35B06F7A918F}"/>
              </a:ext>
            </a:extLst>
          </p:cNvPr>
          <p:cNvSpPr txBox="1"/>
          <p:nvPr/>
        </p:nvSpPr>
        <p:spPr>
          <a:xfrm>
            <a:off x="4938207" y="1777445"/>
            <a:ext cx="3214175" cy="260520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 marR="5080" algn="r">
              <a:lnSpc>
                <a:spcPts val="800"/>
              </a:lnSpc>
              <a:spcBef>
                <a:spcPts val="219"/>
              </a:spcBef>
            </a:pPr>
            <a:r>
              <a:rPr lang="ru-RU" sz="800" b="1" dirty="0">
                <a:cs typeface="Calibri"/>
              </a:rPr>
              <a:t>РАЗЛИЧНЫХ ОТРАСЛЕЙ И ФОРМ СОБСТВЕННОСТИ </a:t>
            </a:r>
          </a:p>
          <a:p>
            <a:pPr marL="12700" marR="5080" algn="r">
              <a:lnSpc>
                <a:spcPts val="800"/>
              </a:lnSpc>
              <a:spcBef>
                <a:spcPts val="219"/>
              </a:spcBef>
            </a:pPr>
            <a:r>
              <a:rPr lang="ru-RU" sz="800" b="1" dirty="0">
                <a:cs typeface="Calibri"/>
              </a:rPr>
              <a:t>СО ВСЕЙ ТЕРРИТОРИИ РЕГИОНА</a:t>
            </a:r>
            <a:endParaRPr sz="800" dirty="0">
              <a:latin typeface="Calibri"/>
              <a:cs typeface="Calibri"/>
            </a:endParaRPr>
          </a:p>
        </p:txBody>
      </p:sp>
      <p:sp>
        <p:nvSpPr>
          <p:cNvPr id="45" name="object 87">
            <a:extLst>
              <a:ext uri="{FF2B5EF4-FFF2-40B4-BE49-F238E27FC236}">
                <a16:creationId xmlns="" xmlns:a16="http://schemas.microsoft.com/office/drawing/2014/main" id="{AE9AC1FC-90CF-1E4E-95DA-7BAB06541986}"/>
              </a:ext>
            </a:extLst>
          </p:cNvPr>
          <p:cNvSpPr txBox="1"/>
          <p:nvPr/>
        </p:nvSpPr>
        <p:spPr>
          <a:xfrm>
            <a:off x="4692024" y="2178235"/>
            <a:ext cx="2443637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indent="34290" algn="r"/>
            <a:r>
              <a:rPr lang="ru-RU" sz="1200" b="1" spc="-5" dirty="0">
                <a:cs typeface="Calibri"/>
              </a:rPr>
              <a:t>СОВОКУПНАЯ </a:t>
            </a:r>
            <a:r>
              <a:rPr lang="ru-RU" sz="1200" b="1" spc="-5" dirty="0" smtClean="0">
                <a:cs typeface="Calibri"/>
              </a:rPr>
              <a:t>СРЕДНЕСПИСОЧНАЯ  </a:t>
            </a:r>
            <a:endParaRPr lang="ru-RU" sz="1200" b="1" spc="-5" dirty="0">
              <a:cs typeface="Calibri"/>
            </a:endParaRPr>
          </a:p>
          <a:p>
            <a:pPr marR="5080" indent="34290" algn="r"/>
            <a:r>
              <a:rPr lang="ru-RU" sz="1200" b="1" spc="-5" dirty="0">
                <a:cs typeface="Calibri"/>
              </a:rPr>
              <a:t>ЧИСЛЕННОСТЬ РАБОТНИКОВ</a:t>
            </a:r>
            <a:endParaRPr lang="ru-RU" sz="1200" spc="-30" dirty="0">
              <a:cs typeface="Calibri"/>
            </a:endParaRPr>
          </a:p>
        </p:txBody>
      </p:sp>
      <p:sp>
        <p:nvSpPr>
          <p:cNvPr id="46" name="object 87">
            <a:extLst>
              <a:ext uri="{FF2B5EF4-FFF2-40B4-BE49-F238E27FC236}">
                <a16:creationId xmlns="" xmlns:a16="http://schemas.microsoft.com/office/drawing/2014/main" id="{310E7236-B120-F745-84AC-8C4117539557}"/>
              </a:ext>
            </a:extLst>
          </p:cNvPr>
          <p:cNvSpPr txBox="1"/>
          <p:nvPr/>
        </p:nvSpPr>
        <p:spPr>
          <a:xfrm>
            <a:off x="7230607" y="2311910"/>
            <a:ext cx="1011324" cy="1968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/>
            <a:r>
              <a:rPr sz="1200" dirty="0">
                <a:latin typeface="Calibri"/>
                <a:cs typeface="Calibri"/>
              </a:rPr>
              <a:t>• </a:t>
            </a:r>
            <a:r>
              <a:rPr lang="ru-RU" sz="1200" b="1" dirty="0" smtClean="0">
                <a:latin typeface="Calibri"/>
                <a:cs typeface="Calibri"/>
              </a:rPr>
              <a:t>303 тыс. чел.</a:t>
            </a:r>
            <a:endParaRPr lang="ru-RU" sz="1200" b="1" dirty="0">
              <a:latin typeface="Calibri"/>
              <a:cs typeface="Calibri"/>
            </a:endParaRPr>
          </a:p>
        </p:txBody>
      </p:sp>
      <p:sp>
        <p:nvSpPr>
          <p:cNvPr id="47" name="object 89">
            <a:extLst>
              <a:ext uri="{FF2B5EF4-FFF2-40B4-BE49-F238E27FC236}">
                <a16:creationId xmlns="" xmlns:a16="http://schemas.microsoft.com/office/drawing/2014/main" id="{DDA0C34B-0349-4345-9F30-CAC97A472A2B}"/>
              </a:ext>
            </a:extLst>
          </p:cNvPr>
          <p:cNvSpPr txBox="1"/>
          <p:nvPr/>
        </p:nvSpPr>
        <p:spPr>
          <a:xfrm>
            <a:off x="4723160" y="2634007"/>
            <a:ext cx="2854195" cy="255839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446405" marR="8255" indent="-194945" algn="r">
              <a:lnSpc>
                <a:spcPts val="880"/>
              </a:lnSpc>
              <a:spcBef>
                <a:spcPts val="894"/>
              </a:spcBef>
            </a:pPr>
            <a:r>
              <a:rPr lang="ru-RU" sz="800" b="1" spc="-10" dirty="0">
                <a:solidFill>
                  <a:srgbClr val="2B2A29"/>
                </a:solidFill>
                <a:cs typeface="Calibri"/>
              </a:rPr>
              <a:t>ОТ </a:t>
            </a:r>
            <a:r>
              <a:rPr lang="ru-RU" sz="800" b="1" spc="-10" dirty="0" smtClean="0">
                <a:solidFill>
                  <a:srgbClr val="2B2A29"/>
                </a:solidFill>
                <a:cs typeface="Calibri"/>
              </a:rPr>
              <a:t>СРЕДНЕСПИСОЧНОЙ ЧИСЛЕННОСТИ </a:t>
            </a:r>
            <a:r>
              <a:rPr lang="ru-RU" sz="800" b="1" spc="-10" dirty="0">
                <a:solidFill>
                  <a:srgbClr val="2B2A29"/>
                </a:solidFill>
                <a:cs typeface="Calibri"/>
              </a:rPr>
              <a:t>РАБОТНИКОВ ОРГАНИЗАЦИЙ ИО</a:t>
            </a:r>
            <a:endParaRPr lang="ru-RU" sz="800" dirty="0">
              <a:cs typeface="Calibri"/>
            </a:endParaRPr>
          </a:p>
        </p:txBody>
      </p:sp>
      <p:sp>
        <p:nvSpPr>
          <p:cNvPr id="48" name="Прямоугольник с двумя скругленными противолежащими углами 47">
            <a:extLst>
              <a:ext uri="{FF2B5EF4-FFF2-40B4-BE49-F238E27FC236}">
                <a16:creationId xmlns="" xmlns:a16="http://schemas.microsoft.com/office/drawing/2014/main" id="{855E95E7-2DC8-4240-B3C9-BF3D13A2690C}"/>
              </a:ext>
            </a:extLst>
          </p:cNvPr>
          <p:cNvSpPr>
            <a:spLocks noChangeAspect="1"/>
          </p:cNvSpPr>
          <p:nvPr/>
        </p:nvSpPr>
        <p:spPr>
          <a:xfrm>
            <a:off x="7674996" y="2594618"/>
            <a:ext cx="494303" cy="275745"/>
          </a:xfrm>
          <a:prstGeom prst="round2DiagRect">
            <a:avLst>
              <a:gd name="adj1" fmla="val 34131"/>
              <a:gd name="adj2" fmla="val 0"/>
            </a:avLst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b="1" dirty="0"/>
              <a:t>41 %</a:t>
            </a:r>
          </a:p>
        </p:txBody>
      </p:sp>
      <p:sp>
        <p:nvSpPr>
          <p:cNvPr id="51" name="object 14">
            <a:extLst>
              <a:ext uri="{FF2B5EF4-FFF2-40B4-BE49-F238E27FC236}">
                <a16:creationId xmlns="" xmlns:a16="http://schemas.microsoft.com/office/drawing/2014/main" id="{7D236D1F-0813-E549-BA30-E3BE97913998}"/>
              </a:ext>
            </a:extLst>
          </p:cNvPr>
          <p:cNvSpPr txBox="1"/>
          <p:nvPr/>
        </p:nvSpPr>
        <p:spPr>
          <a:xfrm>
            <a:off x="8774863" y="1279570"/>
            <a:ext cx="1645920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ru-RU" sz="3300" b="1" spc="-5" dirty="0" smtClean="0">
                <a:latin typeface="Century Gothic"/>
                <a:cs typeface="Century Gothic"/>
              </a:rPr>
              <a:t>261,6</a:t>
            </a:r>
            <a:endParaRPr sz="1750" dirty="0">
              <a:latin typeface="Calibri"/>
              <a:cs typeface="Calibri"/>
            </a:endParaRPr>
          </a:p>
        </p:txBody>
      </p:sp>
      <p:sp>
        <p:nvSpPr>
          <p:cNvPr id="52" name="object 89">
            <a:extLst>
              <a:ext uri="{FF2B5EF4-FFF2-40B4-BE49-F238E27FC236}">
                <a16:creationId xmlns="" xmlns:a16="http://schemas.microsoft.com/office/drawing/2014/main" id="{742F6CF1-6FDE-B84C-B4EF-56001E9A6281}"/>
              </a:ext>
            </a:extLst>
          </p:cNvPr>
          <p:cNvSpPr txBox="1"/>
          <p:nvPr/>
        </p:nvSpPr>
        <p:spPr>
          <a:xfrm>
            <a:off x="8869405" y="1765197"/>
            <a:ext cx="2411604" cy="142410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 marR="5080" algn="r">
              <a:lnSpc>
                <a:spcPts val="800"/>
              </a:lnSpc>
              <a:spcBef>
                <a:spcPts val="219"/>
              </a:spcBef>
            </a:pPr>
            <a:r>
              <a:rPr lang="ru-RU" sz="1100" b="1" dirty="0" smtClean="0">
                <a:solidFill>
                  <a:schemeClr val="accent1">
                    <a:lumMod val="75000"/>
                  </a:schemeClr>
                </a:solidFill>
                <a:cs typeface="Calibri"/>
              </a:rPr>
              <a:t>НА </a:t>
            </a:r>
            <a:r>
              <a:rPr lang="ru-RU" sz="1100" b="1" dirty="0">
                <a:solidFill>
                  <a:schemeClr val="accent1">
                    <a:lumMod val="75000"/>
                  </a:schemeClr>
                </a:solidFill>
                <a:cs typeface="Calibri"/>
              </a:rPr>
              <a:t>ПЕРИОД ДО 2033 ГОДА </a:t>
            </a:r>
            <a:endParaRPr sz="1100" dirty="0">
              <a:solidFill>
                <a:schemeClr val="accent1">
                  <a:lumMod val="7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59" name="object 12">
            <a:extLst>
              <a:ext uri="{FF2B5EF4-FFF2-40B4-BE49-F238E27FC236}">
                <a16:creationId xmlns="" xmlns:a16="http://schemas.microsoft.com/office/drawing/2014/main" id="{985978BC-DAD1-504C-9F4B-3DFA1F64361F}"/>
              </a:ext>
            </a:extLst>
          </p:cNvPr>
          <p:cNvSpPr/>
          <p:nvPr/>
        </p:nvSpPr>
        <p:spPr>
          <a:xfrm>
            <a:off x="10908412" y="2297146"/>
            <a:ext cx="386816" cy="1490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53">
            <a:extLst>
              <a:ext uri="{FF2B5EF4-FFF2-40B4-BE49-F238E27FC236}">
                <a16:creationId xmlns="" xmlns:a16="http://schemas.microsoft.com/office/drawing/2014/main" id="{BB61DDAB-ED59-284E-9ACD-DE6C150A6889}"/>
              </a:ext>
            </a:extLst>
          </p:cNvPr>
          <p:cNvSpPr txBox="1"/>
          <p:nvPr/>
        </p:nvSpPr>
        <p:spPr>
          <a:xfrm>
            <a:off x="10462679" y="2403997"/>
            <a:ext cx="976489" cy="28148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1750" b="1" spc="-5" dirty="0" smtClean="0">
                <a:cs typeface="Calibri"/>
              </a:rPr>
              <a:t>тыс. ч</a:t>
            </a:r>
            <a:r>
              <a:rPr lang="ru-RU" sz="1750" b="1" spc="-25" dirty="0" smtClean="0">
                <a:cs typeface="Calibri"/>
              </a:rPr>
              <a:t>е</a:t>
            </a:r>
            <a:r>
              <a:rPr lang="ru-RU" sz="1750" b="1" spc="-5" dirty="0" smtClean="0">
                <a:cs typeface="Calibri"/>
              </a:rPr>
              <a:t>л.</a:t>
            </a:r>
            <a:endParaRPr lang="ru-RU" sz="1750" dirty="0">
              <a:cs typeface="Calibri"/>
            </a:endParaRPr>
          </a:p>
        </p:txBody>
      </p:sp>
      <p:sp>
        <p:nvSpPr>
          <p:cNvPr id="61" name="object 14">
            <a:extLst>
              <a:ext uri="{FF2B5EF4-FFF2-40B4-BE49-F238E27FC236}">
                <a16:creationId xmlns="" xmlns:a16="http://schemas.microsoft.com/office/drawing/2014/main" id="{7D236D1F-0813-E549-BA30-E3BE97913998}"/>
              </a:ext>
            </a:extLst>
          </p:cNvPr>
          <p:cNvSpPr txBox="1"/>
          <p:nvPr/>
        </p:nvSpPr>
        <p:spPr>
          <a:xfrm>
            <a:off x="8774863" y="2206670"/>
            <a:ext cx="1645920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ru-RU" sz="3300" b="1" spc="-5" dirty="0" smtClean="0">
                <a:latin typeface="Century Gothic"/>
                <a:cs typeface="Century Gothic"/>
              </a:rPr>
              <a:t>24,4</a:t>
            </a:r>
            <a:endParaRPr sz="1750" dirty="0">
              <a:latin typeface="Calibri"/>
              <a:cs typeface="Calibri"/>
            </a:endParaRPr>
          </a:p>
        </p:txBody>
      </p:sp>
      <p:sp>
        <p:nvSpPr>
          <p:cNvPr id="62" name="object 89">
            <a:extLst>
              <a:ext uri="{FF2B5EF4-FFF2-40B4-BE49-F238E27FC236}">
                <a16:creationId xmlns="" xmlns:a16="http://schemas.microsoft.com/office/drawing/2014/main" id="{742F6CF1-6FDE-B84C-B4EF-56001E9A6281}"/>
              </a:ext>
            </a:extLst>
          </p:cNvPr>
          <p:cNvSpPr txBox="1"/>
          <p:nvPr/>
        </p:nvSpPr>
        <p:spPr>
          <a:xfrm>
            <a:off x="8869405" y="2692297"/>
            <a:ext cx="2411604" cy="142410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 marR="5080" algn="r">
              <a:lnSpc>
                <a:spcPts val="800"/>
              </a:lnSpc>
              <a:spcBef>
                <a:spcPts val="219"/>
              </a:spcBef>
            </a:pPr>
            <a:r>
              <a:rPr lang="ru-RU" sz="1100" b="1" dirty="0" smtClean="0">
                <a:solidFill>
                  <a:schemeClr val="accent1">
                    <a:lumMod val="75000"/>
                  </a:schemeClr>
                </a:solidFill>
                <a:cs typeface="Calibri"/>
              </a:rPr>
              <a:t>ЕЖЕГОДНО</a:t>
            </a:r>
            <a:endParaRPr sz="1100" dirty="0">
              <a:solidFill>
                <a:schemeClr val="accent1">
                  <a:lumMod val="7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63" name="object 47">
            <a:extLst>
              <a:ext uri="{FF2B5EF4-FFF2-40B4-BE49-F238E27FC236}">
                <a16:creationId xmlns="" xmlns:a16="http://schemas.microsoft.com/office/drawing/2014/main" id="{9D8BB3F8-78E5-B144-8FF6-741CE7E8F34A}"/>
              </a:ext>
            </a:extLst>
          </p:cNvPr>
          <p:cNvSpPr/>
          <p:nvPr/>
        </p:nvSpPr>
        <p:spPr>
          <a:xfrm>
            <a:off x="8385466" y="2008250"/>
            <a:ext cx="2902745" cy="198000"/>
          </a:xfrm>
          <a:prstGeom prst="rect">
            <a:avLst/>
          </a:prstGeom>
          <a:solidFill>
            <a:srgbClr val="4794D9"/>
          </a:solidFill>
        </p:spPr>
        <p:txBody>
          <a:bodyPr wrap="square" lIns="0" tIns="0" rIns="0" bIns="0" rtlCol="0"/>
          <a:lstStyle/>
          <a:p>
            <a:pPr algn="r"/>
            <a:endParaRPr/>
          </a:p>
        </p:txBody>
      </p:sp>
      <p:sp>
        <p:nvSpPr>
          <p:cNvPr id="64" name="object 48">
            <a:extLst>
              <a:ext uri="{FF2B5EF4-FFF2-40B4-BE49-F238E27FC236}">
                <a16:creationId xmlns="" xmlns:a16="http://schemas.microsoft.com/office/drawing/2014/main" id="{68B92497-AEB2-5446-8FDE-B641E2F7A194}"/>
              </a:ext>
            </a:extLst>
          </p:cNvPr>
          <p:cNvSpPr txBox="1"/>
          <p:nvPr/>
        </p:nvSpPr>
        <p:spPr>
          <a:xfrm>
            <a:off x="7849089" y="1996226"/>
            <a:ext cx="3321743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ru-RU" sz="1000" b="1" dirty="0" smtClean="0">
                <a:solidFill>
                  <a:srgbClr val="FFFFFF"/>
                </a:solidFill>
                <a:latin typeface="Century Gothic"/>
                <a:cs typeface="Century Gothic"/>
              </a:rPr>
              <a:t>СРЕДНЕГОДОВАЯ ПОТРЕБНОСТЬ В КАДРАХ</a:t>
            </a:r>
            <a:endParaRPr sz="1000" dirty="0">
              <a:latin typeface="Century Gothic"/>
              <a:cs typeface="Century Gothic"/>
            </a:endParaRPr>
          </a:p>
        </p:txBody>
      </p:sp>
      <p:sp>
        <p:nvSpPr>
          <p:cNvPr id="65" name="object 12">
            <a:extLst>
              <a:ext uri="{FF2B5EF4-FFF2-40B4-BE49-F238E27FC236}">
                <a16:creationId xmlns="" xmlns:a16="http://schemas.microsoft.com/office/drawing/2014/main" id="{985978BC-DAD1-504C-9F4B-3DFA1F64361F}"/>
              </a:ext>
            </a:extLst>
          </p:cNvPr>
          <p:cNvSpPr/>
          <p:nvPr/>
        </p:nvSpPr>
        <p:spPr>
          <a:xfrm>
            <a:off x="10505433" y="1376683"/>
            <a:ext cx="386816" cy="1490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77">
            <a:extLst>
              <a:ext uri="{FF2B5EF4-FFF2-40B4-BE49-F238E27FC236}">
                <a16:creationId xmlns="" xmlns:a16="http://schemas.microsoft.com/office/drawing/2014/main" id="{A7F588C1-88B3-FC40-B465-1BBB40052CD8}"/>
              </a:ext>
            </a:extLst>
          </p:cNvPr>
          <p:cNvSpPr txBox="1"/>
          <p:nvPr/>
        </p:nvSpPr>
        <p:spPr>
          <a:xfrm>
            <a:off x="4255142" y="3991614"/>
            <a:ext cx="3103102" cy="169276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R="5080">
              <a:lnSpc>
                <a:spcPts val="1100"/>
              </a:lnSpc>
            </a:pPr>
            <a:r>
              <a:rPr lang="ru-RU" sz="1000" b="1" spc="-5" dirty="0">
                <a:solidFill>
                  <a:srgbClr val="003399"/>
                </a:solidFill>
                <a:cs typeface="Calibri"/>
              </a:rPr>
              <a:t>СО СРЕДНИМ ПРОФЕССИОНАЛЬНЫМ ОБРАЗОВАНИЕМ</a:t>
            </a:r>
            <a:endParaRPr lang="ru-RU" sz="1000" dirty="0">
              <a:solidFill>
                <a:srgbClr val="003399"/>
              </a:solidFill>
              <a:cs typeface="Calibri"/>
            </a:endParaRPr>
          </a:p>
        </p:txBody>
      </p:sp>
      <p:sp>
        <p:nvSpPr>
          <p:cNvPr id="67" name="Прямоугольник 66">
            <a:extLst>
              <a:ext uri="{FF2B5EF4-FFF2-40B4-BE49-F238E27FC236}">
                <a16:creationId xmlns="" xmlns:a16="http://schemas.microsoft.com/office/drawing/2014/main" id="{C5ED358F-D7B3-464F-8271-09F1FDC5199F}"/>
              </a:ext>
            </a:extLst>
          </p:cNvPr>
          <p:cNvSpPr/>
          <p:nvPr/>
        </p:nvSpPr>
        <p:spPr>
          <a:xfrm>
            <a:off x="4286427" y="4620667"/>
            <a:ext cx="480260" cy="276999"/>
          </a:xfrm>
          <a:prstGeom prst="rect">
            <a:avLst/>
          </a:prstGeom>
        </p:spPr>
        <p:txBody>
          <a:bodyPr wrap="none" lIns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200" b="1" dirty="0" smtClean="0">
                <a:solidFill>
                  <a:srgbClr val="003399"/>
                </a:solidFill>
                <a:cs typeface="Calibri"/>
              </a:rPr>
              <a:t>43,5%</a:t>
            </a:r>
            <a:endParaRPr lang="ru-RU" sz="800" dirty="0">
              <a:solidFill>
                <a:srgbClr val="003399"/>
              </a:solidFill>
              <a:cs typeface="Calibri"/>
            </a:endParaRPr>
          </a:p>
        </p:txBody>
      </p:sp>
      <p:sp>
        <p:nvSpPr>
          <p:cNvPr id="68" name="Овал 67">
            <a:extLst>
              <a:ext uri="{FF2B5EF4-FFF2-40B4-BE49-F238E27FC236}">
                <a16:creationId xmlns="" xmlns:a16="http://schemas.microsoft.com/office/drawing/2014/main" id="{46984DDE-E679-D543-A287-F22711B458BE}"/>
              </a:ext>
            </a:extLst>
          </p:cNvPr>
          <p:cNvSpPr/>
          <p:nvPr/>
        </p:nvSpPr>
        <p:spPr>
          <a:xfrm>
            <a:off x="4090997" y="4038194"/>
            <a:ext cx="119449" cy="119449"/>
          </a:xfrm>
          <a:prstGeom prst="ellipse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Прямоугольник 68">
            <a:extLst>
              <a:ext uri="{FF2B5EF4-FFF2-40B4-BE49-F238E27FC236}">
                <a16:creationId xmlns="" xmlns:a16="http://schemas.microsoft.com/office/drawing/2014/main" id="{7F05A024-F7C7-CD44-9AA0-D761CE32508F}"/>
              </a:ext>
            </a:extLst>
          </p:cNvPr>
          <p:cNvSpPr/>
          <p:nvPr/>
        </p:nvSpPr>
        <p:spPr>
          <a:xfrm>
            <a:off x="6082880" y="4620667"/>
            <a:ext cx="12329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ru-RU" sz="1200" b="1" dirty="0" smtClean="0">
                <a:solidFill>
                  <a:srgbClr val="003399"/>
                </a:solidFill>
                <a:cs typeface="Calibri"/>
              </a:rPr>
              <a:t>113,9 ТЫС. ЧЕЛ.</a:t>
            </a:r>
            <a:endParaRPr lang="ru-RU" sz="1200" dirty="0">
              <a:solidFill>
                <a:srgbClr val="003399"/>
              </a:solidFill>
              <a:cs typeface="Calibri"/>
            </a:endParaRPr>
          </a:p>
        </p:txBody>
      </p:sp>
      <p:sp>
        <p:nvSpPr>
          <p:cNvPr id="70" name="object 190">
            <a:extLst>
              <a:ext uri="{FF2B5EF4-FFF2-40B4-BE49-F238E27FC236}">
                <a16:creationId xmlns="" xmlns:a16="http://schemas.microsoft.com/office/drawing/2014/main" id="{48143BD9-2309-0F40-8806-7C3F06E9B6C7}"/>
              </a:ext>
            </a:extLst>
          </p:cNvPr>
          <p:cNvSpPr txBox="1"/>
          <p:nvPr/>
        </p:nvSpPr>
        <p:spPr>
          <a:xfrm>
            <a:off x="4262784" y="4263675"/>
            <a:ext cx="3100890" cy="371255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7145" marR="32384">
              <a:lnSpc>
                <a:spcPts val="880"/>
              </a:lnSpc>
              <a:spcBef>
                <a:spcPts val="195"/>
              </a:spcBef>
            </a:pPr>
            <a:r>
              <a:rPr sz="800" b="1" dirty="0">
                <a:solidFill>
                  <a:srgbClr val="003399"/>
                </a:solidFill>
                <a:latin typeface="Calibri"/>
                <a:cs typeface="Calibri"/>
              </a:rPr>
              <a:t>МЕДИЦИНСКАЯ</a:t>
            </a:r>
            <a:r>
              <a:rPr sz="800" b="1" spc="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800" b="1" spc="-10" dirty="0">
                <a:solidFill>
                  <a:srgbClr val="003399"/>
                </a:solidFill>
                <a:latin typeface="Calibri"/>
                <a:cs typeface="Calibri"/>
              </a:rPr>
              <a:t>СЕСТРА,</a:t>
            </a:r>
            <a:r>
              <a:rPr sz="800" b="1" spc="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800" b="1" spc="-20" dirty="0">
                <a:solidFill>
                  <a:srgbClr val="003399"/>
                </a:solidFill>
                <a:latin typeface="Calibri"/>
                <a:cs typeface="Calibri"/>
              </a:rPr>
              <a:t>ПОВАР,</a:t>
            </a:r>
            <a:r>
              <a:rPr sz="800" b="1" spc="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800" b="1" spc="-10" dirty="0">
                <a:solidFill>
                  <a:srgbClr val="003399"/>
                </a:solidFill>
                <a:latin typeface="Calibri"/>
                <a:cs typeface="Calibri"/>
              </a:rPr>
              <a:t>МАШИНИСТ,</a:t>
            </a:r>
            <a:r>
              <a:rPr sz="800" b="1" spc="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800" b="1" spc="-25" dirty="0">
                <a:solidFill>
                  <a:srgbClr val="003399"/>
                </a:solidFill>
                <a:latin typeface="Calibri"/>
                <a:cs typeface="Calibri"/>
              </a:rPr>
              <a:t>ОПЕРАТОР,</a:t>
            </a:r>
            <a:r>
              <a:rPr sz="800" b="1" spc="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800" b="1" spc="-10" dirty="0">
                <a:solidFill>
                  <a:srgbClr val="003399"/>
                </a:solidFill>
                <a:latin typeface="Calibri"/>
                <a:cs typeface="Calibri"/>
              </a:rPr>
              <a:t>СВАРЩИК,</a:t>
            </a:r>
            <a:r>
              <a:rPr sz="800" b="1" spc="20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800" b="1" spc="-10" dirty="0">
                <a:solidFill>
                  <a:srgbClr val="003399"/>
                </a:solidFill>
                <a:latin typeface="Calibri"/>
                <a:cs typeface="Calibri"/>
              </a:rPr>
              <a:t>СТРОИТЕЛЬНЫЕ</a:t>
            </a:r>
            <a:r>
              <a:rPr sz="800" b="1" spc="-1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800" b="1" dirty="0">
                <a:solidFill>
                  <a:srgbClr val="003399"/>
                </a:solidFill>
                <a:latin typeface="Calibri"/>
                <a:cs typeface="Calibri"/>
              </a:rPr>
              <a:t>ПРОФЕССИИ,</a:t>
            </a:r>
            <a:r>
              <a:rPr sz="800" b="1" spc="-1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800" b="1" dirty="0">
                <a:solidFill>
                  <a:srgbClr val="003399"/>
                </a:solidFill>
                <a:latin typeface="Calibri"/>
                <a:cs typeface="Calibri"/>
              </a:rPr>
              <a:t>ВОДИТЕЛЬ,</a:t>
            </a:r>
            <a:r>
              <a:rPr sz="800" b="1" spc="-10" dirty="0">
                <a:solidFill>
                  <a:srgbClr val="003399"/>
                </a:solidFill>
                <a:latin typeface="Calibri"/>
                <a:cs typeface="Calibri"/>
              </a:rPr>
              <a:t> ЭЛЕКТРОМОНТЕР,</a:t>
            </a:r>
            <a:r>
              <a:rPr sz="800" b="1" spc="20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800" b="1" dirty="0">
                <a:solidFill>
                  <a:srgbClr val="003399"/>
                </a:solidFill>
                <a:latin typeface="Calibri"/>
                <a:cs typeface="Calibri"/>
              </a:rPr>
              <a:t>СЛЕСАРЬ,</a:t>
            </a:r>
            <a:r>
              <a:rPr sz="800" b="1" spc="-4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800" b="1" spc="-10" dirty="0">
                <a:solidFill>
                  <a:srgbClr val="003399"/>
                </a:solidFill>
                <a:latin typeface="Calibri"/>
                <a:cs typeface="Calibri"/>
              </a:rPr>
              <a:t>ВОСПИТАТЕЛЬ</a:t>
            </a:r>
            <a:r>
              <a:rPr sz="1200" b="1" dirty="0">
                <a:latin typeface="Calibri"/>
                <a:cs typeface="Calibri"/>
              </a:rPr>
              <a:t>	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71" name="object 77">
            <a:extLst>
              <a:ext uri="{FF2B5EF4-FFF2-40B4-BE49-F238E27FC236}">
                <a16:creationId xmlns="" xmlns:a16="http://schemas.microsoft.com/office/drawing/2014/main" id="{30C9FA21-33D6-7545-B698-A520986122CB}"/>
              </a:ext>
            </a:extLst>
          </p:cNvPr>
          <p:cNvSpPr txBox="1"/>
          <p:nvPr/>
        </p:nvSpPr>
        <p:spPr>
          <a:xfrm>
            <a:off x="4285036" y="5154187"/>
            <a:ext cx="3103102" cy="169276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R="5080">
              <a:lnSpc>
                <a:spcPts val="1100"/>
              </a:lnSpc>
            </a:pPr>
            <a:r>
              <a:rPr lang="ru-RU" sz="1000" b="1" spc="-5" dirty="0">
                <a:solidFill>
                  <a:schemeClr val="accent1">
                    <a:lumMod val="75000"/>
                  </a:schemeClr>
                </a:solidFill>
                <a:cs typeface="Calibri"/>
              </a:rPr>
              <a:t>С ВЫСШИМ </a:t>
            </a:r>
            <a:r>
              <a:rPr lang="ru-RU" sz="1000" b="1" spc="-5" dirty="0" smtClean="0">
                <a:solidFill>
                  <a:schemeClr val="accent1">
                    <a:lumMod val="75000"/>
                  </a:schemeClr>
                </a:solidFill>
                <a:cs typeface="Calibri"/>
              </a:rPr>
              <a:t>ОБРАЗОВАНИЕМ</a:t>
            </a:r>
            <a:endParaRPr lang="ru-RU" sz="1000" dirty="0">
              <a:solidFill>
                <a:schemeClr val="accent1">
                  <a:lumMod val="75000"/>
                </a:schemeClr>
              </a:solidFill>
              <a:cs typeface="Calibri"/>
            </a:endParaRPr>
          </a:p>
        </p:txBody>
      </p:sp>
      <p:sp>
        <p:nvSpPr>
          <p:cNvPr id="72" name="Прямоугольник 71">
            <a:extLst>
              <a:ext uri="{FF2B5EF4-FFF2-40B4-BE49-F238E27FC236}">
                <a16:creationId xmlns="" xmlns:a16="http://schemas.microsoft.com/office/drawing/2014/main" id="{54623DA3-245B-D545-B713-A38C05362786}"/>
              </a:ext>
            </a:extLst>
          </p:cNvPr>
          <p:cNvSpPr/>
          <p:nvPr/>
        </p:nvSpPr>
        <p:spPr>
          <a:xfrm>
            <a:off x="4286427" y="5717124"/>
            <a:ext cx="480260" cy="276999"/>
          </a:xfrm>
          <a:prstGeom prst="rect">
            <a:avLst/>
          </a:prstGeom>
        </p:spPr>
        <p:txBody>
          <a:bodyPr wrap="none" lIns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cs typeface="Calibri"/>
              </a:rPr>
              <a:t>24,7%</a:t>
            </a:r>
            <a:endParaRPr lang="ru-RU" sz="800" dirty="0">
              <a:solidFill>
                <a:schemeClr val="accent1">
                  <a:lumMod val="75000"/>
                </a:schemeClr>
              </a:solidFill>
              <a:cs typeface="Calibri"/>
            </a:endParaRPr>
          </a:p>
        </p:txBody>
      </p:sp>
      <p:sp>
        <p:nvSpPr>
          <p:cNvPr id="73" name="Овал 72">
            <a:extLst>
              <a:ext uri="{FF2B5EF4-FFF2-40B4-BE49-F238E27FC236}">
                <a16:creationId xmlns="" xmlns:a16="http://schemas.microsoft.com/office/drawing/2014/main" id="{24A1FB8A-C8C9-F648-84AB-7157C94F5ADE}"/>
              </a:ext>
            </a:extLst>
          </p:cNvPr>
          <p:cNvSpPr/>
          <p:nvPr/>
        </p:nvSpPr>
        <p:spPr>
          <a:xfrm>
            <a:off x="4090997" y="5179101"/>
            <a:ext cx="119449" cy="11944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Прямоугольник 73">
            <a:extLst>
              <a:ext uri="{FF2B5EF4-FFF2-40B4-BE49-F238E27FC236}">
                <a16:creationId xmlns="" xmlns:a16="http://schemas.microsoft.com/office/drawing/2014/main" id="{5C55F8A4-0B47-134D-A395-F4311DA50061}"/>
              </a:ext>
            </a:extLst>
          </p:cNvPr>
          <p:cNvSpPr/>
          <p:nvPr/>
        </p:nvSpPr>
        <p:spPr>
          <a:xfrm>
            <a:off x="6324801" y="5717124"/>
            <a:ext cx="9909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ru-RU" sz="1000" b="1" dirty="0" smtClean="0">
                <a:solidFill>
                  <a:schemeClr val="accent1">
                    <a:lumMod val="75000"/>
                  </a:schemeClr>
                </a:solidFill>
                <a:cs typeface="Calibri"/>
              </a:rPr>
              <a:t>64,5 ТЫС. ЧЕЛ.</a:t>
            </a:r>
            <a:endParaRPr lang="ru-RU" sz="1000" dirty="0">
              <a:solidFill>
                <a:schemeClr val="accent1">
                  <a:lumMod val="75000"/>
                </a:schemeClr>
              </a:solidFill>
              <a:cs typeface="Calibri"/>
            </a:endParaRPr>
          </a:p>
        </p:txBody>
      </p:sp>
      <p:sp>
        <p:nvSpPr>
          <p:cNvPr id="75" name="object 77">
            <a:extLst>
              <a:ext uri="{FF2B5EF4-FFF2-40B4-BE49-F238E27FC236}">
                <a16:creationId xmlns="" xmlns:a16="http://schemas.microsoft.com/office/drawing/2014/main" id="{BC3ECC36-AADD-A44F-BCA1-98BA0BB4A399}"/>
              </a:ext>
            </a:extLst>
          </p:cNvPr>
          <p:cNvSpPr txBox="1"/>
          <p:nvPr/>
        </p:nvSpPr>
        <p:spPr>
          <a:xfrm>
            <a:off x="8234289" y="3991614"/>
            <a:ext cx="3103102" cy="169276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R="5080">
              <a:lnSpc>
                <a:spcPts val="1100"/>
              </a:lnSpc>
            </a:pPr>
            <a:r>
              <a:rPr lang="ru-RU" sz="1000" b="1" spc="-5" dirty="0">
                <a:cs typeface="Calibri"/>
              </a:rPr>
              <a:t>ПРОШЕДШИЕ ПРОФЕССИОНАЛЬНУЮ ПОДГОТОВКУ</a:t>
            </a:r>
            <a:endParaRPr lang="ru-RU" sz="1000" dirty="0">
              <a:cs typeface="Calibri"/>
            </a:endParaRPr>
          </a:p>
        </p:txBody>
      </p:sp>
      <p:sp>
        <p:nvSpPr>
          <p:cNvPr id="76" name="Прямоугольник 75">
            <a:extLst>
              <a:ext uri="{FF2B5EF4-FFF2-40B4-BE49-F238E27FC236}">
                <a16:creationId xmlns="" xmlns:a16="http://schemas.microsoft.com/office/drawing/2014/main" id="{4B4823BA-67AD-A042-A804-BF9836D57B2C}"/>
              </a:ext>
            </a:extLst>
          </p:cNvPr>
          <p:cNvSpPr/>
          <p:nvPr/>
        </p:nvSpPr>
        <p:spPr>
          <a:xfrm>
            <a:off x="8265574" y="4601617"/>
            <a:ext cx="480260" cy="276999"/>
          </a:xfrm>
          <a:prstGeom prst="rect">
            <a:avLst/>
          </a:prstGeom>
        </p:spPr>
        <p:txBody>
          <a:bodyPr wrap="none" lIns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200" b="1" dirty="0" smtClean="0">
                <a:cs typeface="Calibri"/>
              </a:rPr>
              <a:t>18,1%</a:t>
            </a:r>
            <a:endParaRPr lang="ru-RU" sz="800" dirty="0">
              <a:cs typeface="Calibri"/>
            </a:endParaRPr>
          </a:p>
        </p:txBody>
      </p:sp>
      <p:sp>
        <p:nvSpPr>
          <p:cNvPr id="77" name="Овал 76">
            <a:extLst>
              <a:ext uri="{FF2B5EF4-FFF2-40B4-BE49-F238E27FC236}">
                <a16:creationId xmlns="" xmlns:a16="http://schemas.microsoft.com/office/drawing/2014/main" id="{0808311E-394C-8341-8AEC-01E76C3F6665}"/>
              </a:ext>
            </a:extLst>
          </p:cNvPr>
          <p:cNvSpPr/>
          <p:nvPr/>
        </p:nvSpPr>
        <p:spPr>
          <a:xfrm>
            <a:off x="8070144" y="4038194"/>
            <a:ext cx="119449" cy="11944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8" name="Прямая соединительная линия 77">
            <a:extLst>
              <a:ext uri="{FF2B5EF4-FFF2-40B4-BE49-F238E27FC236}">
                <a16:creationId xmlns="" xmlns:a16="http://schemas.microsoft.com/office/drawing/2014/main" id="{113F5663-5DA9-8F4B-8299-82599008CD45}"/>
              </a:ext>
            </a:extLst>
          </p:cNvPr>
          <p:cNvCxnSpPr>
            <a:cxnSpLocks/>
          </p:cNvCxnSpPr>
          <p:nvPr/>
        </p:nvCxnSpPr>
        <p:spPr>
          <a:xfrm flipH="1">
            <a:off x="8070144" y="4225575"/>
            <a:ext cx="3048021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9" name="Прямоугольник 78">
            <a:extLst>
              <a:ext uri="{FF2B5EF4-FFF2-40B4-BE49-F238E27FC236}">
                <a16:creationId xmlns="" xmlns:a16="http://schemas.microsoft.com/office/drawing/2014/main" id="{FD429F53-374C-744A-BCC9-52136FD32F2B}"/>
              </a:ext>
            </a:extLst>
          </p:cNvPr>
          <p:cNvSpPr/>
          <p:nvPr/>
        </p:nvSpPr>
        <p:spPr>
          <a:xfrm>
            <a:off x="10201919" y="4601617"/>
            <a:ext cx="103586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ru-RU" sz="1200" b="1" dirty="0" smtClean="0">
                <a:cs typeface="Calibri"/>
              </a:rPr>
              <a:t>47,3</a:t>
            </a:r>
            <a:r>
              <a:rPr lang="ru-RU" sz="1000" b="1" dirty="0" smtClean="0">
                <a:cs typeface="Calibri"/>
              </a:rPr>
              <a:t> ТЫС. ЧЕЛ.</a:t>
            </a:r>
            <a:endParaRPr lang="ru-RU" sz="1000" dirty="0">
              <a:cs typeface="Calibri"/>
            </a:endParaRPr>
          </a:p>
        </p:txBody>
      </p:sp>
      <p:sp>
        <p:nvSpPr>
          <p:cNvPr id="80" name="object 77">
            <a:extLst>
              <a:ext uri="{FF2B5EF4-FFF2-40B4-BE49-F238E27FC236}">
                <a16:creationId xmlns="" xmlns:a16="http://schemas.microsoft.com/office/drawing/2014/main" id="{AE4D63AA-FEE2-CF45-8A88-24194098CC37}"/>
              </a:ext>
            </a:extLst>
          </p:cNvPr>
          <p:cNvSpPr txBox="1"/>
          <p:nvPr/>
        </p:nvSpPr>
        <p:spPr>
          <a:xfrm>
            <a:off x="8234289" y="5132521"/>
            <a:ext cx="3103102" cy="182100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5"/>
              </a:spcBef>
            </a:pPr>
            <a:r>
              <a:rPr lang="ru-RU" sz="1000" b="1" dirty="0">
                <a:solidFill>
                  <a:schemeClr val="tx1">
                    <a:lumMod val="50000"/>
                    <a:lumOff val="50000"/>
                  </a:schemeClr>
                </a:solidFill>
                <a:cs typeface="Calibri"/>
              </a:rPr>
              <a:t>БЕЗ</a:t>
            </a:r>
            <a:r>
              <a:rPr lang="ru-RU" sz="1000" b="1" spc="5" dirty="0">
                <a:solidFill>
                  <a:schemeClr val="tx1">
                    <a:lumMod val="50000"/>
                    <a:lumOff val="50000"/>
                  </a:schemeClr>
                </a:solidFill>
                <a:cs typeface="Calibri"/>
              </a:rPr>
              <a:t> </a:t>
            </a:r>
            <a:r>
              <a:rPr lang="ru-RU" sz="1000" b="1" spc="-10" dirty="0">
                <a:solidFill>
                  <a:schemeClr val="tx1">
                    <a:lumMod val="50000"/>
                    <a:lumOff val="50000"/>
                  </a:schemeClr>
                </a:solidFill>
                <a:cs typeface="Calibri"/>
              </a:rPr>
              <a:t>ПРЕДЪЯВЛЕНИЯ</a:t>
            </a:r>
            <a:r>
              <a:rPr lang="ru-RU" sz="1000" b="1" spc="5" dirty="0">
                <a:solidFill>
                  <a:schemeClr val="tx1">
                    <a:lumMod val="50000"/>
                    <a:lumOff val="50000"/>
                  </a:schemeClr>
                </a:solidFill>
                <a:cs typeface="Calibri"/>
              </a:rPr>
              <a:t> </a:t>
            </a:r>
            <a:r>
              <a:rPr lang="ru-RU" sz="1000" b="1" dirty="0">
                <a:solidFill>
                  <a:schemeClr val="tx1">
                    <a:lumMod val="50000"/>
                    <a:lumOff val="50000"/>
                  </a:schemeClr>
                </a:solidFill>
                <a:cs typeface="Calibri"/>
              </a:rPr>
              <a:t>ТРЕБОВАНИЙ</a:t>
            </a:r>
            <a:r>
              <a:rPr lang="ru-RU" sz="1000" b="1" spc="5" dirty="0">
                <a:solidFill>
                  <a:schemeClr val="tx1">
                    <a:lumMod val="50000"/>
                    <a:lumOff val="50000"/>
                  </a:schemeClr>
                </a:solidFill>
                <a:cs typeface="Calibri"/>
              </a:rPr>
              <a:t> </a:t>
            </a:r>
            <a:r>
              <a:rPr lang="ru-RU" sz="1000" b="1" dirty="0">
                <a:solidFill>
                  <a:schemeClr val="tx1">
                    <a:lumMod val="50000"/>
                    <a:lumOff val="50000"/>
                  </a:schemeClr>
                </a:solidFill>
                <a:cs typeface="Calibri"/>
              </a:rPr>
              <a:t>К</a:t>
            </a:r>
            <a:r>
              <a:rPr lang="ru-RU" sz="1000" b="1" spc="5" dirty="0">
                <a:solidFill>
                  <a:schemeClr val="tx1">
                    <a:lumMod val="50000"/>
                    <a:lumOff val="50000"/>
                  </a:schemeClr>
                </a:solidFill>
                <a:cs typeface="Calibri"/>
              </a:rPr>
              <a:t> </a:t>
            </a:r>
            <a:r>
              <a:rPr lang="ru-RU" sz="1000" b="1" spc="-10" dirty="0">
                <a:solidFill>
                  <a:schemeClr val="tx1">
                    <a:lumMod val="50000"/>
                    <a:lumOff val="50000"/>
                  </a:schemeClr>
                </a:solidFill>
                <a:cs typeface="Calibri"/>
              </a:rPr>
              <a:t>ОБРАЗОВАНИЮ</a:t>
            </a:r>
            <a:endParaRPr lang="ru-RU" sz="1000" dirty="0">
              <a:solidFill>
                <a:schemeClr val="tx1">
                  <a:lumMod val="50000"/>
                  <a:lumOff val="50000"/>
                </a:schemeClr>
              </a:solidFill>
              <a:cs typeface="Calibri"/>
            </a:endParaRPr>
          </a:p>
        </p:txBody>
      </p:sp>
      <p:sp>
        <p:nvSpPr>
          <p:cNvPr id="81" name="Прямоугольник 80">
            <a:extLst>
              <a:ext uri="{FF2B5EF4-FFF2-40B4-BE49-F238E27FC236}">
                <a16:creationId xmlns="" xmlns:a16="http://schemas.microsoft.com/office/drawing/2014/main" id="{CC4E927D-288B-854B-9A0C-C5A52EF6712D}"/>
              </a:ext>
            </a:extLst>
          </p:cNvPr>
          <p:cNvSpPr/>
          <p:nvPr/>
        </p:nvSpPr>
        <p:spPr>
          <a:xfrm>
            <a:off x="8265574" y="5774274"/>
            <a:ext cx="480260" cy="276999"/>
          </a:xfrm>
          <a:prstGeom prst="rect">
            <a:avLst/>
          </a:prstGeom>
        </p:spPr>
        <p:txBody>
          <a:bodyPr wrap="none" lIns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Calibri"/>
              </a:rPr>
              <a:t>13,7%</a:t>
            </a:r>
            <a:endParaRPr lang="ru-RU" sz="800" dirty="0">
              <a:solidFill>
                <a:schemeClr val="tx1">
                  <a:lumMod val="50000"/>
                  <a:lumOff val="50000"/>
                </a:schemeClr>
              </a:solidFill>
              <a:cs typeface="Calibri"/>
            </a:endParaRPr>
          </a:p>
        </p:txBody>
      </p:sp>
      <p:sp>
        <p:nvSpPr>
          <p:cNvPr id="82" name="Овал 81">
            <a:extLst>
              <a:ext uri="{FF2B5EF4-FFF2-40B4-BE49-F238E27FC236}">
                <a16:creationId xmlns="" xmlns:a16="http://schemas.microsoft.com/office/drawing/2014/main" id="{1D47DEE5-5E64-F24F-9812-2F27C3670278}"/>
              </a:ext>
            </a:extLst>
          </p:cNvPr>
          <p:cNvSpPr/>
          <p:nvPr/>
        </p:nvSpPr>
        <p:spPr>
          <a:xfrm>
            <a:off x="8070144" y="5179101"/>
            <a:ext cx="119449" cy="119449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3" name="Прямая соединительная линия 82">
            <a:extLst>
              <a:ext uri="{FF2B5EF4-FFF2-40B4-BE49-F238E27FC236}">
                <a16:creationId xmlns="" xmlns:a16="http://schemas.microsoft.com/office/drawing/2014/main" id="{557B9D36-65AA-104C-9AA9-5C484A1F4F0D}"/>
              </a:ext>
            </a:extLst>
          </p:cNvPr>
          <p:cNvCxnSpPr>
            <a:cxnSpLocks/>
          </p:cNvCxnSpPr>
          <p:nvPr/>
        </p:nvCxnSpPr>
        <p:spPr>
          <a:xfrm flipH="1">
            <a:off x="8091033" y="5363501"/>
            <a:ext cx="3048021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4" name="Прямоугольник 83">
            <a:extLst>
              <a:ext uri="{FF2B5EF4-FFF2-40B4-BE49-F238E27FC236}">
                <a16:creationId xmlns="" xmlns:a16="http://schemas.microsoft.com/office/drawing/2014/main" id="{12908432-CDA0-DF40-AAE7-8D88F6176EC1}"/>
              </a:ext>
            </a:extLst>
          </p:cNvPr>
          <p:cNvSpPr/>
          <p:nvPr/>
        </p:nvSpPr>
        <p:spPr>
          <a:xfrm>
            <a:off x="10227253" y="5774274"/>
            <a:ext cx="104227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ru-RU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Calibri"/>
              </a:rPr>
              <a:t>35,9 </a:t>
            </a:r>
            <a:r>
              <a:rPr lang="ru-RU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Calibri"/>
              </a:rPr>
              <a:t>ТЫС. ЧЕЛ.</a:t>
            </a:r>
            <a:endParaRPr lang="ru-RU" sz="1000" dirty="0">
              <a:solidFill>
                <a:schemeClr val="tx1">
                  <a:lumMod val="50000"/>
                  <a:lumOff val="50000"/>
                </a:schemeClr>
              </a:solidFill>
              <a:cs typeface="Calibri"/>
            </a:endParaRPr>
          </a:p>
        </p:txBody>
      </p:sp>
      <p:sp>
        <p:nvSpPr>
          <p:cNvPr id="85" name="object 193">
            <a:extLst>
              <a:ext uri="{FF2B5EF4-FFF2-40B4-BE49-F238E27FC236}">
                <a16:creationId xmlns="" xmlns:a16="http://schemas.microsoft.com/office/drawing/2014/main" id="{C8CFD3C5-C9B9-B748-A0A0-BD4ABF533410}"/>
              </a:ext>
            </a:extLst>
          </p:cNvPr>
          <p:cNvSpPr txBox="1"/>
          <p:nvPr/>
        </p:nvSpPr>
        <p:spPr>
          <a:xfrm>
            <a:off x="4244731" y="5401601"/>
            <a:ext cx="3098800" cy="255839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7145" marR="5080">
              <a:lnSpc>
                <a:spcPts val="880"/>
              </a:lnSpc>
              <a:spcBef>
                <a:spcPts val="195"/>
              </a:spcBef>
            </a:pPr>
            <a:r>
              <a:rPr sz="800" b="1" spc="-1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УЧИТЕЛЯ</a:t>
            </a:r>
            <a:r>
              <a:rPr sz="800" b="1" spc="1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800" b="1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И</a:t>
            </a:r>
            <a:r>
              <a:rPr sz="800" b="1" spc="15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800" b="1" spc="-1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ПРЕПОДАВАТЕЛИ,</a:t>
            </a:r>
            <a:r>
              <a:rPr sz="800" b="1" spc="15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800" b="1" spc="-2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ВРАЧИ</a:t>
            </a:r>
            <a:r>
              <a:rPr sz="800" b="1" spc="15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800" b="1" spc="-1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РАЗЛИЧНЫХ</a:t>
            </a:r>
            <a:r>
              <a:rPr sz="800" b="1" spc="1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800" b="1" spc="-1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СПЕЦИАЛЬНОСТЕЙ,</a:t>
            </a:r>
            <a:r>
              <a:rPr sz="800" b="1" spc="20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800" b="1" spc="-1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ИНЖЕНЕР,</a:t>
            </a:r>
            <a:r>
              <a:rPr sz="800" b="1" spc="2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800" b="1" spc="-1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МАСТЕР</a:t>
            </a:r>
            <a:r>
              <a:rPr sz="800" b="1" spc="2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800" b="1" spc="-1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ПРОИЗВОДСТВА,</a:t>
            </a:r>
            <a:r>
              <a:rPr sz="800" b="1" spc="2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800" b="1" dirty="0" smtClean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МЕНЕДЖЕР</a:t>
            </a:r>
            <a:endParaRPr sz="800" dirty="0">
              <a:solidFill>
                <a:schemeClr val="accent1">
                  <a:lumMod val="75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88" name="Рисунок 87">
            <a:extLst>
              <a:ext uri="{FF2B5EF4-FFF2-40B4-BE49-F238E27FC236}">
                <a16:creationId xmlns="" xmlns:a16="http://schemas.microsoft.com/office/drawing/2014/main" id="{74375C84-CE2A-9B40-B116-63B20F5CFE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34473" y="3924394"/>
            <a:ext cx="354118" cy="781502"/>
          </a:xfrm>
          <a:prstGeom prst="rect">
            <a:avLst/>
          </a:prstGeom>
        </p:spPr>
      </p:pic>
      <p:sp>
        <p:nvSpPr>
          <p:cNvPr id="86" name="object 200">
            <a:extLst>
              <a:ext uri="{FF2B5EF4-FFF2-40B4-BE49-F238E27FC236}">
                <a16:creationId xmlns="" xmlns:a16="http://schemas.microsoft.com/office/drawing/2014/main" id="{BD4980F7-1B98-2344-A18B-3BC939E97E0D}"/>
              </a:ext>
            </a:extLst>
          </p:cNvPr>
          <p:cNvSpPr txBox="1"/>
          <p:nvPr/>
        </p:nvSpPr>
        <p:spPr>
          <a:xfrm>
            <a:off x="8241931" y="5407951"/>
            <a:ext cx="2922905" cy="371255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7145" marR="5080">
              <a:lnSpc>
                <a:spcPts val="880"/>
              </a:lnSpc>
              <a:spcBef>
                <a:spcPts val="195"/>
              </a:spcBef>
            </a:pPr>
            <a:r>
              <a:rPr sz="800" b="1" spc="-1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rPr>
              <a:t>ГОРНИЧНАЯ,</a:t>
            </a:r>
            <a:r>
              <a:rPr sz="800" b="1" spc="1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rPr>
              <a:t>УБОРЩИК</a:t>
            </a:r>
            <a:r>
              <a:rPr sz="800" b="1" spc="1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800" b="1" spc="-1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rPr>
              <a:t>ПРОИЗВОДСТВЕННЫХ</a:t>
            </a:r>
            <a:r>
              <a:rPr sz="800" b="1" spc="15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rPr>
              <a:t>И</a:t>
            </a:r>
            <a:r>
              <a:rPr sz="800" b="1" spc="15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800" b="1" spc="-1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rPr>
              <a:t>СЛУЖЕБНЫХ</a:t>
            </a:r>
            <a:r>
              <a:rPr sz="800" b="1" spc="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rPr>
              <a:t>ПОМЕЩЕНИЙ, </a:t>
            </a:r>
            <a:r>
              <a:rPr sz="800" b="1" spc="-1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rPr>
              <a:t>ПОДСОБНЫЙ</a:t>
            </a:r>
            <a:r>
              <a:rPr sz="800" b="1" spc="5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800" b="1" spc="-1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rPr>
              <a:t>РАБОЧИЙ,</a:t>
            </a:r>
            <a:r>
              <a:rPr sz="800" b="1" spc="5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800" b="1" spc="-2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rPr>
              <a:t>ОПЕРАТОР</a:t>
            </a:r>
            <a:r>
              <a:rPr sz="800" b="1" spc="5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800" b="1" spc="-1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rPr>
              <a:t>ЗАПРАВОЧНЫХ</a:t>
            </a:r>
            <a:r>
              <a:rPr sz="800" b="1" spc="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800" b="1" spc="-1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rPr>
              <a:t>СТАНЦИЙ</a:t>
            </a:r>
            <a:endParaRPr sz="800" dirty="0">
              <a:solidFill>
                <a:schemeClr val="tx1">
                  <a:lumMod val="50000"/>
                  <a:lumOff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87" name="object 197">
            <a:extLst>
              <a:ext uri="{FF2B5EF4-FFF2-40B4-BE49-F238E27FC236}">
                <a16:creationId xmlns="" xmlns:a16="http://schemas.microsoft.com/office/drawing/2014/main" id="{4E0B8B14-930D-6D43-867E-91AAE0230154}"/>
              </a:ext>
            </a:extLst>
          </p:cNvPr>
          <p:cNvSpPr txBox="1"/>
          <p:nvPr/>
        </p:nvSpPr>
        <p:spPr>
          <a:xfrm>
            <a:off x="8241931" y="4289075"/>
            <a:ext cx="2911475" cy="355867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7145" marR="245110">
              <a:lnSpc>
                <a:spcPts val="880"/>
              </a:lnSpc>
              <a:spcBef>
                <a:spcPts val="195"/>
              </a:spcBef>
            </a:pPr>
            <a:r>
              <a:rPr sz="800" b="1" spc="-10" dirty="0">
                <a:latin typeface="Calibri"/>
                <a:cs typeface="Calibri"/>
              </a:rPr>
              <a:t>МАШИНИСТ,</a:t>
            </a:r>
            <a:r>
              <a:rPr sz="800" b="1" spc="-15" dirty="0">
                <a:latin typeface="Calibri"/>
                <a:cs typeface="Calibri"/>
              </a:rPr>
              <a:t> </a:t>
            </a:r>
            <a:r>
              <a:rPr sz="800" b="1" spc="-25" dirty="0">
                <a:latin typeface="Calibri"/>
                <a:cs typeface="Calibri"/>
              </a:rPr>
              <a:t>ОПЕРАТОР,</a:t>
            </a:r>
            <a:r>
              <a:rPr sz="800" b="1" spc="-15" dirty="0">
                <a:latin typeface="Calibri"/>
                <a:cs typeface="Calibri"/>
              </a:rPr>
              <a:t> </a:t>
            </a:r>
            <a:r>
              <a:rPr sz="800" b="1" dirty="0">
                <a:latin typeface="Calibri"/>
                <a:cs typeface="Calibri"/>
              </a:rPr>
              <a:t>СЛЕСАРЬ,</a:t>
            </a:r>
            <a:r>
              <a:rPr sz="800" b="1" spc="-15" dirty="0">
                <a:latin typeface="Calibri"/>
                <a:cs typeface="Calibri"/>
              </a:rPr>
              <a:t> </a:t>
            </a:r>
            <a:r>
              <a:rPr sz="800" b="1" dirty="0">
                <a:latin typeface="Calibri"/>
                <a:cs typeface="Calibri"/>
              </a:rPr>
              <a:t>ВОДИТЕЛЬ,</a:t>
            </a:r>
            <a:r>
              <a:rPr sz="800" b="1" spc="-10" dirty="0">
                <a:latin typeface="Calibri"/>
                <a:cs typeface="Calibri"/>
              </a:rPr>
              <a:t> БУРИЛЬЩИК,</a:t>
            </a:r>
            <a:r>
              <a:rPr sz="800" b="1" spc="200" dirty="0">
                <a:latin typeface="Calibri"/>
                <a:cs typeface="Calibri"/>
              </a:rPr>
              <a:t> </a:t>
            </a:r>
            <a:r>
              <a:rPr sz="800" b="1" dirty="0">
                <a:latin typeface="Calibri"/>
                <a:cs typeface="Calibri"/>
              </a:rPr>
              <a:t>ПРОВОДНИК</a:t>
            </a:r>
            <a:r>
              <a:rPr sz="800" b="1" spc="-15" dirty="0">
                <a:latin typeface="Calibri"/>
                <a:cs typeface="Calibri"/>
              </a:rPr>
              <a:t> </a:t>
            </a:r>
            <a:r>
              <a:rPr sz="800" b="1" spc="-10" dirty="0">
                <a:latin typeface="Calibri"/>
                <a:cs typeface="Calibri"/>
              </a:rPr>
              <a:t>ПАССАЖИРСКОГО</a:t>
            </a:r>
            <a:r>
              <a:rPr sz="800" b="1" spc="-15" dirty="0">
                <a:latin typeface="Calibri"/>
                <a:cs typeface="Calibri"/>
              </a:rPr>
              <a:t> </a:t>
            </a:r>
            <a:r>
              <a:rPr sz="800" b="1" spc="-10" dirty="0">
                <a:latin typeface="Calibri"/>
                <a:cs typeface="Calibri"/>
              </a:rPr>
              <a:t>ВАГОНА</a:t>
            </a:r>
            <a:endParaRPr lang="ru-RU" sz="800" b="1" spc="-1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lang="ru-RU" sz="650" dirty="0">
              <a:latin typeface="Calibri"/>
              <a:cs typeface="Calibri"/>
            </a:endParaRPr>
          </a:p>
        </p:txBody>
      </p:sp>
      <p:pic>
        <p:nvPicPr>
          <p:cNvPr id="89" name="Рисунок 88">
            <a:extLst>
              <a:ext uri="{FF2B5EF4-FFF2-40B4-BE49-F238E27FC236}">
                <a16:creationId xmlns="" xmlns:a16="http://schemas.microsoft.com/office/drawing/2014/main" id="{121A2303-9E8B-C84C-AE9E-F102A7DDE62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67125" y="5184477"/>
            <a:ext cx="569846" cy="773362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="" xmlns:a16="http://schemas.microsoft.com/office/drawing/2014/main" id="{E0D5E72F-991D-BD47-ABCB-0F594E3E957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-13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748" y="5151987"/>
            <a:ext cx="386742" cy="716610"/>
          </a:xfrm>
          <a:prstGeom prst="rect">
            <a:avLst/>
          </a:prstGeom>
        </p:spPr>
      </p:pic>
      <p:pic>
        <p:nvPicPr>
          <p:cNvPr id="91" name="Рисунок 90">
            <a:extLst>
              <a:ext uri="{FF2B5EF4-FFF2-40B4-BE49-F238E27FC236}">
                <a16:creationId xmlns="" xmlns:a16="http://schemas.microsoft.com/office/drawing/2014/main" id="{DD524A24-FE0F-1048-ADD6-4A38A660D5E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902" y="3975396"/>
            <a:ext cx="269203" cy="731777"/>
          </a:xfrm>
          <a:prstGeom prst="rect">
            <a:avLst/>
          </a:prstGeom>
        </p:spPr>
      </p:pic>
      <p:graphicFrame>
        <p:nvGraphicFramePr>
          <p:cNvPr id="94" name="Диаграмма 93">
            <a:extLst>
              <a:ext uri="{FF2B5EF4-FFF2-40B4-BE49-F238E27FC236}">
                <a16:creationId xmlns="" xmlns:a16="http://schemas.microsoft.com/office/drawing/2014/main" id="{1978976B-3F6E-554E-9899-E63453704E0A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363672508"/>
              </p:ext>
            </p:extLst>
          </p:nvPr>
        </p:nvGraphicFramePr>
        <p:xfrm>
          <a:off x="-720798" y="3002236"/>
          <a:ext cx="4468407" cy="32937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cxnSp>
        <p:nvCxnSpPr>
          <p:cNvPr id="92" name="Прямая соединительная линия 91">
            <a:extLst>
              <a:ext uri="{FF2B5EF4-FFF2-40B4-BE49-F238E27FC236}">
                <a16:creationId xmlns="" xmlns:a16="http://schemas.microsoft.com/office/drawing/2014/main" id="{113F5663-5DA9-8F4B-8299-82599008CD45}"/>
              </a:ext>
            </a:extLst>
          </p:cNvPr>
          <p:cNvCxnSpPr>
            <a:cxnSpLocks/>
          </p:cNvCxnSpPr>
          <p:nvPr/>
        </p:nvCxnSpPr>
        <p:spPr>
          <a:xfrm flipH="1">
            <a:off x="4150721" y="4196650"/>
            <a:ext cx="3048021" cy="0"/>
          </a:xfrm>
          <a:prstGeom prst="line">
            <a:avLst/>
          </a:prstGeom>
          <a:ln w="19050">
            <a:solidFill>
              <a:srgbClr val="003399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3" name="Прямая соединительная линия 92">
            <a:extLst>
              <a:ext uri="{FF2B5EF4-FFF2-40B4-BE49-F238E27FC236}">
                <a16:creationId xmlns="" xmlns:a16="http://schemas.microsoft.com/office/drawing/2014/main" id="{113F5663-5DA9-8F4B-8299-82599008CD45}"/>
              </a:ext>
            </a:extLst>
          </p:cNvPr>
          <p:cNvCxnSpPr>
            <a:cxnSpLocks/>
          </p:cNvCxnSpPr>
          <p:nvPr/>
        </p:nvCxnSpPr>
        <p:spPr>
          <a:xfrm flipH="1">
            <a:off x="4150721" y="5347276"/>
            <a:ext cx="3048021" cy="0"/>
          </a:xfrm>
          <a:prstGeom prst="line">
            <a:avLst/>
          </a:prstGeom>
          <a:ln w="19050">
            <a:solidFill>
              <a:srgbClr val="4794D9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5" name="object 80">
            <a:extLst>
              <a:ext uri="{FF2B5EF4-FFF2-40B4-BE49-F238E27FC236}">
                <a16:creationId xmlns="" xmlns:a16="http://schemas.microsoft.com/office/drawing/2014/main" id="{95E0F599-C32F-A543-8301-5949217B50FC}"/>
              </a:ext>
            </a:extLst>
          </p:cNvPr>
          <p:cNvSpPr txBox="1"/>
          <p:nvPr/>
        </p:nvSpPr>
        <p:spPr>
          <a:xfrm>
            <a:off x="1274835" y="4410353"/>
            <a:ext cx="627982" cy="4873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395"/>
              </a:lnSpc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261,6 </a:t>
            </a:r>
            <a:r>
              <a:rPr lang="ru-RU" sz="1100" b="1" dirty="0" smtClean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ТЫС.</a:t>
            </a:r>
            <a:endParaRPr lang="ru-RU" sz="2000" dirty="0" smtClean="0">
              <a:solidFill>
                <a:schemeClr val="accent1">
                  <a:lumMod val="75000"/>
                </a:schemeClr>
              </a:solidFill>
              <a:latin typeface="Calibri"/>
              <a:cs typeface="Calibri"/>
            </a:endParaRPr>
          </a:p>
          <a:p>
            <a:pPr algn="ctr">
              <a:lnSpc>
                <a:spcPts val="915"/>
              </a:lnSpc>
            </a:pPr>
            <a:r>
              <a:rPr lang="ru-RU" sz="1100" b="1" spc="-10" dirty="0" smtClean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ЧЕЛОВЕК</a:t>
            </a:r>
            <a:endParaRPr lang="ru-RU" sz="1100" dirty="0">
              <a:solidFill>
                <a:schemeClr val="accent1">
                  <a:lumMod val="75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96" name="Рисунок 95">
            <a:extLst>
              <a:ext uri="{FF2B5EF4-FFF2-40B4-BE49-F238E27FC236}">
                <a16:creationId xmlns="" xmlns:a16="http://schemas.microsoft.com/office/drawing/2014/main" id="{8E0BA5B5-C16F-2B48-9962-4C713790820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-13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582" y="5113297"/>
            <a:ext cx="457580" cy="756000"/>
          </a:xfrm>
          <a:prstGeom prst="rect">
            <a:avLst/>
          </a:prstGeom>
        </p:spPr>
      </p:pic>
      <p:pic>
        <p:nvPicPr>
          <p:cNvPr id="98" name="Рисунок 97">
            <a:extLst>
              <a:ext uri="{FF2B5EF4-FFF2-40B4-BE49-F238E27FC236}">
                <a16:creationId xmlns="" xmlns:a16="http://schemas.microsoft.com/office/drawing/2014/main" id="{4B999DFE-2357-034D-AD1B-1F87AE3D3220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="" xmlns:a14="http://schemas.microsoft.com/office/drawing/2010/main">
                  <a14:imgLayer r:embed="rId1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567" y="3991614"/>
            <a:ext cx="566643" cy="735105"/>
          </a:xfrm>
          <a:prstGeom prst="rect">
            <a:avLst/>
          </a:prstGeom>
        </p:spPr>
      </p:pic>
      <p:sp>
        <p:nvSpPr>
          <p:cNvPr id="99" name="Прямоугольник с двумя скругленными противолежащими углами 98">
            <a:extLst>
              <a:ext uri="{FF2B5EF4-FFF2-40B4-BE49-F238E27FC236}">
                <a16:creationId xmlns="" xmlns:a16="http://schemas.microsoft.com/office/drawing/2014/main" id="{34739112-58D9-674D-B0CD-E2F48CA23B5C}"/>
              </a:ext>
            </a:extLst>
          </p:cNvPr>
          <p:cNvSpPr/>
          <p:nvPr/>
        </p:nvSpPr>
        <p:spPr>
          <a:xfrm>
            <a:off x="3359890" y="3258457"/>
            <a:ext cx="7758275" cy="563152"/>
          </a:xfrm>
          <a:prstGeom prst="round2DiagRect">
            <a:avLst>
              <a:gd name="adj1" fmla="val 10143"/>
              <a:gd name="adj2" fmla="val 0"/>
            </a:avLst>
          </a:prstGeom>
          <a:noFill/>
          <a:ln w="28575">
            <a:solidFill>
              <a:srgbClr val="4794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600" b="1" dirty="0" smtClean="0">
                <a:solidFill>
                  <a:srgbClr val="4794D9"/>
                </a:solidFill>
              </a:rPr>
              <a:t>СТРУКТУРА ПОТРЕБНОСТИ В КАДРАХ ПО УРОВНЮ ОБРАЗОВАНИЯ</a:t>
            </a:r>
            <a:endParaRPr lang="ru-RU" sz="1600" b="1" dirty="0">
              <a:solidFill>
                <a:srgbClr val="4794D9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395232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>
            <a:extLst>
              <a:ext uri="{FF2B5EF4-FFF2-40B4-BE49-F238E27FC236}">
                <a16:creationId xmlns="" xmlns:a16="http://schemas.microsoft.com/office/drawing/2014/main" id="{9F1542D7-DFF8-9047-BB8C-C23FAEF56C98}"/>
              </a:ext>
            </a:extLst>
          </p:cNvPr>
          <p:cNvSpPr/>
          <p:nvPr/>
        </p:nvSpPr>
        <p:spPr>
          <a:xfrm>
            <a:off x="1154171" y="1202422"/>
            <a:ext cx="9570979" cy="4821672"/>
          </a:xfrm>
          <a:custGeom>
            <a:avLst/>
            <a:gdLst/>
            <a:ahLst/>
            <a:cxnLst/>
            <a:rect l="l" t="t" r="r" b="b"/>
            <a:pathLst>
              <a:path w="10296525" h="4821555">
                <a:moveTo>
                  <a:pt x="0" y="4821271"/>
                </a:moveTo>
                <a:lnTo>
                  <a:pt x="10295999" y="4821271"/>
                </a:lnTo>
                <a:lnTo>
                  <a:pt x="10295999" y="0"/>
                </a:lnTo>
                <a:lnTo>
                  <a:pt x="0" y="0"/>
                </a:lnTo>
                <a:lnTo>
                  <a:pt x="0" y="4821271"/>
                </a:lnTo>
                <a:close/>
              </a:path>
            </a:pathLst>
          </a:custGeom>
          <a:solidFill>
            <a:srgbClr val="4794D9">
              <a:alpha val="30198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cxnSp>
        <p:nvCxnSpPr>
          <p:cNvPr id="115" name="Прямая соединительная линия 114">
            <a:extLst>
              <a:ext uri="{FF2B5EF4-FFF2-40B4-BE49-F238E27FC236}">
                <a16:creationId xmlns="" xmlns:a16="http://schemas.microsoft.com/office/drawing/2014/main" id="{5E50138A-3FF2-9044-A386-C3A40EFCD61B}"/>
              </a:ext>
            </a:extLst>
          </p:cNvPr>
          <p:cNvCxnSpPr>
            <a:cxnSpLocks/>
          </p:cNvCxnSpPr>
          <p:nvPr/>
        </p:nvCxnSpPr>
        <p:spPr>
          <a:xfrm flipV="1">
            <a:off x="2226793" y="1392639"/>
            <a:ext cx="0" cy="3987845"/>
          </a:xfrm>
          <a:prstGeom prst="line">
            <a:avLst/>
          </a:prstGeom>
          <a:ln w="2222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D055F67-8B0E-9940-8F24-E8B410F4B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/>
              <a:t>ПРОГНОЗ КАДРОВЫХ ПОТРЕБНОСТЕЙ ОРГАНИЗАЦИЙ </a:t>
            </a:r>
            <a:br>
              <a:rPr lang="ru-RU" sz="2000" dirty="0"/>
            </a:br>
            <a:r>
              <a:rPr lang="ru-RU" sz="2000" dirty="0"/>
              <a:t>ПО ВИДАМ ЭКОНОМИЧЕСКОЙ ДЕЯТЕЛЬНОСТИ</a:t>
            </a:r>
          </a:p>
        </p:txBody>
      </p:sp>
      <p:sp>
        <p:nvSpPr>
          <p:cNvPr id="4" name="Прямоугольник с двумя скругленными противолежащими углами 3">
            <a:extLst>
              <a:ext uri="{FF2B5EF4-FFF2-40B4-BE49-F238E27FC236}">
                <a16:creationId xmlns="" xmlns:a16="http://schemas.microsoft.com/office/drawing/2014/main" id="{111E2C20-505A-B243-997A-A04CEC18B290}"/>
              </a:ext>
            </a:extLst>
          </p:cNvPr>
          <p:cNvSpPr/>
          <p:nvPr/>
        </p:nvSpPr>
        <p:spPr>
          <a:xfrm>
            <a:off x="8755829" y="1202422"/>
            <a:ext cx="2170263" cy="4821672"/>
          </a:xfrm>
          <a:prstGeom prst="round2DiagRect">
            <a:avLst>
              <a:gd name="adj1" fmla="val 12614"/>
              <a:gd name="adj2" fmla="val 0"/>
            </a:avLst>
          </a:prstGeom>
          <a:gradFill flip="none" rotWithShape="1">
            <a:gsLst>
              <a:gs pos="0">
                <a:schemeClr val="accent5">
                  <a:lumMod val="50000"/>
                </a:schemeClr>
              </a:gs>
              <a:gs pos="50000">
                <a:srgbClr val="244072"/>
              </a:gs>
              <a:gs pos="100000">
                <a:schemeClr val="accent5">
                  <a:lumMod val="7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24000" rIns="324000" bIns="0" rtlCol="0" anchor="t"/>
          <a:lstStyle/>
          <a:p>
            <a:pPr algn="r"/>
            <a:r>
              <a:rPr lang="ru-RU" sz="3300" b="1" spc="-5" dirty="0" smtClean="0">
                <a:solidFill>
                  <a:srgbClr val="FFFFFF"/>
                </a:solidFill>
                <a:latin typeface="Century Gothic"/>
                <a:cs typeface="Century Gothic"/>
              </a:rPr>
              <a:t>79,4 </a:t>
            </a:r>
            <a:r>
              <a:rPr lang="ru-RU" sz="3300" b="1" dirty="0">
                <a:solidFill>
                  <a:srgbClr val="FFFFFF"/>
                </a:solidFill>
                <a:latin typeface="Century Gothic"/>
                <a:cs typeface="Century Gothic"/>
              </a:rPr>
              <a:t>%</a:t>
            </a:r>
            <a:endParaRPr lang="ru-RU" sz="3300" dirty="0">
              <a:latin typeface="Century Gothic"/>
              <a:cs typeface="Century Gothic"/>
            </a:endParaRPr>
          </a:p>
          <a:p>
            <a:pPr marL="127000" marR="38100" indent="-114935" algn="r">
              <a:lnSpc>
                <a:spcPts val="1920"/>
              </a:lnSpc>
              <a:spcBef>
                <a:spcPts val="180"/>
              </a:spcBef>
            </a:pPr>
            <a:r>
              <a:rPr lang="ru-RU" sz="1750" b="1" spc="-5" dirty="0">
                <a:solidFill>
                  <a:srgbClr val="FFFFFF"/>
                </a:solidFill>
                <a:cs typeface="Calibri"/>
              </a:rPr>
              <a:t>ОТ ВСЕЙ</a:t>
            </a:r>
          </a:p>
          <a:p>
            <a:pPr marL="127000" marR="38100" indent="-114935" algn="r">
              <a:lnSpc>
                <a:spcPts val="1920"/>
              </a:lnSpc>
              <a:spcBef>
                <a:spcPts val="180"/>
              </a:spcBef>
            </a:pPr>
            <a:r>
              <a:rPr lang="ru-RU" sz="1750" b="1" spc="-5" dirty="0">
                <a:solidFill>
                  <a:srgbClr val="FFFFFF"/>
                </a:solidFill>
                <a:cs typeface="Calibri"/>
              </a:rPr>
              <a:t>ПОТРЕБНОСТИ </a:t>
            </a:r>
          </a:p>
          <a:p>
            <a:pPr marL="127000" marR="38100" indent="-114935" algn="r">
              <a:lnSpc>
                <a:spcPts val="1920"/>
              </a:lnSpc>
              <a:spcBef>
                <a:spcPts val="180"/>
              </a:spcBef>
            </a:pPr>
            <a:r>
              <a:rPr lang="ru-RU" sz="1750" b="1" spc="-5" dirty="0">
                <a:solidFill>
                  <a:srgbClr val="FFFFFF"/>
                </a:solidFill>
                <a:cs typeface="Calibri"/>
              </a:rPr>
              <a:t>В КАДРАХ</a:t>
            </a:r>
            <a:endParaRPr lang="ru-RU" sz="1750" dirty="0">
              <a:cs typeface="Calibri"/>
            </a:endParaRPr>
          </a:p>
        </p:txBody>
      </p:sp>
      <p:grpSp>
        <p:nvGrpSpPr>
          <p:cNvPr id="43" name="Группа 42">
            <a:extLst>
              <a:ext uri="{FF2B5EF4-FFF2-40B4-BE49-F238E27FC236}">
                <a16:creationId xmlns="" xmlns:a16="http://schemas.microsoft.com/office/drawing/2014/main" id="{8CE60358-CE9E-D749-B54C-415C55BA17A5}"/>
              </a:ext>
            </a:extLst>
          </p:cNvPr>
          <p:cNvGrpSpPr/>
          <p:nvPr/>
        </p:nvGrpSpPr>
        <p:grpSpPr>
          <a:xfrm>
            <a:off x="1616927" y="1925308"/>
            <a:ext cx="622619" cy="2888973"/>
            <a:chOff x="-1980416" y="1925308"/>
            <a:chExt cx="4372609" cy="2888973"/>
          </a:xfrm>
        </p:grpSpPr>
        <p:cxnSp>
          <p:nvCxnSpPr>
            <p:cNvPr id="31" name="Прямая соединительная линия 30">
              <a:extLst>
                <a:ext uri="{FF2B5EF4-FFF2-40B4-BE49-F238E27FC236}">
                  <a16:creationId xmlns="" xmlns:a16="http://schemas.microsoft.com/office/drawing/2014/main" id="{70D279B0-469B-D947-AF96-D69A1E1229B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1980416" y="1925308"/>
              <a:ext cx="4372609" cy="0"/>
            </a:xfrm>
            <a:prstGeom prst="line">
              <a:avLst/>
            </a:prstGeom>
            <a:ln w="22225">
              <a:solidFill>
                <a:srgbClr val="003399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>
              <a:extLst>
                <a:ext uri="{FF2B5EF4-FFF2-40B4-BE49-F238E27FC236}">
                  <a16:creationId xmlns="" xmlns:a16="http://schemas.microsoft.com/office/drawing/2014/main" id="{3C4F6F20-D553-1D48-ACDE-94E69CF9DE9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1980416" y="2503103"/>
              <a:ext cx="4372609" cy="0"/>
            </a:xfrm>
            <a:prstGeom prst="line">
              <a:avLst/>
            </a:prstGeom>
            <a:ln w="22225">
              <a:solidFill>
                <a:srgbClr val="003399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>
              <a:extLst>
                <a:ext uri="{FF2B5EF4-FFF2-40B4-BE49-F238E27FC236}">
                  <a16:creationId xmlns="" xmlns:a16="http://schemas.microsoft.com/office/drawing/2014/main" id="{361CBDF5-B898-AA48-B32C-1FBCBE7CDF8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1980416" y="3080898"/>
              <a:ext cx="4372609" cy="0"/>
            </a:xfrm>
            <a:prstGeom prst="line">
              <a:avLst/>
            </a:prstGeom>
            <a:ln w="22225">
              <a:solidFill>
                <a:srgbClr val="003399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>
              <a:extLst>
                <a:ext uri="{FF2B5EF4-FFF2-40B4-BE49-F238E27FC236}">
                  <a16:creationId xmlns="" xmlns:a16="http://schemas.microsoft.com/office/drawing/2014/main" id="{F711693C-FDCA-3B44-965C-AC11624EAFC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1980416" y="3658693"/>
              <a:ext cx="4372609" cy="0"/>
            </a:xfrm>
            <a:prstGeom prst="line">
              <a:avLst/>
            </a:prstGeom>
            <a:ln w="22225">
              <a:solidFill>
                <a:srgbClr val="003399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>
              <a:extLst>
                <a:ext uri="{FF2B5EF4-FFF2-40B4-BE49-F238E27FC236}">
                  <a16:creationId xmlns="" xmlns:a16="http://schemas.microsoft.com/office/drawing/2014/main" id="{0EA9B9B2-CA2C-6D40-8E29-04582FD3CCE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1980416" y="4236488"/>
              <a:ext cx="4372609" cy="0"/>
            </a:xfrm>
            <a:prstGeom prst="line">
              <a:avLst/>
            </a:prstGeom>
            <a:ln w="22225">
              <a:solidFill>
                <a:srgbClr val="003399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>
              <a:extLst>
                <a:ext uri="{FF2B5EF4-FFF2-40B4-BE49-F238E27FC236}">
                  <a16:creationId xmlns="" xmlns:a16="http://schemas.microsoft.com/office/drawing/2014/main" id="{5A325C14-2429-FD4B-B83B-FF5EE0520AB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1980416" y="4814281"/>
              <a:ext cx="4372609" cy="0"/>
            </a:xfrm>
            <a:prstGeom prst="line">
              <a:avLst/>
            </a:prstGeom>
            <a:ln w="22225">
              <a:solidFill>
                <a:srgbClr val="003399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object 1012">
            <a:extLst>
              <a:ext uri="{FF2B5EF4-FFF2-40B4-BE49-F238E27FC236}">
                <a16:creationId xmlns="" xmlns:a16="http://schemas.microsoft.com/office/drawing/2014/main" id="{EE897222-115B-9F4F-9569-A839DB3A27CB}"/>
              </a:ext>
            </a:extLst>
          </p:cNvPr>
          <p:cNvSpPr txBox="1"/>
          <p:nvPr/>
        </p:nvSpPr>
        <p:spPr>
          <a:xfrm>
            <a:off x="4955401" y="1395735"/>
            <a:ext cx="921468" cy="1673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>
              <a:lnSpc>
                <a:spcPct val="100000"/>
              </a:lnSpc>
              <a:spcBef>
                <a:spcPts val="105"/>
              </a:spcBef>
              <a:tabLst>
                <a:tab pos="151765" algn="l"/>
              </a:tabLst>
            </a:pPr>
            <a:r>
              <a:rPr lang="ru-RU" sz="1000" dirty="0">
                <a:cs typeface="Calibri"/>
              </a:rPr>
              <a:t>•</a:t>
            </a:r>
            <a:r>
              <a:rPr lang="ru-RU" sz="1000" spc="-15" dirty="0">
                <a:cs typeface="Calibri"/>
              </a:rPr>
              <a:t> </a:t>
            </a:r>
            <a:r>
              <a:rPr lang="ru-RU" sz="1000" b="1" dirty="0" smtClean="0">
                <a:cs typeface="Calibri"/>
              </a:rPr>
              <a:t>12,9%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45" name="object 1006">
            <a:extLst>
              <a:ext uri="{FF2B5EF4-FFF2-40B4-BE49-F238E27FC236}">
                <a16:creationId xmlns="" xmlns:a16="http://schemas.microsoft.com/office/drawing/2014/main" id="{96E5880F-24FA-074D-A87A-AD89F14BF295}"/>
              </a:ext>
            </a:extLst>
          </p:cNvPr>
          <p:cNvSpPr txBox="1"/>
          <p:nvPr/>
        </p:nvSpPr>
        <p:spPr>
          <a:xfrm>
            <a:off x="2852901" y="1392639"/>
            <a:ext cx="2844165" cy="177613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tabLst>
                <a:tab pos="635000" algn="l"/>
              </a:tabLst>
            </a:pPr>
            <a:r>
              <a:rPr lang="ru-RU" sz="1050" b="1" spc="5" dirty="0">
                <a:cs typeface="Calibri"/>
              </a:rPr>
              <a:t>ДОБЫЧА ПОЛЕЗНЫХ ИСКОПАЕМЫХ </a:t>
            </a:r>
            <a:endParaRPr sz="1050" dirty="0">
              <a:latin typeface="Calibri"/>
              <a:cs typeface="Calibri"/>
            </a:endParaRPr>
          </a:p>
        </p:txBody>
      </p:sp>
      <p:sp>
        <p:nvSpPr>
          <p:cNvPr id="69" name="object 79">
            <a:extLst>
              <a:ext uri="{FF2B5EF4-FFF2-40B4-BE49-F238E27FC236}">
                <a16:creationId xmlns="" xmlns:a16="http://schemas.microsoft.com/office/drawing/2014/main" id="{0CB6927F-D3F8-2C4A-8231-51F8164344C0}"/>
              </a:ext>
            </a:extLst>
          </p:cNvPr>
          <p:cNvSpPr/>
          <p:nvPr/>
        </p:nvSpPr>
        <p:spPr>
          <a:xfrm>
            <a:off x="2329218" y="1577496"/>
            <a:ext cx="413983" cy="126364"/>
          </a:xfrm>
          <a:custGeom>
            <a:avLst/>
            <a:gdLst/>
            <a:ahLst/>
            <a:cxnLst/>
            <a:rect l="l" t="t" r="r" b="b"/>
            <a:pathLst>
              <a:path w="486410" h="126364">
                <a:moveTo>
                  <a:pt x="63003" y="125999"/>
                </a:moveTo>
                <a:lnTo>
                  <a:pt x="423392" y="125999"/>
                </a:lnTo>
                <a:lnTo>
                  <a:pt x="447854" y="121028"/>
                </a:lnTo>
                <a:lnTo>
                  <a:pt x="467885" y="107492"/>
                </a:lnTo>
                <a:lnTo>
                  <a:pt x="481421" y="87461"/>
                </a:lnTo>
                <a:lnTo>
                  <a:pt x="486392" y="62999"/>
                </a:lnTo>
                <a:lnTo>
                  <a:pt x="481421" y="38537"/>
                </a:lnTo>
                <a:lnTo>
                  <a:pt x="467885" y="18505"/>
                </a:lnTo>
                <a:lnTo>
                  <a:pt x="447854" y="4970"/>
                </a:lnTo>
                <a:lnTo>
                  <a:pt x="423392" y="0"/>
                </a:lnTo>
                <a:lnTo>
                  <a:pt x="63003" y="0"/>
                </a:lnTo>
                <a:lnTo>
                  <a:pt x="38540" y="4970"/>
                </a:lnTo>
                <a:lnTo>
                  <a:pt x="18507" y="18505"/>
                </a:lnTo>
                <a:lnTo>
                  <a:pt x="4971" y="38537"/>
                </a:lnTo>
                <a:lnTo>
                  <a:pt x="0" y="62999"/>
                </a:lnTo>
                <a:lnTo>
                  <a:pt x="4971" y="87461"/>
                </a:lnTo>
                <a:lnTo>
                  <a:pt x="18507" y="107492"/>
                </a:lnTo>
                <a:lnTo>
                  <a:pt x="38540" y="121028"/>
                </a:lnTo>
                <a:lnTo>
                  <a:pt x="63003" y="125999"/>
                </a:lnTo>
                <a:close/>
              </a:path>
            </a:pathLst>
          </a:custGeom>
          <a:solidFill>
            <a:schemeClr val="tx1"/>
          </a:solidFill>
          <a:ln w="179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algn="ctr"/>
            <a:r>
              <a:rPr lang="ru-RU" sz="800" b="1" dirty="0" smtClean="0">
                <a:solidFill>
                  <a:schemeClr val="bg1"/>
                </a:solidFill>
              </a:rPr>
              <a:t>33,7</a:t>
            </a:r>
            <a:endParaRPr sz="800" b="1" dirty="0">
              <a:solidFill>
                <a:schemeClr val="bg1"/>
              </a:solidFill>
            </a:endParaRPr>
          </a:p>
        </p:txBody>
      </p:sp>
      <p:sp>
        <p:nvSpPr>
          <p:cNvPr id="76" name="object 1006">
            <a:extLst>
              <a:ext uri="{FF2B5EF4-FFF2-40B4-BE49-F238E27FC236}">
                <a16:creationId xmlns="" xmlns:a16="http://schemas.microsoft.com/office/drawing/2014/main" id="{652AC8C4-F945-F54F-825E-D4F6EC4C8D63}"/>
              </a:ext>
            </a:extLst>
          </p:cNvPr>
          <p:cNvSpPr txBox="1"/>
          <p:nvPr/>
        </p:nvSpPr>
        <p:spPr>
          <a:xfrm>
            <a:off x="2825257" y="3134152"/>
            <a:ext cx="2844165" cy="177613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tabLst>
                <a:tab pos="635000" algn="l"/>
              </a:tabLst>
            </a:pPr>
            <a:r>
              <a:rPr lang="ru-RU" sz="1050" b="1" spc="5" dirty="0">
                <a:cs typeface="Calibri"/>
              </a:rPr>
              <a:t>ОБРАЗОВАНИЕ</a:t>
            </a:r>
            <a:endParaRPr sz="1050" dirty="0">
              <a:latin typeface="Calibri"/>
              <a:cs typeface="Calibri"/>
            </a:endParaRPr>
          </a:p>
        </p:txBody>
      </p:sp>
      <p:sp>
        <p:nvSpPr>
          <p:cNvPr id="77" name="object 79">
            <a:extLst>
              <a:ext uri="{FF2B5EF4-FFF2-40B4-BE49-F238E27FC236}">
                <a16:creationId xmlns="" xmlns:a16="http://schemas.microsoft.com/office/drawing/2014/main" id="{95EEC6D5-17F7-DC49-9D8A-A7589CCDA0BB}"/>
              </a:ext>
            </a:extLst>
          </p:cNvPr>
          <p:cNvSpPr/>
          <p:nvPr/>
        </p:nvSpPr>
        <p:spPr>
          <a:xfrm>
            <a:off x="2324211" y="2111324"/>
            <a:ext cx="413983" cy="126364"/>
          </a:xfrm>
          <a:custGeom>
            <a:avLst/>
            <a:gdLst/>
            <a:ahLst/>
            <a:cxnLst/>
            <a:rect l="l" t="t" r="r" b="b"/>
            <a:pathLst>
              <a:path w="486410" h="126364">
                <a:moveTo>
                  <a:pt x="63003" y="125999"/>
                </a:moveTo>
                <a:lnTo>
                  <a:pt x="423392" y="125999"/>
                </a:lnTo>
                <a:lnTo>
                  <a:pt x="447854" y="121028"/>
                </a:lnTo>
                <a:lnTo>
                  <a:pt x="467885" y="107492"/>
                </a:lnTo>
                <a:lnTo>
                  <a:pt x="481421" y="87461"/>
                </a:lnTo>
                <a:lnTo>
                  <a:pt x="486392" y="62999"/>
                </a:lnTo>
                <a:lnTo>
                  <a:pt x="481421" y="38537"/>
                </a:lnTo>
                <a:lnTo>
                  <a:pt x="467885" y="18505"/>
                </a:lnTo>
                <a:lnTo>
                  <a:pt x="447854" y="4970"/>
                </a:lnTo>
                <a:lnTo>
                  <a:pt x="423392" y="0"/>
                </a:lnTo>
                <a:lnTo>
                  <a:pt x="63003" y="0"/>
                </a:lnTo>
                <a:lnTo>
                  <a:pt x="38540" y="4970"/>
                </a:lnTo>
                <a:lnTo>
                  <a:pt x="18507" y="18505"/>
                </a:lnTo>
                <a:lnTo>
                  <a:pt x="4971" y="38537"/>
                </a:lnTo>
                <a:lnTo>
                  <a:pt x="0" y="62999"/>
                </a:lnTo>
                <a:lnTo>
                  <a:pt x="4971" y="87461"/>
                </a:lnTo>
                <a:lnTo>
                  <a:pt x="18507" y="107492"/>
                </a:lnTo>
                <a:lnTo>
                  <a:pt x="38540" y="121028"/>
                </a:lnTo>
                <a:lnTo>
                  <a:pt x="63003" y="125999"/>
                </a:lnTo>
                <a:close/>
              </a:path>
            </a:pathLst>
          </a:custGeom>
          <a:solidFill>
            <a:schemeClr val="tx1"/>
          </a:solidFill>
          <a:ln w="179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algn="ctr"/>
            <a:r>
              <a:rPr lang="ru-RU" sz="800" b="1" dirty="0" smtClean="0">
                <a:solidFill>
                  <a:schemeClr val="bg1"/>
                </a:solidFill>
              </a:rPr>
              <a:t>33,3</a:t>
            </a:r>
            <a:endParaRPr sz="800" b="1" dirty="0">
              <a:solidFill>
                <a:schemeClr val="bg1"/>
              </a:solidFill>
            </a:endParaRPr>
          </a:p>
        </p:txBody>
      </p:sp>
      <p:sp>
        <p:nvSpPr>
          <p:cNvPr id="81" name="object 1012">
            <a:extLst>
              <a:ext uri="{FF2B5EF4-FFF2-40B4-BE49-F238E27FC236}">
                <a16:creationId xmlns="" xmlns:a16="http://schemas.microsoft.com/office/drawing/2014/main" id="{95EE3B3A-4843-C647-BA5A-311C5FBF4664}"/>
              </a:ext>
            </a:extLst>
          </p:cNvPr>
          <p:cNvSpPr txBox="1"/>
          <p:nvPr/>
        </p:nvSpPr>
        <p:spPr>
          <a:xfrm>
            <a:off x="6302433" y="1975960"/>
            <a:ext cx="921468" cy="1673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>
              <a:lnSpc>
                <a:spcPct val="100000"/>
              </a:lnSpc>
              <a:spcBef>
                <a:spcPts val="105"/>
              </a:spcBef>
              <a:tabLst>
                <a:tab pos="151765" algn="l"/>
              </a:tabLst>
            </a:pPr>
            <a:r>
              <a:rPr lang="ru-RU" sz="1000" dirty="0">
                <a:cs typeface="Calibri"/>
              </a:rPr>
              <a:t>•</a:t>
            </a:r>
            <a:r>
              <a:rPr lang="ru-RU" sz="1000" spc="-15" dirty="0">
                <a:cs typeface="Calibri"/>
              </a:rPr>
              <a:t> </a:t>
            </a:r>
            <a:r>
              <a:rPr lang="ru-RU" sz="1000" b="1" dirty="0" smtClean="0">
                <a:cs typeface="Calibri"/>
              </a:rPr>
              <a:t>12,7%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82" name="object 1006">
            <a:extLst>
              <a:ext uri="{FF2B5EF4-FFF2-40B4-BE49-F238E27FC236}">
                <a16:creationId xmlns="" xmlns:a16="http://schemas.microsoft.com/office/drawing/2014/main" id="{600FBB2B-0B1A-0844-A4CA-27FE77269455}"/>
              </a:ext>
            </a:extLst>
          </p:cNvPr>
          <p:cNvSpPr txBox="1"/>
          <p:nvPr/>
        </p:nvSpPr>
        <p:spPr>
          <a:xfrm>
            <a:off x="2852901" y="1972864"/>
            <a:ext cx="3502148" cy="177613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tabLst>
                <a:tab pos="635000" algn="l"/>
              </a:tabLst>
            </a:pPr>
            <a:r>
              <a:rPr lang="ru-RU" sz="1050" b="1" spc="5" dirty="0">
                <a:cs typeface="Calibri"/>
              </a:rPr>
              <a:t>ГОСТИНИЦЫ И ПРЕДПРИЯТИЯ ОБЩЕСТВЕННОГО ПИТАНИЯ </a:t>
            </a:r>
            <a:endParaRPr sz="1050" dirty="0">
              <a:latin typeface="Calibri"/>
              <a:cs typeface="Calibri"/>
            </a:endParaRPr>
          </a:p>
        </p:txBody>
      </p:sp>
      <p:sp>
        <p:nvSpPr>
          <p:cNvPr id="83" name="object 79">
            <a:extLst>
              <a:ext uri="{FF2B5EF4-FFF2-40B4-BE49-F238E27FC236}">
                <a16:creationId xmlns="" xmlns:a16="http://schemas.microsoft.com/office/drawing/2014/main" id="{F2E4B594-26B3-F64E-9AC7-6F5692969E7D}"/>
              </a:ext>
            </a:extLst>
          </p:cNvPr>
          <p:cNvSpPr/>
          <p:nvPr/>
        </p:nvSpPr>
        <p:spPr>
          <a:xfrm>
            <a:off x="2303045" y="3326680"/>
            <a:ext cx="413983" cy="126364"/>
          </a:xfrm>
          <a:custGeom>
            <a:avLst/>
            <a:gdLst/>
            <a:ahLst/>
            <a:cxnLst/>
            <a:rect l="l" t="t" r="r" b="b"/>
            <a:pathLst>
              <a:path w="486410" h="126364">
                <a:moveTo>
                  <a:pt x="63003" y="125999"/>
                </a:moveTo>
                <a:lnTo>
                  <a:pt x="423392" y="125999"/>
                </a:lnTo>
                <a:lnTo>
                  <a:pt x="447854" y="121028"/>
                </a:lnTo>
                <a:lnTo>
                  <a:pt x="467885" y="107492"/>
                </a:lnTo>
                <a:lnTo>
                  <a:pt x="481421" y="87461"/>
                </a:lnTo>
                <a:lnTo>
                  <a:pt x="486392" y="62999"/>
                </a:lnTo>
                <a:lnTo>
                  <a:pt x="481421" y="38537"/>
                </a:lnTo>
                <a:lnTo>
                  <a:pt x="467885" y="18505"/>
                </a:lnTo>
                <a:lnTo>
                  <a:pt x="447854" y="4970"/>
                </a:lnTo>
                <a:lnTo>
                  <a:pt x="423392" y="0"/>
                </a:lnTo>
                <a:lnTo>
                  <a:pt x="63003" y="0"/>
                </a:lnTo>
                <a:lnTo>
                  <a:pt x="38540" y="4970"/>
                </a:lnTo>
                <a:lnTo>
                  <a:pt x="18507" y="18505"/>
                </a:lnTo>
                <a:lnTo>
                  <a:pt x="4971" y="38537"/>
                </a:lnTo>
                <a:lnTo>
                  <a:pt x="0" y="62999"/>
                </a:lnTo>
                <a:lnTo>
                  <a:pt x="4971" y="87461"/>
                </a:lnTo>
                <a:lnTo>
                  <a:pt x="18507" y="107492"/>
                </a:lnTo>
                <a:lnTo>
                  <a:pt x="38540" y="121028"/>
                </a:lnTo>
                <a:lnTo>
                  <a:pt x="63003" y="125999"/>
                </a:lnTo>
                <a:close/>
              </a:path>
            </a:pathLst>
          </a:custGeom>
          <a:solidFill>
            <a:schemeClr val="tx1"/>
          </a:solidFill>
          <a:ln w="179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algn="ctr"/>
            <a:r>
              <a:rPr lang="ru-RU" sz="800" b="1" dirty="0" smtClean="0">
                <a:solidFill>
                  <a:schemeClr val="bg1"/>
                </a:solidFill>
              </a:rPr>
              <a:t>33,1</a:t>
            </a:r>
            <a:endParaRPr sz="800" b="1" dirty="0">
              <a:solidFill>
                <a:schemeClr val="bg1"/>
              </a:solidFill>
            </a:endParaRPr>
          </a:p>
        </p:txBody>
      </p:sp>
      <p:sp>
        <p:nvSpPr>
          <p:cNvPr id="87" name="object 1012">
            <a:extLst>
              <a:ext uri="{FF2B5EF4-FFF2-40B4-BE49-F238E27FC236}">
                <a16:creationId xmlns="" xmlns:a16="http://schemas.microsoft.com/office/drawing/2014/main" id="{C199553C-26AF-234E-BBDD-9B18BAFD9B81}"/>
              </a:ext>
            </a:extLst>
          </p:cNvPr>
          <p:cNvSpPr txBox="1"/>
          <p:nvPr/>
        </p:nvSpPr>
        <p:spPr>
          <a:xfrm>
            <a:off x="3853754" y="2542555"/>
            <a:ext cx="921468" cy="1673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>
              <a:lnSpc>
                <a:spcPct val="100000"/>
              </a:lnSpc>
              <a:spcBef>
                <a:spcPts val="105"/>
              </a:spcBef>
              <a:tabLst>
                <a:tab pos="151765" algn="l"/>
              </a:tabLst>
            </a:pPr>
            <a:r>
              <a:rPr lang="ru-RU" sz="1000" dirty="0">
                <a:cs typeface="Calibri"/>
              </a:rPr>
              <a:t>•</a:t>
            </a:r>
            <a:r>
              <a:rPr lang="ru-RU" sz="1000" spc="-15" dirty="0">
                <a:cs typeface="Calibri"/>
              </a:rPr>
              <a:t> </a:t>
            </a:r>
            <a:r>
              <a:rPr lang="ru-RU" sz="1000" b="1" dirty="0" smtClean="0">
                <a:cs typeface="Calibri"/>
              </a:rPr>
              <a:t>12,7%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88" name="object 1006">
            <a:extLst>
              <a:ext uri="{FF2B5EF4-FFF2-40B4-BE49-F238E27FC236}">
                <a16:creationId xmlns="" xmlns:a16="http://schemas.microsoft.com/office/drawing/2014/main" id="{93A9C5FA-71AB-E54D-B62B-B21DD6E8F2BD}"/>
              </a:ext>
            </a:extLst>
          </p:cNvPr>
          <p:cNvSpPr txBox="1"/>
          <p:nvPr/>
        </p:nvSpPr>
        <p:spPr>
          <a:xfrm>
            <a:off x="2855966" y="2539897"/>
            <a:ext cx="2844165" cy="177613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tabLst>
                <a:tab pos="635000" algn="l"/>
              </a:tabLst>
            </a:pPr>
            <a:r>
              <a:rPr lang="ru-RU" sz="1050" b="1" spc="5" dirty="0">
                <a:cs typeface="Calibri"/>
              </a:rPr>
              <a:t>СТРОИТЕЛЬСТВО</a:t>
            </a:r>
            <a:endParaRPr sz="1050" dirty="0">
              <a:latin typeface="Calibri"/>
              <a:cs typeface="Calibri"/>
            </a:endParaRPr>
          </a:p>
        </p:txBody>
      </p:sp>
      <p:sp>
        <p:nvSpPr>
          <p:cNvPr id="89" name="object 79">
            <a:extLst>
              <a:ext uri="{FF2B5EF4-FFF2-40B4-BE49-F238E27FC236}">
                <a16:creationId xmlns="" xmlns:a16="http://schemas.microsoft.com/office/drawing/2014/main" id="{06F8B491-08F8-9041-A434-9AA49B8E909E}"/>
              </a:ext>
            </a:extLst>
          </p:cNvPr>
          <p:cNvSpPr/>
          <p:nvPr/>
        </p:nvSpPr>
        <p:spPr>
          <a:xfrm>
            <a:off x="2332283" y="2724754"/>
            <a:ext cx="413983" cy="126364"/>
          </a:xfrm>
          <a:custGeom>
            <a:avLst/>
            <a:gdLst/>
            <a:ahLst/>
            <a:cxnLst/>
            <a:rect l="l" t="t" r="r" b="b"/>
            <a:pathLst>
              <a:path w="486410" h="126364">
                <a:moveTo>
                  <a:pt x="63003" y="125999"/>
                </a:moveTo>
                <a:lnTo>
                  <a:pt x="423392" y="125999"/>
                </a:lnTo>
                <a:lnTo>
                  <a:pt x="447854" y="121028"/>
                </a:lnTo>
                <a:lnTo>
                  <a:pt x="467885" y="107492"/>
                </a:lnTo>
                <a:lnTo>
                  <a:pt x="481421" y="87461"/>
                </a:lnTo>
                <a:lnTo>
                  <a:pt x="486392" y="62999"/>
                </a:lnTo>
                <a:lnTo>
                  <a:pt x="481421" y="38537"/>
                </a:lnTo>
                <a:lnTo>
                  <a:pt x="467885" y="18505"/>
                </a:lnTo>
                <a:lnTo>
                  <a:pt x="447854" y="4970"/>
                </a:lnTo>
                <a:lnTo>
                  <a:pt x="423392" y="0"/>
                </a:lnTo>
                <a:lnTo>
                  <a:pt x="63003" y="0"/>
                </a:lnTo>
                <a:lnTo>
                  <a:pt x="38540" y="4970"/>
                </a:lnTo>
                <a:lnTo>
                  <a:pt x="18507" y="18505"/>
                </a:lnTo>
                <a:lnTo>
                  <a:pt x="4971" y="38537"/>
                </a:lnTo>
                <a:lnTo>
                  <a:pt x="0" y="62999"/>
                </a:lnTo>
                <a:lnTo>
                  <a:pt x="4971" y="87461"/>
                </a:lnTo>
                <a:lnTo>
                  <a:pt x="18507" y="107492"/>
                </a:lnTo>
                <a:lnTo>
                  <a:pt x="38540" y="121028"/>
                </a:lnTo>
                <a:lnTo>
                  <a:pt x="63003" y="125999"/>
                </a:lnTo>
                <a:close/>
              </a:path>
            </a:pathLst>
          </a:custGeom>
          <a:solidFill>
            <a:schemeClr val="tx1"/>
          </a:solidFill>
          <a:ln w="179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algn="ctr"/>
            <a:r>
              <a:rPr lang="ru-RU" sz="800" b="1" dirty="0" smtClean="0">
                <a:solidFill>
                  <a:schemeClr val="bg1"/>
                </a:solidFill>
              </a:rPr>
              <a:t>33,3</a:t>
            </a:r>
            <a:endParaRPr sz="800" b="1" dirty="0">
              <a:solidFill>
                <a:schemeClr val="bg1"/>
              </a:solidFill>
            </a:endParaRPr>
          </a:p>
        </p:txBody>
      </p:sp>
      <p:sp>
        <p:nvSpPr>
          <p:cNvPr id="93" name="object 1012">
            <a:extLst>
              <a:ext uri="{FF2B5EF4-FFF2-40B4-BE49-F238E27FC236}">
                <a16:creationId xmlns="" xmlns:a16="http://schemas.microsoft.com/office/drawing/2014/main" id="{FF85ECFD-55BE-1149-8809-282FD2BD71A0}"/>
              </a:ext>
            </a:extLst>
          </p:cNvPr>
          <p:cNvSpPr txBox="1"/>
          <p:nvPr/>
        </p:nvSpPr>
        <p:spPr>
          <a:xfrm>
            <a:off x="5063741" y="3706166"/>
            <a:ext cx="921468" cy="1673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>
              <a:lnSpc>
                <a:spcPct val="100000"/>
              </a:lnSpc>
              <a:spcBef>
                <a:spcPts val="105"/>
              </a:spcBef>
              <a:tabLst>
                <a:tab pos="151765" algn="l"/>
              </a:tabLst>
            </a:pPr>
            <a:r>
              <a:rPr lang="ru-RU" sz="1000" dirty="0">
                <a:cs typeface="Calibri"/>
              </a:rPr>
              <a:t>•</a:t>
            </a:r>
            <a:r>
              <a:rPr lang="ru-RU" sz="1000" spc="-15" dirty="0">
                <a:cs typeface="Calibri"/>
              </a:rPr>
              <a:t> </a:t>
            </a:r>
            <a:r>
              <a:rPr lang="ru-RU" sz="1000" b="1" dirty="0" smtClean="0">
                <a:cs typeface="Calibri"/>
              </a:rPr>
              <a:t>12,2%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94" name="object 1006">
            <a:extLst>
              <a:ext uri="{FF2B5EF4-FFF2-40B4-BE49-F238E27FC236}">
                <a16:creationId xmlns="" xmlns:a16="http://schemas.microsoft.com/office/drawing/2014/main" id="{C2C088B7-EBAE-F24B-A451-B29B721FEA99}"/>
              </a:ext>
            </a:extLst>
          </p:cNvPr>
          <p:cNvSpPr txBox="1"/>
          <p:nvPr/>
        </p:nvSpPr>
        <p:spPr>
          <a:xfrm>
            <a:off x="2852901" y="3703070"/>
            <a:ext cx="2844165" cy="177613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tabLst>
                <a:tab pos="635000" algn="l"/>
              </a:tabLst>
            </a:pPr>
            <a:r>
              <a:rPr lang="ru-RU" sz="1050" b="1" spc="5" dirty="0">
                <a:cs typeface="Calibri"/>
              </a:rPr>
              <a:t>ОБРАБАТЫВАЮЩИЕ ПРОИЗВОДСТВА </a:t>
            </a:r>
            <a:endParaRPr sz="1050" dirty="0">
              <a:latin typeface="Calibri"/>
              <a:cs typeface="Calibri"/>
            </a:endParaRPr>
          </a:p>
        </p:txBody>
      </p:sp>
      <p:sp>
        <p:nvSpPr>
          <p:cNvPr id="95" name="object 79">
            <a:extLst>
              <a:ext uri="{FF2B5EF4-FFF2-40B4-BE49-F238E27FC236}">
                <a16:creationId xmlns="" xmlns:a16="http://schemas.microsoft.com/office/drawing/2014/main" id="{BA9A7234-4613-7F49-BF63-AB1E544D5662}"/>
              </a:ext>
            </a:extLst>
          </p:cNvPr>
          <p:cNvSpPr/>
          <p:nvPr/>
        </p:nvSpPr>
        <p:spPr>
          <a:xfrm>
            <a:off x="2342142" y="3875321"/>
            <a:ext cx="413983" cy="126364"/>
          </a:xfrm>
          <a:custGeom>
            <a:avLst/>
            <a:gdLst/>
            <a:ahLst/>
            <a:cxnLst/>
            <a:rect l="l" t="t" r="r" b="b"/>
            <a:pathLst>
              <a:path w="486410" h="126364">
                <a:moveTo>
                  <a:pt x="63003" y="125999"/>
                </a:moveTo>
                <a:lnTo>
                  <a:pt x="423392" y="125999"/>
                </a:lnTo>
                <a:lnTo>
                  <a:pt x="447854" y="121028"/>
                </a:lnTo>
                <a:lnTo>
                  <a:pt x="467885" y="107492"/>
                </a:lnTo>
                <a:lnTo>
                  <a:pt x="481421" y="87461"/>
                </a:lnTo>
                <a:lnTo>
                  <a:pt x="486392" y="62999"/>
                </a:lnTo>
                <a:lnTo>
                  <a:pt x="481421" y="38537"/>
                </a:lnTo>
                <a:lnTo>
                  <a:pt x="467885" y="18505"/>
                </a:lnTo>
                <a:lnTo>
                  <a:pt x="447854" y="4970"/>
                </a:lnTo>
                <a:lnTo>
                  <a:pt x="423392" y="0"/>
                </a:lnTo>
                <a:lnTo>
                  <a:pt x="63003" y="0"/>
                </a:lnTo>
                <a:lnTo>
                  <a:pt x="38540" y="4970"/>
                </a:lnTo>
                <a:lnTo>
                  <a:pt x="18507" y="18505"/>
                </a:lnTo>
                <a:lnTo>
                  <a:pt x="4971" y="38537"/>
                </a:lnTo>
                <a:lnTo>
                  <a:pt x="0" y="62999"/>
                </a:lnTo>
                <a:lnTo>
                  <a:pt x="4971" y="87461"/>
                </a:lnTo>
                <a:lnTo>
                  <a:pt x="18507" y="107492"/>
                </a:lnTo>
                <a:lnTo>
                  <a:pt x="38540" y="121028"/>
                </a:lnTo>
                <a:lnTo>
                  <a:pt x="63003" y="125999"/>
                </a:lnTo>
                <a:close/>
              </a:path>
            </a:pathLst>
          </a:custGeom>
          <a:solidFill>
            <a:schemeClr val="tx1"/>
          </a:solidFill>
          <a:ln w="179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algn="ctr"/>
            <a:r>
              <a:rPr lang="ru-RU" sz="800" b="1" dirty="0" smtClean="0">
                <a:solidFill>
                  <a:schemeClr val="bg1"/>
                </a:solidFill>
              </a:rPr>
              <a:t>31,9</a:t>
            </a:r>
            <a:endParaRPr sz="800" b="1" dirty="0">
              <a:solidFill>
                <a:schemeClr val="bg1"/>
              </a:solidFill>
            </a:endParaRPr>
          </a:p>
        </p:txBody>
      </p:sp>
      <p:sp>
        <p:nvSpPr>
          <p:cNvPr id="99" name="object 1012">
            <a:extLst>
              <a:ext uri="{FF2B5EF4-FFF2-40B4-BE49-F238E27FC236}">
                <a16:creationId xmlns="" xmlns:a16="http://schemas.microsoft.com/office/drawing/2014/main" id="{59DBD5EB-77FD-BD4E-8E82-7E1741CF46EF}"/>
              </a:ext>
            </a:extLst>
          </p:cNvPr>
          <p:cNvSpPr txBox="1"/>
          <p:nvPr/>
        </p:nvSpPr>
        <p:spPr>
          <a:xfrm>
            <a:off x="5524568" y="4278538"/>
            <a:ext cx="921468" cy="1673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>
              <a:lnSpc>
                <a:spcPct val="100000"/>
              </a:lnSpc>
              <a:spcBef>
                <a:spcPts val="105"/>
              </a:spcBef>
              <a:tabLst>
                <a:tab pos="151765" algn="l"/>
              </a:tabLst>
            </a:pPr>
            <a:r>
              <a:rPr lang="ru-RU" sz="1000" dirty="0">
                <a:cs typeface="Calibri"/>
              </a:rPr>
              <a:t>•</a:t>
            </a:r>
            <a:r>
              <a:rPr lang="ru-RU" sz="1000" spc="-15" dirty="0">
                <a:cs typeface="Calibri"/>
              </a:rPr>
              <a:t> </a:t>
            </a:r>
            <a:r>
              <a:rPr lang="ru-RU" sz="1000" b="1" dirty="0" smtClean="0">
                <a:cs typeface="Calibri"/>
              </a:rPr>
              <a:t>10,4%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100" name="object 1006">
            <a:extLst>
              <a:ext uri="{FF2B5EF4-FFF2-40B4-BE49-F238E27FC236}">
                <a16:creationId xmlns="" xmlns:a16="http://schemas.microsoft.com/office/drawing/2014/main" id="{DF18EC4D-48AA-0D4B-8AB6-135ACAC76671}"/>
              </a:ext>
            </a:extLst>
          </p:cNvPr>
          <p:cNvSpPr txBox="1"/>
          <p:nvPr/>
        </p:nvSpPr>
        <p:spPr>
          <a:xfrm>
            <a:off x="2852901" y="4275442"/>
            <a:ext cx="2844165" cy="177613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tabLst>
                <a:tab pos="635000" algn="l"/>
              </a:tabLst>
            </a:pPr>
            <a:r>
              <a:rPr lang="ru-RU" sz="1050" b="1" spc="5" dirty="0">
                <a:cs typeface="Calibri"/>
              </a:rPr>
              <a:t>ЗДРАВООХРАНЕНИЕ И СОЦИАЛЬНЫЕ УСЛУГИ</a:t>
            </a:r>
            <a:endParaRPr sz="1050" dirty="0">
              <a:latin typeface="Calibri"/>
              <a:cs typeface="Calibri"/>
            </a:endParaRPr>
          </a:p>
        </p:txBody>
      </p:sp>
      <p:sp>
        <p:nvSpPr>
          <p:cNvPr id="101" name="object 79">
            <a:extLst>
              <a:ext uri="{FF2B5EF4-FFF2-40B4-BE49-F238E27FC236}">
                <a16:creationId xmlns="" xmlns:a16="http://schemas.microsoft.com/office/drawing/2014/main" id="{B21C1303-F9ED-BF4A-BCF0-9C3FB92B2281}"/>
              </a:ext>
            </a:extLst>
          </p:cNvPr>
          <p:cNvSpPr/>
          <p:nvPr/>
        </p:nvSpPr>
        <p:spPr>
          <a:xfrm>
            <a:off x="2329218" y="4460299"/>
            <a:ext cx="413983" cy="126364"/>
          </a:xfrm>
          <a:custGeom>
            <a:avLst/>
            <a:gdLst/>
            <a:ahLst/>
            <a:cxnLst/>
            <a:rect l="l" t="t" r="r" b="b"/>
            <a:pathLst>
              <a:path w="486410" h="126364">
                <a:moveTo>
                  <a:pt x="63003" y="125999"/>
                </a:moveTo>
                <a:lnTo>
                  <a:pt x="423392" y="125999"/>
                </a:lnTo>
                <a:lnTo>
                  <a:pt x="447854" y="121028"/>
                </a:lnTo>
                <a:lnTo>
                  <a:pt x="467885" y="107492"/>
                </a:lnTo>
                <a:lnTo>
                  <a:pt x="481421" y="87461"/>
                </a:lnTo>
                <a:lnTo>
                  <a:pt x="486392" y="62999"/>
                </a:lnTo>
                <a:lnTo>
                  <a:pt x="481421" y="38537"/>
                </a:lnTo>
                <a:lnTo>
                  <a:pt x="467885" y="18505"/>
                </a:lnTo>
                <a:lnTo>
                  <a:pt x="447854" y="4970"/>
                </a:lnTo>
                <a:lnTo>
                  <a:pt x="423392" y="0"/>
                </a:lnTo>
                <a:lnTo>
                  <a:pt x="63003" y="0"/>
                </a:lnTo>
                <a:lnTo>
                  <a:pt x="38540" y="4970"/>
                </a:lnTo>
                <a:lnTo>
                  <a:pt x="18507" y="18505"/>
                </a:lnTo>
                <a:lnTo>
                  <a:pt x="4971" y="38537"/>
                </a:lnTo>
                <a:lnTo>
                  <a:pt x="0" y="62999"/>
                </a:lnTo>
                <a:lnTo>
                  <a:pt x="4971" y="87461"/>
                </a:lnTo>
                <a:lnTo>
                  <a:pt x="18507" y="107492"/>
                </a:lnTo>
                <a:lnTo>
                  <a:pt x="38540" y="121028"/>
                </a:lnTo>
                <a:lnTo>
                  <a:pt x="63003" y="125999"/>
                </a:lnTo>
                <a:close/>
              </a:path>
            </a:pathLst>
          </a:custGeom>
          <a:solidFill>
            <a:schemeClr val="tx1"/>
          </a:solidFill>
          <a:ln w="179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algn="ctr"/>
            <a:r>
              <a:rPr lang="ru-RU" sz="800" b="1" dirty="0" smtClean="0">
                <a:solidFill>
                  <a:schemeClr val="bg1"/>
                </a:solidFill>
              </a:rPr>
              <a:t>27,1</a:t>
            </a:r>
            <a:endParaRPr sz="800" b="1" dirty="0">
              <a:solidFill>
                <a:schemeClr val="bg1"/>
              </a:solidFill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="" xmlns:a16="http://schemas.microsoft.com/office/drawing/2014/main" id="{9ECDD196-747C-4A41-88F9-B7AE306ABADD}"/>
              </a:ext>
            </a:extLst>
          </p:cNvPr>
          <p:cNvCxnSpPr>
            <a:cxnSpLocks/>
          </p:cNvCxnSpPr>
          <p:nvPr/>
        </p:nvCxnSpPr>
        <p:spPr>
          <a:xfrm flipH="1">
            <a:off x="2220523" y="1925308"/>
            <a:ext cx="4584480" cy="0"/>
          </a:xfrm>
          <a:prstGeom prst="line">
            <a:avLst/>
          </a:prstGeom>
          <a:ln w="22225">
            <a:solidFill>
              <a:srgbClr val="00339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="" xmlns:a16="http://schemas.microsoft.com/office/drawing/2014/main" id="{1655638C-ACB3-9C40-9D61-84F665195225}"/>
              </a:ext>
            </a:extLst>
          </p:cNvPr>
          <p:cNvCxnSpPr>
            <a:cxnSpLocks/>
          </p:cNvCxnSpPr>
          <p:nvPr/>
        </p:nvCxnSpPr>
        <p:spPr>
          <a:xfrm flipH="1">
            <a:off x="2220523" y="2503103"/>
            <a:ext cx="4584480" cy="0"/>
          </a:xfrm>
          <a:prstGeom prst="line">
            <a:avLst/>
          </a:prstGeom>
          <a:ln w="22225">
            <a:solidFill>
              <a:srgbClr val="00339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>
            <a:extLst>
              <a:ext uri="{FF2B5EF4-FFF2-40B4-BE49-F238E27FC236}">
                <a16:creationId xmlns="" xmlns:a16="http://schemas.microsoft.com/office/drawing/2014/main" id="{83DB5209-0B45-D74B-AFCF-7A59A832D08A}"/>
              </a:ext>
            </a:extLst>
          </p:cNvPr>
          <p:cNvCxnSpPr>
            <a:cxnSpLocks/>
          </p:cNvCxnSpPr>
          <p:nvPr/>
        </p:nvCxnSpPr>
        <p:spPr>
          <a:xfrm flipH="1">
            <a:off x="2220523" y="3077033"/>
            <a:ext cx="4584480" cy="0"/>
          </a:xfrm>
          <a:prstGeom prst="line">
            <a:avLst/>
          </a:prstGeom>
          <a:ln w="22225">
            <a:solidFill>
              <a:srgbClr val="00339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единительная линия 85">
            <a:extLst>
              <a:ext uri="{FF2B5EF4-FFF2-40B4-BE49-F238E27FC236}">
                <a16:creationId xmlns="" xmlns:a16="http://schemas.microsoft.com/office/drawing/2014/main" id="{11358CA2-5D15-264A-87CD-C1A7ED34AB04}"/>
              </a:ext>
            </a:extLst>
          </p:cNvPr>
          <p:cNvCxnSpPr>
            <a:cxnSpLocks/>
          </p:cNvCxnSpPr>
          <p:nvPr/>
        </p:nvCxnSpPr>
        <p:spPr>
          <a:xfrm flipH="1">
            <a:off x="2220523" y="3656386"/>
            <a:ext cx="4584480" cy="0"/>
          </a:xfrm>
          <a:prstGeom prst="line">
            <a:avLst/>
          </a:prstGeom>
          <a:ln w="22225">
            <a:solidFill>
              <a:srgbClr val="00339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>
            <a:extLst>
              <a:ext uri="{FF2B5EF4-FFF2-40B4-BE49-F238E27FC236}">
                <a16:creationId xmlns="" xmlns:a16="http://schemas.microsoft.com/office/drawing/2014/main" id="{6FFBF32B-59C0-AF4D-941E-80C8FA5891D6}"/>
              </a:ext>
            </a:extLst>
          </p:cNvPr>
          <p:cNvCxnSpPr>
            <a:cxnSpLocks/>
          </p:cNvCxnSpPr>
          <p:nvPr/>
        </p:nvCxnSpPr>
        <p:spPr>
          <a:xfrm flipH="1">
            <a:off x="2220523" y="4235739"/>
            <a:ext cx="4584480" cy="0"/>
          </a:xfrm>
          <a:prstGeom prst="line">
            <a:avLst/>
          </a:prstGeom>
          <a:ln w="22225">
            <a:solidFill>
              <a:srgbClr val="00339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Прямая соединительная линия 97">
            <a:extLst>
              <a:ext uri="{FF2B5EF4-FFF2-40B4-BE49-F238E27FC236}">
                <a16:creationId xmlns="" xmlns:a16="http://schemas.microsoft.com/office/drawing/2014/main" id="{088EFF23-5D8A-D647-B942-6E7E2D361672}"/>
              </a:ext>
            </a:extLst>
          </p:cNvPr>
          <p:cNvCxnSpPr>
            <a:cxnSpLocks/>
          </p:cNvCxnSpPr>
          <p:nvPr/>
        </p:nvCxnSpPr>
        <p:spPr>
          <a:xfrm flipH="1">
            <a:off x="2220523" y="4815108"/>
            <a:ext cx="4584480" cy="0"/>
          </a:xfrm>
          <a:prstGeom prst="line">
            <a:avLst/>
          </a:prstGeom>
          <a:ln w="22225">
            <a:solidFill>
              <a:srgbClr val="00339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единительная линия 103">
            <a:extLst>
              <a:ext uri="{FF2B5EF4-FFF2-40B4-BE49-F238E27FC236}">
                <a16:creationId xmlns="" xmlns:a16="http://schemas.microsoft.com/office/drawing/2014/main" id="{9FABC5B8-2190-8A44-843F-A7B86DC0D57C}"/>
              </a:ext>
            </a:extLst>
          </p:cNvPr>
          <p:cNvCxnSpPr>
            <a:cxnSpLocks/>
          </p:cNvCxnSpPr>
          <p:nvPr/>
        </p:nvCxnSpPr>
        <p:spPr>
          <a:xfrm flipH="1">
            <a:off x="1616927" y="5380484"/>
            <a:ext cx="5188076" cy="0"/>
          </a:xfrm>
          <a:prstGeom prst="line">
            <a:avLst/>
          </a:prstGeom>
          <a:ln w="22225">
            <a:solidFill>
              <a:srgbClr val="00339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object 1012">
            <a:extLst>
              <a:ext uri="{FF2B5EF4-FFF2-40B4-BE49-F238E27FC236}">
                <a16:creationId xmlns="" xmlns:a16="http://schemas.microsoft.com/office/drawing/2014/main" id="{B1149FCC-1B28-4A47-9E23-CF9C11D7FD57}"/>
              </a:ext>
            </a:extLst>
          </p:cNvPr>
          <p:cNvSpPr txBox="1"/>
          <p:nvPr/>
        </p:nvSpPr>
        <p:spPr>
          <a:xfrm>
            <a:off x="5141605" y="4851903"/>
            <a:ext cx="921468" cy="1673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>
              <a:lnSpc>
                <a:spcPct val="100000"/>
              </a:lnSpc>
              <a:spcBef>
                <a:spcPts val="105"/>
              </a:spcBef>
              <a:tabLst>
                <a:tab pos="151765" algn="l"/>
              </a:tabLst>
            </a:pPr>
            <a:r>
              <a:rPr lang="ru-RU" sz="1000" dirty="0">
                <a:cs typeface="Calibri"/>
              </a:rPr>
              <a:t>•</a:t>
            </a:r>
            <a:r>
              <a:rPr lang="ru-RU" sz="1000" spc="-15" dirty="0">
                <a:cs typeface="Calibri"/>
              </a:rPr>
              <a:t> </a:t>
            </a:r>
            <a:r>
              <a:rPr lang="ru-RU" sz="1000" b="1" spc="-15" dirty="0" smtClean="0">
                <a:cs typeface="Calibri"/>
              </a:rPr>
              <a:t>5,9</a:t>
            </a:r>
            <a:r>
              <a:rPr lang="ru-RU" sz="1000" b="1" dirty="0" smtClean="0">
                <a:cs typeface="Calibri"/>
              </a:rPr>
              <a:t>%</a:t>
            </a:r>
            <a:endParaRPr sz="1000" b="1" dirty="0">
              <a:latin typeface="Calibri"/>
              <a:cs typeface="Calibri"/>
            </a:endParaRPr>
          </a:p>
        </p:txBody>
      </p:sp>
      <p:sp>
        <p:nvSpPr>
          <p:cNvPr id="106" name="object 1006">
            <a:extLst>
              <a:ext uri="{FF2B5EF4-FFF2-40B4-BE49-F238E27FC236}">
                <a16:creationId xmlns="" xmlns:a16="http://schemas.microsoft.com/office/drawing/2014/main" id="{0DF1BE5A-442A-F14C-B9D5-AA7907F6F241}"/>
              </a:ext>
            </a:extLst>
          </p:cNvPr>
          <p:cNvSpPr txBox="1"/>
          <p:nvPr/>
        </p:nvSpPr>
        <p:spPr>
          <a:xfrm>
            <a:off x="2852901" y="4847815"/>
            <a:ext cx="2844165" cy="177613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tabLst>
                <a:tab pos="635000" algn="l"/>
              </a:tabLst>
            </a:pPr>
            <a:r>
              <a:rPr lang="ru-RU" sz="1050" b="1" spc="5" dirty="0">
                <a:cs typeface="Calibri"/>
              </a:rPr>
              <a:t>ПРОЧИЕ ВИДЫ </a:t>
            </a:r>
            <a:r>
              <a:rPr lang="ru-RU" sz="1050" b="1" spc="5" dirty="0" smtClean="0">
                <a:cs typeface="Calibri"/>
              </a:rPr>
              <a:t>ПЕРСОНАЛЬНЫХ УСЛУГ</a:t>
            </a:r>
            <a:endParaRPr sz="1050" dirty="0">
              <a:latin typeface="Calibri"/>
              <a:cs typeface="Calibri"/>
            </a:endParaRPr>
          </a:p>
        </p:txBody>
      </p:sp>
      <p:sp>
        <p:nvSpPr>
          <p:cNvPr id="107" name="object 79">
            <a:extLst>
              <a:ext uri="{FF2B5EF4-FFF2-40B4-BE49-F238E27FC236}">
                <a16:creationId xmlns="" xmlns:a16="http://schemas.microsoft.com/office/drawing/2014/main" id="{B55E1026-B38F-C44D-863B-7E6484F5FAC0}"/>
              </a:ext>
            </a:extLst>
          </p:cNvPr>
          <p:cNvSpPr/>
          <p:nvPr/>
        </p:nvSpPr>
        <p:spPr>
          <a:xfrm>
            <a:off x="2329218" y="5032672"/>
            <a:ext cx="413983" cy="126364"/>
          </a:xfrm>
          <a:custGeom>
            <a:avLst/>
            <a:gdLst/>
            <a:ahLst/>
            <a:cxnLst/>
            <a:rect l="l" t="t" r="r" b="b"/>
            <a:pathLst>
              <a:path w="486410" h="126364">
                <a:moveTo>
                  <a:pt x="63003" y="125999"/>
                </a:moveTo>
                <a:lnTo>
                  <a:pt x="423392" y="125999"/>
                </a:lnTo>
                <a:lnTo>
                  <a:pt x="447854" y="121028"/>
                </a:lnTo>
                <a:lnTo>
                  <a:pt x="467885" y="107492"/>
                </a:lnTo>
                <a:lnTo>
                  <a:pt x="481421" y="87461"/>
                </a:lnTo>
                <a:lnTo>
                  <a:pt x="486392" y="62999"/>
                </a:lnTo>
                <a:lnTo>
                  <a:pt x="481421" y="38537"/>
                </a:lnTo>
                <a:lnTo>
                  <a:pt x="467885" y="18505"/>
                </a:lnTo>
                <a:lnTo>
                  <a:pt x="447854" y="4970"/>
                </a:lnTo>
                <a:lnTo>
                  <a:pt x="423392" y="0"/>
                </a:lnTo>
                <a:lnTo>
                  <a:pt x="63003" y="0"/>
                </a:lnTo>
                <a:lnTo>
                  <a:pt x="38540" y="4970"/>
                </a:lnTo>
                <a:lnTo>
                  <a:pt x="18507" y="18505"/>
                </a:lnTo>
                <a:lnTo>
                  <a:pt x="4971" y="38537"/>
                </a:lnTo>
                <a:lnTo>
                  <a:pt x="0" y="62999"/>
                </a:lnTo>
                <a:lnTo>
                  <a:pt x="4971" y="87461"/>
                </a:lnTo>
                <a:lnTo>
                  <a:pt x="18507" y="107492"/>
                </a:lnTo>
                <a:lnTo>
                  <a:pt x="38540" y="121028"/>
                </a:lnTo>
                <a:lnTo>
                  <a:pt x="63003" y="125999"/>
                </a:lnTo>
                <a:close/>
              </a:path>
            </a:pathLst>
          </a:custGeom>
          <a:solidFill>
            <a:schemeClr val="tx1"/>
          </a:solidFill>
          <a:ln w="179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algn="ctr"/>
            <a:r>
              <a:rPr lang="ru-RU" sz="800" b="1" dirty="0" smtClean="0">
                <a:solidFill>
                  <a:schemeClr val="bg1"/>
                </a:solidFill>
              </a:rPr>
              <a:t>15,4</a:t>
            </a:r>
            <a:endParaRPr sz="800" b="1" dirty="0">
              <a:solidFill>
                <a:schemeClr val="bg1"/>
              </a:solidFill>
            </a:endParaRPr>
          </a:p>
        </p:txBody>
      </p:sp>
      <p:sp>
        <p:nvSpPr>
          <p:cNvPr id="110" name="object 79">
            <a:extLst>
              <a:ext uri="{FF2B5EF4-FFF2-40B4-BE49-F238E27FC236}">
                <a16:creationId xmlns="" xmlns:a16="http://schemas.microsoft.com/office/drawing/2014/main" id="{0D46976D-9B2D-BB4E-BE1C-2132A52D2EE8}"/>
              </a:ext>
            </a:extLst>
          </p:cNvPr>
          <p:cNvSpPr/>
          <p:nvPr/>
        </p:nvSpPr>
        <p:spPr>
          <a:xfrm>
            <a:off x="2329218" y="5472422"/>
            <a:ext cx="413983" cy="126364"/>
          </a:xfrm>
          <a:custGeom>
            <a:avLst/>
            <a:gdLst/>
            <a:ahLst/>
            <a:cxnLst/>
            <a:rect l="l" t="t" r="r" b="b"/>
            <a:pathLst>
              <a:path w="486410" h="126364">
                <a:moveTo>
                  <a:pt x="63003" y="125999"/>
                </a:moveTo>
                <a:lnTo>
                  <a:pt x="423392" y="125999"/>
                </a:lnTo>
                <a:lnTo>
                  <a:pt x="447854" y="121028"/>
                </a:lnTo>
                <a:lnTo>
                  <a:pt x="467885" y="107492"/>
                </a:lnTo>
                <a:lnTo>
                  <a:pt x="481421" y="87461"/>
                </a:lnTo>
                <a:lnTo>
                  <a:pt x="486392" y="62999"/>
                </a:lnTo>
                <a:lnTo>
                  <a:pt x="481421" y="38537"/>
                </a:lnTo>
                <a:lnTo>
                  <a:pt x="467885" y="18505"/>
                </a:lnTo>
                <a:lnTo>
                  <a:pt x="447854" y="4970"/>
                </a:lnTo>
                <a:lnTo>
                  <a:pt x="423392" y="0"/>
                </a:lnTo>
                <a:lnTo>
                  <a:pt x="63003" y="0"/>
                </a:lnTo>
                <a:lnTo>
                  <a:pt x="38540" y="4970"/>
                </a:lnTo>
                <a:lnTo>
                  <a:pt x="18507" y="18505"/>
                </a:lnTo>
                <a:lnTo>
                  <a:pt x="4971" y="38537"/>
                </a:lnTo>
                <a:lnTo>
                  <a:pt x="0" y="62999"/>
                </a:lnTo>
                <a:lnTo>
                  <a:pt x="4971" y="87461"/>
                </a:lnTo>
                <a:lnTo>
                  <a:pt x="18507" y="107492"/>
                </a:lnTo>
                <a:lnTo>
                  <a:pt x="38540" y="121028"/>
                </a:lnTo>
                <a:lnTo>
                  <a:pt x="63003" y="125999"/>
                </a:lnTo>
                <a:close/>
              </a:path>
            </a:pathLst>
          </a:custGeom>
          <a:solidFill>
            <a:schemeClr val="tx1"/>
          </a:solidFill>
          <a:ln w="179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algn="ctr"/>
            <a:endParaRPr sz="800" b="1" dirty="0">
              <a:solidFill>
                <a:schemeClr val="bg1"/>
              </a:solidFill>
            </a:endParaRPr>
          </a:p>
        </p:txBody>
      </p:sp>
      <p:sp>
        <p:nvSpPr>
          <p:cNvPr id="113" name="object 23">
            <a:extLst>
              <a:ext uri="{FF2B5EF4-FFF2-40B4-BE49-F238E27FC236}">
                <a16:creationId xmlns="" xmlns:a16="http://schemas.microsoft.com/office/drawing/2014/main" id="{EE90F520-7125-B141-B571-99CE6DB1C453}"/>
              </a:ext>
            </a:extLst>
          </p:cNvPr>
          <p:cNvSpPr txBox="1"/>
          <p:nvPr/>
        </p:nvSpPr>
        <p:spPr>
          <a:xfrm>
            <a:off x="2840279" y="5494255"/>
            <a:ext cx="2805959" cy="110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>
              <a:lnSpc>
                <a:spcPct val="90000"/>
              </a:lnSpc>
            </a:pPr>
            <a:r>
              <a:rPr lang="ru-RU" sz="800" b="1" dirty="0" smtClean="0">
                <a:cs typeface="Calibri"/>
              </a:rPr>
              <a:t>ОБЩАЯ ЧИСЛЕННОСТЬ ТРЕБУЕМЫХ РАБОТНИКОВ, ТЫС. ЧЕЛ.</a:t>
            </a:r>
            <a:endParaRPr sz="800" dirty="0">
              <a:latin typeface="Calibri"/>
              <a:cs typeface="Calibri"/>
            </a:endParaRPr>
          </a:p>
        </p:txBody>
      </p:sp>
      <p:sp>
        <p:nvSpPr>
          <p:cNvPr id="119" name="object 1012">
            <a:extLst>
              <a:ext uri="{FF2B5EF4-FFF2-40B4-BE49-F238E27FC236}">
                <a16:creationId xmlns="" xmlns:a16="http://schemas.microsoft.com/office/drawing/2014/main" id="{52957E74-1C0D-074F-9569-CD555E211085}"/>
              </a:ext>
            </a:extLst>
          </p:cNvPr>
          <p:cNvSpPr txBox="1"/>
          <p:nvPr/>
        </p:nvSpPr>
        <p:spPr>
          <a:xfrm>
            <a:off x="3706104" y="3136767"/>
            <a:ext cx="921468" cy="1673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>
              <a:lnSpc>
                <a:spcPct val="100000"/>
              </a:lnSpc>
              <a:spcBef>
                <a:spcPts val="105"/>
              </a:spcBef>
              <a:tabLst>
                <a:tab pos="151765" algn="l"/>
              </a:tabLst>
            </a:pPr>
            <a:r>
              <a:rPr lang="ru-RU" sz="1000" dirty="0">
                <a:cs typeface="Calibri"/>
              </a:rPr>
              <a:t>•</a:t>
            </a:r>
            <a:r>
              <a:rPr lang="ru-RU" sz="1000" spc="-15" dirty="0">
                <a:cs typeface="Calibri"/>
              </a:rPr>
              <a:t> </a:t>
            </a:r>
            <a:r>
              <a:rPr lang="ru-RU" sz="1000" b="1" dirty="0" smtClean="0">
                <a:cs typeface="Calibri"/>
              </a:rPr>
              <a:t>12,6%</a:t>
            </a:r>
            <a:endParaRPr sz="1000" dirty="0">
              <a:latin typeface="Calibri"/>
              <a:cs typeface="Calibri"/>
            </a:endParaRPr>
          </a:p>
        </p:txBody>
      </p:sp>
      <p:pic>
        <p:nvPicPr>
          <p:cNvPr id="122" name="Рисунок 121">
            <a:extLst>
              <a:ext uri="{FF2B5EF4-FFF2-40B4-BE49-F238E27FC236}">
                <a16:creationId xmlns="" xmlns:a16="http://schemas.microsoft.com/office/drawing/2014/main" id="{A799901C-D03F-A349-A976-9497864893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177" y="2551137"/>
            <a:ext cx="458399" cy="439166"/>
          </a:xfrm>
          <a:prstGeom prst="rect">
            <a:avLst/>
          </a:prstGeom>
        </p:spPr>
      </p:pic>
      <p:pic>
        <p:nvPicPr>
          <p:cNvPr id="123" name="Рисунок 122">
            <a:extLst>
              <a:ext uri="{FF2B5EF4-FFF2-40B4-BE49-F238E27FC236}">
                <a16:creationId xmlns="" xmlns:a16="http://schemas.microsoft.com/office/drawing/2014/main" id="{44803D40-CE10-4B49-AEDA-5A56A66D39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842" y="1520029"/>
            <a:ext cx="397887" cy="277889"/>
          </a:xfrm>
          <a:prstGeom prst="rect">
            <a:avLst/>
          </a:prstGeom>
        </p:spPr>
      </p:pic>
      <p:pic>
        <p:nvPicPr>
          <p:cNvPr id="124" name="Рисунок 123">
            <a:extLst>
              <a:ext uri="{FF2B5EF4-FFF2-40B4-BE49-F238E27FC236}">
                <a16:creationId xmlns="" xmlns:a16="http://schemas.microsoft.com/office/drawing/2014/main" id="{75B01B22-0C6E-E243-BB0C-16DE0034BE5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872" y="3115989"/>
            <a:ext cx="376846" cy="432298"/>
          </a:xfrm>
          <a:prstGeom prst="rect">
            <a:avLst/>
          </a:prstGeom>
        </p:spPr>
      </p:pic>
      <p:pic>
        <p:nvPicPr>
          <p:cNvPr id="125" name="Рисунок 124">
            <a:extLst>
              <a:ext uri="{FF2B5EF4-FFF2-40B4-BE49-F238E27FC236}">
                <a16:creationId xmlns="" xmlns:a16="http://schemas.microsoft.com/office/drawing/2014/main" id="{A80743CC-F7FF-5A40-B9EF-DE8B83E9CC0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907" y="2042450"/>
            <a:ext cx="421811" cy="337653"/>
          </a:xfrm>
          <a:prstGeom prst="rect">
            <a:avLst/>
          </a:prstGeom>
        </p:spPr>
      </p:pic>
      <p:pic>
        <p:nvPicPr>
          <p:cNvPr id="126" name="Рисунок 125">
            <a:extLst>
              <a:ext uri="{FF2B5EF4-FFF2-40B4-BE49-F238E27FC236}">
                <a16:creationId xmlns="" xmlns:a16="http://schemas.microsoft.com/office/drawing/2014/main" id="{B3348F11-8E7E-4D42-A592-A65C039BAF6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061" y="3761963"/>
            <a:ext cx="432348" cy="382875"/>
          </a:xfrm>
          <a:prstGeom prst="rect">
            <a:avLst/>
          </a:prstGeom>
        </p:spPr>
      </p:pic>
      <p:pic>
        <p:nvPicPr>
          <p:cNvPr id="127" name="Рисунок 126">
            <a:extLst>
              <a:ext uri="{FF2B5EF4-FFF2-40B4-BE49-F238E27FC236}">
                <a16:creationId xmlns="" xmlns:a16="http://schemas.microsoft.com/office/drawing/2014/main" id="{BD46180E-2272-8C46-9616-C72FD1160EE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334" y="4333570"/>
            <a:ext cx="401311" cy="376003"/>
          </a:xfrm>
          <a:prstGeom prst="rect">
            <a:avLst/>
          </a:prstGeom>
        </p:spPr>
      </p:pic>
      <p:pic>
        <p:nvPicPr>
          <p:cNvPr id="128" name="Рисунок 127">
            <a:extLst>
              <a:ext uri="{FF2B5EF4-FFF2-40B4-BE49-F238E27FC236}">
                <a16:creationId xmlns="" xmlns:a16="http://schemas.microsoft.com/office/drawing/2014/main" id="{DBE0B1EF-114F-7E45-97A4-ABD27B72B8B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331" y="4898306"/>
            <a:ext cx="544563" cy="391583"/>
          </a:xfrm>
          <a:prstGeom prst="rect">
            <a:avLst/>
          </a:prstGeom>
        </p:spPr>
      </p:pic>
      <p:grpSp>
        <p:nvGrpSpPr>
          <p:cNvPr id="426" name="Группа 425">
            <a:extLst>
              <a:ext uri="{FF2B5EF4-FFF2-40B4-BE49-F238E27FC236}">
                <a16:creationId xmlns="" xmlns:a16="http://schemas.microsoft.com/office/drawing/2014/main" id="{9AFA158D-1798-4046-8D15-479D80C72233}"/>
              </a:ext>
            </a:extLst>
          </p:cNvPr>
          <p:cNvGrpSpPr/>
          <p:nvPr/>
        </p:nvGrpSpPr>
        <p:grpSpPr>
          <a:xfrm>
            <a:off x="2851447" y="2211975"/>
            <a:ext cx="2894856" cy="165100"/>
            <a:chOff x="2851447" y="2211975"/>
            <a:chExt cx="2894856" cy="165100"/>
          </a:xfrm>
        </p:grpSpPr>
        <p:pic>
          <p:nvPicPr>
            <p:cNvPr id="151" name="Рисунок 150">
              <a:extLst>
                <a:ext uri="{FF2B5EF4-FFF2-40B4-BE49-F238E27FC236}">
                  <a16:creationId xmlns="" xmlns:a16="http://schemas.microsoft.com/office/drawing/2014/main" id="{3844149E-6AD9-DA42-824B-3FBB023F0E7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2851447" y="2211975"/>
              <a:ext cx="76200" cy="165100"/>
            </a:xfrm>
            <a:prstGeom prst="rect">
              <a:avLst/>
            </a:prstGeom>
          </p:spPr>
        </p:pic>
        <p:pic>
          <p:nvPicPr>
            <p:cNvPr id="152" name="Рисунок 151">
              <a:extLst>
                <a:ext uri="{FF2B5EF4-FFF2-40B4-BE49-F238E27FC236}">
                  <a16:creationId xmlns="" xmlns:a16="http://schemas.microsoft.com/office/drawing/2014/main" id="{100BE004-B80C-0A4B-BC53-D06CC0CDC17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2939530" y="2211975"/>
              <a:ext cx="76200" cy="165100"/>
            </a:xfrm>
            <a:prstGeom prst="rect">
              <a:avLst/>
            </a:prstGeom>
          </p:spPr>
        </p:pic>
        <p:pic>
          <p:nvPicPr>
            <p:cNvPr id="153" name="Рисунок 152">
              <a:extLst>
                <a:ext uri="{FF2B5EF4-FFF2-40B4-BE49-F238E27FC236}">
                  <a16:creationId xmlns="" xmlns:a16="http://schemas.microsoft.com/office/drawing/2014/main" id="{1BD32E03-5D2F-524C-8E46-906CE666FE0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3027613" y="2211975"/>
              <a:ext cx="76200" cy="165100"/>
            </a:xfrm>
            <a:prstGeom prst="rect">
              <a:avLst/>
            </a:prstGeom>
          </p:spPr>
        </p:pic>
        <p:pic>
          <p:nvPicPr>
            <p:cNvPr id="154" name="Рисунок 153">
              <a:extLst>
                <a:ext uri="{FF2B5EF4-FFF2-40B4-BE49-F238E27FC236}">
                  <a16:creationId xmlns="" xmlns:a16="http://schemas.microsoft.com/office/drawing/2014/main" id="{30F65BA0-426D-B449-9801-5A24BACF1D2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3115696" y="2211975"/>
              <a:ext cx="76200" cy="165100"/>
            </a:xfrm>
            <a:prstGeom prst="rect">
              <a:avLst/>
            </a:prstGeom>
          </p:spPr>
        </p:pic>
        <p:pic>
          <p:nvPicPr>
            <p:cNvPr id="155" name="Рисунок 154">
              <a:extLst>
                <a:ext uri="{FF2B5EF4-FFF2-40B4-BE49-F238E27FC236}">
                  <a16:creationId xmlns="" xmlns:a16="http://schemas.microsoft.com/office/drawing/2014/main" id="{40F6460E-6739-DA4C-9E78-850FA22BB89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3203779" y="2211975"/>
              <a:ext cx="76200" cy="165100"/>
            </a:xfrm>
            <a:prstGeom prst="rect">
              <a:avLst/>
            </a:prstGeom>
          </p:spPr>
        </p:pic>
        <p:pic>
          <p:nvPicPr>
            <p:cNvPr id="156" name="Рисунок 155">
              <a:extLst>
                <a:ext uri="{FF2B5EF4-FFF2-40B4-BE49-F238E27FC236}">
                  <a16:creationId xmlns="" xmlns:a16="http://schemas.microsoft.com/office/drawing/2014/main" id="{6F97788E-9F27-E24A-8366-36FB901DEF6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3291862" y="2211975"/>
              <a:ext cx="76200" cy="165100"/>
            </a:xfrm>
            <a:prstGeom prst="rect">
              <a:avLst/>
            </a:prstGeom>
          </p:spPr>
        </p:pic>
        <p:pic>
          <p:nvPicPr>
            <p:cNvPr id="157" name="Рисунок 156">
              <a:extLst>
                <a:ext uri="{FF2B5EF4-FFF2-40B4-BE49-F238E27FC236}">
                  <a16:creationId xmlns="" xmlns:a16="http://schemas.microsoft.com/office/drawing/2014/main" id="{F9346A86-E554-3E44-A8B0-7D7BA7B55F2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3379945" y="2211975"/>
              <a:ext cx="76200" cy="165100"/>
            </a:xfrm>
            <a:prstGeom prst="rect">
              <a:avLst/>
            </a:prstGeom>
          </p:spPr>
        </p:pic>
        <p:pic>
          <p:nvPicPr>
            <p:cNvPr id="158" name="Рисунок 157">
              <a:extLst>
                <a:ext uri="{FF2B5EF4-FFF2-40B4-BE49-F238E27FC236}">
                  <a16:creationId xmlns="" xmlns:a16="http://schemas.microsoft.com/office/drawing/2014/main" id="{156B948C-C8AD-A942-9614-0955574C798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3468028" y="2211975"/>
              <a:ext cx="76200" cy="165100"/>
            </a:xfrm>
            <a:prstGeom prst="rect">
              <a:avLst/>
            </a:prstGeom>
          </p:spPr>
        </p:pic>
        <p:pic>
          <p:nvPicPr>
            <p:cNvPr id="159" name="Рисунок 158">
              <a:extLst>
                <a:ext uri="{FF2B5EF4-FFF2-40B4-BE49-F238E27FC236}">
                  <a16:creationId xmlns="" xmlns:a16="http://schemas.microsoft.com/office/drawing/2014/main" id="{130A200E-5BF6-6844-A0D4-E49DF700A92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3556111" y="2211975"/>
              <a:ext cx="76200" cy="165100"/>
            </a:xfrm>
            <a:prstGeom prst="rect">
              <a:avLst/>
            </a:prstGeom>
          </p:spPr>
        </p:pic>
        <p:pic>
          <p:nvPicPr>
            <p:cNvPr id="160" name="Рисунок 159">
              <a:extLst>
                <a:ext uri="{FF2B5EF4-FFF2-40B4-BE49-F238E27FC236}">
                  <a16:creationId xmlns="" xmlns:a16="http://schemas.microsoft.com/office/drawing/2014/main" id="{9D4F6945-CB10-7E49-900E-38A0D9F3C6A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3644194" y="2211975"/>
              <a:ext cx="76200" cy="165100"/>
            </a:xfrm>
            <a:prstGeom prst="rect">
              <a:avLst/>
            </a:prstGeom>
          </p:spPr>
        </p:pic>
        <p:pic>
          <p:nvPicPr>
            <p:cNvPr id="161" name="Рисунок 160">
              <a:extLst>
                <a:ext uri="{FF2B5EF4-FFF2-40B4-BE49-F238E27FC236}">
                  <a16:creationId xmlns="" xmlns:a16="http://schemas.microsoft.com/office/drawing/2014/main" id="{D38A4BD4-2A73-8E45-8371-FBDA29136AF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3732277" y="2211975"/>
              <a:ext cx="76200" cy="165100"/>
            </a:xfrm>
            <a:prstGeom prst="rect">
              <a:avLst/>
            </a:prstGeom>
          </p:spPr>
        </p:pic>
        <p:pic>
          <p:nvPicPr>
            <p:cNvPr id="162" name="Рисунок 161">
              <a:extLst>
                <a:ext uri="{FF2B5EF4-FFF2-40B4-BE49-F238E27FC236}">
                  <a16:creationId xmlns="" xmlns:a16="http://schemas.microsoft.com/office/drawing/2014/main" id="{6C28D578-6FAB-6547-A298-1A29FBC1BB5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3820360" y="2211975"/>
              <a:ext cx="76200" cy="165100"/>
            </a:xfrm>
            <a:prstGeom prst="rect">
              <a:avLst/>
            </a:prstGeom>
          </p:spPr>
        </p:pic>
        <p:pic>
          <p:nvPicPr>
            <p:cNvPr id="163" name="Рисунок 162">
              <a:extLst>
                <a:ext uri="{FF2B5EF4-FFF2-40B4-BE49-F238E27FC236}">
                  <a16:creationId xmlns="" xmlns:a16="http://schemas.microsoft.com/office/drawing/2014/main" id="{38D23A04-50E5-D14E-B18A-B4490066A2B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3908443" y="2211975"/>
              <a:ext cx="76200" cy="165100"/>
            </a:xfrm>
            <a:prstGeom prst="rect">
              <a:avLst/>
            </a:prstGeom>
          </p:spPr>
        </p:pic>
        <p:pic>
          <p:nvPicPr>
            <p:cNvPr id="164" name="Рисунок 163">
              <a:extLst>
                <a:ext uri="{FF2B5EF4-FFF2-40B4-BE49-F238E27FC236}">
                  <a16:creationId xmlns="" xmlns:a16="http://schemas.microsoft.com/office/drawing/2014/main" id="{EB0C409B-693E-5146-9056-3D38007D4AD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3996526" y="2211975"/>
              <a:ext cx="76200" cy="165100"/>
            </a:xfrm>
            <a:prstGeom prst="rect">
              <a:avLst/>
            </a:prstGeom>
          </p:spPr>
        </p:pic>
        <p:pic>
          <p:nvPicPr>
            <p:cNvPr id="165" name="Рисунок 164">
              <a:extLst>
                <a:ext uri="{FF2B5EF4-FFF2-40B4-BE49-F238E27FC236}">
                  <a16:creationId xmlns="" xmlns:a16="http://schemas.microsoft.com/office/drawing/2014/main" id="{08F296D7-D03A-874D-8E78-D8D50A6CBF9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4084609" y="2211975"/>
              <a:ext cx="76200" cy="165100"/>
            </a:xfrm>
            <a:prstGeom prst="rect">
              <a:avLst/>
            </a:prstGeom>
          </p:spPr>
        </p:pic>
        <p:pic>
          <p:nvPicPr>
            <p:cNvPr id="166" name="Рисунок 165">
              <a:extLst>
                <a:ext uri="{FF2B5EF4-FFF2-40B4-BE49-F238E27FC236}">
                  <a16:creationId xmlns="" xmlns:a16="http://schemas.microsoft.com/office/drawing/2014/main" id="{B4188A08-DC46-014D-83E5-A21DA9F855F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4172692" y="2211975"/>
              <a:ext cx="76200" cy="165100"/>
            </a:xfrm>
            <a:prstGeom prst="rect">
              <a:avLst/>
            </a:prstGeom>
          </p:spPr>
        </p:pic>
        <p:pic>
          <p:nvPicPr>
            <p:cNvPr id="167" name="Рисунок 166">
              <a:extLst>
                <a:ext uri="{FF2B5EF4-FFF2-40B4-BE49-F238E27FC236}">
                  <a16:creationId xmlns="" xmlns:a16="http://schemas.microsoft.com/office/drawing/2014/main" id="{4DEF7D78-3FAC-054F-BD63-6369D354DDE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4260775" y="2211975"/>
              <a:ext cx="76200" cy="165100"/>
            </a:xfrm>
            <a:prstGeom prst="rect">
              <a:avLst/>
            </a:prstGeom>
          </p:spPr>
        </p:pic>
        <p:pic>
          <p:nvPicPr>
            <p:cNvPr id="168" name="Рисунок 167">
              <a:extLst>
                <a:ext uri="{FF2B5EF4-FFF2-40B4-BE49-F238E27FC236}">
                  <a16:creationId xmlns="" xmlns:a16="http://schemas.microsoft.com/office/drawing/2014/main" id="{CA2EDC50-0E8B-3546-A774-E1234C904EF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4348858" y="2211975"/>
              <a:ext cx="76200" cy="165100"/>
            </a:xfrm>
            <a:prstGeom prst="rect">
              <a:avLst/>
            </a:prstGeom>
          </p:spPr>
        </p:pic>
        <p:pic>
          <p:nvPicPr>
            <p:cNvPr id="169" name="Рисунок 168">
              <a:extLst>
                <a:ext uri="{FF2B5EF4-FFF2-40B4-BE49-F238E27FC236}">
                  <a16:creationId xmlns="" xmlns:a16="http://schemas.microsoft.com/office/drawing/2014/main" id="{2C4F53F7-B705-8D4F-9D2F-E063A8D99E2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4436941" y="2211975"/>
              <a:ext cx="76200" cy="165100"/>
            </a:xfrm>
            <a:prstGeom prst="rect">
              <a:avLst/>
            </a:prstGeom>
          </p:spPr>
        </p:pic>
        <p:pic>
          <p:nvPicPr>
            <p:cNvPr id="170" name="Рисунок 169">
              <a:extLst>
                <a:ext uri="{FF2B5EF4-FFF2-40B4-BE49-F238E27FC236}">
                  <a16:creationId xmlns="" xmlns:a16="http://schemas.microsoft.com/office/drawing/2014/main" id="{5C868DDE-5148-CE4E-9F85-9362F172B00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4525024" y="2211975"/>
              <a:ext cx="76200" cy="165100"/>
            </a:xfrm>
            <a:prstGeom prst="rect">
              <a:avLst/>
            </a:prstGeom>
          </p:spPr>
        </p:pic>
        <p:pic>
          <p:nvPicPr>
            <p:cNvPr id="171" name="Рисунок 170">
              <a:extLst>
                <a:ext uri="{FF2B5EF4-FFF2-40B4-BE49-F238E27FC236}">
                  <a16:creationId xmlns="" xmlns:a16="http://schemas.microsoft.com/office/drawing/2014/main" id="{3883FFD7-0FE1-9749-9B40-C82EBF979C9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4613107" y="2211975"/>
              <a:ext cx="76200" cy="165100"/>
            </a:xfrm>
            <a:prstGeom prst="rect">
              <a:avLst/>
            </a:prstGeom>
          </p:spPr>
        </p:pic>
        <p:pic>
          <p:nvPicPr>
            <p:cNvPr id="172" name="Рисунок 171">
              <a:extLst>
                <a:ext uri="{FF2B5EF4-FFF2-40B4-BE49-F238E27FC236}">
                  <a16:creationId xmlns="" xmlns:a16="http://schemas.microsoft.com/office/drawing/2014/main" id="{056759EC-5248-194B-A1C7-5DB84AB4539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4701190" y="2211975"/>
              <a:ext cx="76200" cy="165100"/>
            </a:xfrm>
            <a:prstGeom prst="rect">
              <a:avLst/>
            </a:prstGeom>
          </p:spPr>
        </p:pic>
        <p:pic>
          <p:nvPicPr>
            <p:cNvPr id="173" name="Рисунок 172">
              <a:extLst>
                <a:ext uri="{FF2B5EF4-FFF2-40B4-BE49-F238E27FC236}">
                  <a16:creationId xmlns="" xmlns:a16="http://schemas.microsoft.com/office/drawing/2014/main" id="{BD948084-A6C0-F34A-92BB-06E63AF2AD2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4789273" y="2211975"/>
              <a:ext cx="76200" cy="165100"/>
            </a:xfrm>
            <a:prstGeom prst="rect">
              <a:avLst/>
            </a:prstGeom>
          </p:spPr>
        </p:pic>
        <p:pic>
          <p:nvPicPr>
            <p:cNvPr id="174" name="Рисунок 173">
              <a:extLst>
                <a:ext uri="{FF2B5EF4-FFF2-40B4-BE49-F238E27FC236}">
                  <a16:creationId xmlns="" xmlns:a16="http://schemas.microsoft.com/office/drawing/2014/main" id="{8C116CB2-9970-6B4D-82F9-0CB5E23EE06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4877356" y="2211975"/>
              <a:ext cx="76200" cy="165100"/>
            </a:xfrm>
            <a:prstGeom prst="rect">
              <a:avLst/>
            </a:prstGeom>
          </p:spPr>
        </p:pic>
        <p:pic>
          <p:nvPicPr>
            <p:cNvPr id="175" name="Рисунок 174">
              <a:extLst>
                <a:ext uri="{FF2B5EF4-FFF2-40B4-BE49-F238E27FC236}">
                  <a16:creationId xmlns="" xmlns:a16="http://schemas.microsoft.com/office/drawing/2014/main" id="{B97F9587-5FFF-E94F-82DE-DBE745AC27B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4965439" y="2211975"/>
              <a:ext cx="76200" cy="165100"/>
            </a:xfrm>
            <a:prstGeom prst="rect">
              <a:avLst/>
            </a:prstGeom>
          </p:spPr>
        </p:pic>
        <p:pic>
          <p:nvPicPr>
            <p:cNvPr id="176" name="Рисунок 175">
              <a:extLst>
                <a:ext uri="{FF2B5EF4-FFF2-40B4-BE49-F238E27FC236}">
                  <a16:creationId xmlns="" xmlns:a16="http://schemas.microsoft.com/office/drawing/2014/main" id="{728F07B5-57D5-FA48-AABB-AA965D84821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053522" y="2211975"/>
              <a:ext cx="76200" cy="165100"/>
            </a:xfrm>
            <a:prstGeom prst="rect">
              <a:avLst/>
            </a:prstGeom>
          </p:spPr>
        </p:pic>
        <p:pic>
          <p:nvPicPr>
            <p:cNvPr id="177" name="Рисунок 176">
              <a:extLst>
                <a:ext uri="{FF2B5EF4-FFF2-40B4-BE49-F238E27FC236}">
                  <a16:creationId xmlns="" xmlns:a16="http://schemas.microsoft.com/office/drawing/2014/main" id="{6F8BF20C-CB77-7F41-BA93-A917599F05D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141605" y="2211975"/>
              <a:ext cx="76200" cy="165100"/>
            </a:xfrm>
            <a:prstGeom prst="rect">
              <a:avLst/>
            </a:prstGeom>
          </p:spPr>
        </p:pic>
        <p:pic>
          <p:nvPicPr>
            <p:cNvPr id="178" name="Рисунок 177">
              <a:extLst>
                <a:ext uri="{FF2B5EF4-FFF2-40B4-BE49-F238E27FC236}">
                  <a16:creationId xmlns="" xmlns:a16="http://schemas.microsoft.com/office/drawing/2014/main" id="{A17C44DE-0F25-1349-9BBB-B4A78A35454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229688" y="2211975"/>
              <a:ext cx="76200" cy="165100"/>
            </a:xfrm>
            <a:prstGeom prst="rect">
              <a:avLst/>
            </a:prstGeom>
          </p:spPr>
        </p:pic>
        <p:pic>
          <p:nvPicPr>
            <p:cNvPr id="179" name="Рисунок 178">
              <a:extLst>
                <a:ext uri="{FF2B5EF4-FFF2-40B4-BE49-F238E27FC236}">
                  <a16:creationId xmlns="" xmlns:a16="http://schemas.microsoft.com/office/drawing/2014/main" id="{B3D276E8-1E70-9E42-9C8E-A3C9A48245E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317771" y="2211975"/>
              <a:ext cx="76200" cy="165100"/>
            </a:xfrm>
            <a:prstGeom prst="rect">
              <a:avLst/>
            </a:prstGeom>
          </p:spPr>
        </p:pic>
        <p:pic>
          <p:nvPicPr>
            <p:cNvPr id="180" name="Рисунок 179">
              <a:extLst>
                <a:ext uri="{FF2B5EF4-FFF2-40B4-BE49-F238E27FC236}">
                  <a16:creationId xmlns="" xmlns:a16="http://schemas.microsoft.com/office/drawing/2014/main" id="{5B4B9EE4-3854-1945-BFCB-10C615BDB14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405854" y="2211975"/>
              <a:ext cx="76200" cy="165100"/>
            </a:xfrm>
            <a:prstGeom prst="rect">
              <a:avLst/>
            </a:prstGeom>
          </p:spPr>
        </p:pic>
        <p:pic>
          <p:nvPicPr>
            <p:cNvPr id="181" name="Рисунок 180">
              <a:extLst>
                <a:ext uri="{FF2B5EF4-FFF2-40B4-BE49-F238E27FC236}">
                  <a16:creationId xmlns="" xmlns:a16="http://schemas.microsoft.com/office/drawing/2014/main" id="{36593F9E-CBD9-4E4B-ABDE-0B3A44AE8E2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493937" y="2211975"/>
              <a:ext cx="76200" cy="165100"/>
            </a:xfrm>
            <a:prstGeom prst="rect">
              <a:avLst/>
            </a:prstGeom>
          </p:spPr>
        </p:pic>
        <p:pic>
          <p:nvPicPr>
            <p:cNvPr id="182" name="Рисунок 181">
              <a:extLst>
                <a:ext uri="{FF2B5EF4-FFF2-40B4-BE49-F238E27FC236}">
                  <a16:creationId xmlns="" xmlns:a16="http://schemas.microsoft.com/office/drawing/2014/main" id="{35BB4B38-4454-D24E-9A48-9F5AC2DFB1B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582020" y="2211975"/>
              <a:ext cx="76200" cy="165100"/>
            </a:xfrm>
            <a:prstGeom prst="rect">
              <a:avLst/>
            </a:prstGeom>
          </p:spPr>
        </p:pic>
        <p:pic>
          <p:nvPicPr>
            <p:cNvPr id="183" name="Рисунок 182">
              <a:extLst>
                <a:ext uri="{FF2B5EF4-FFF2-40B4-BE49-F238E27FC236}">
                  <a16:creationId xmlns="" xmlns:a16="http://schemas.microsoft.com/office/drawing/2014/main" id="{D052D45E-73FE-C340-837D-EDB98E14C3D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670103" y="2211975"/>
              <a:ext cx="76200" cy="165100"/>
            </a:xfrm>
            <a:prstGeom prst="rect">
              <a:avLst/>
            </a:prstGeom>
          </p:spPr>
        </p:pic>
      </p:grpSp>
      <p:grpSp>
        <p:nvGrpSpPr>
          <p:cNvPr id="375" name="Группа 374">
            <a:extLst>
              <a:ext uri="{FF2B5EF4-FFF2-40B4-BE49-F238E27FC236}">
                <a16:creationId xmlns="" xmlns:a16="http://schemas.microsoft.com/office/drawing/2014/main" id="{9AFA158D-1798-4046-8D15-479D80C72233}"/>
              </a:ext>
            </a:extLst>
          </p:cNvPr>
          <p:cNvGrpSpPr/>
          <p:nvPr/>
        </p:nvGrpSpPr>
        <p:grpSpPr>
          <a:xfrm>
            <a:off x="2857797" y="2758075"/>
            <a:ext cx="2894856" cy="165100"/>
            <a:chOff x="2851447" y="2211975"/>
            <a:chExt cx="2894856" cy="165100"/>
          </a:xfrm>
        </p:grpSpPr>
        <p:pic>
          <p:nvPicPr>
            <p:cNvPr id="376" name="Рисунок 375">
              <a:extLst>
                <a:ext uri="{FF2B5EF4-FFF2-40B4-BE49-F238E27FC236}">
                  <a16:creationId xmlns="" xmlns:a16="http://schemas.microsoft.com/office/drawing/2014/main" id="{3844149E-6AD9-DA42-824B-3FBB023F0E7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2851447" y="2211975"/>
              <a:ext cx="76200" cy="165100"/>
            </a:xfrm>
            <a:prstGeom prst="rect">
              <a:avLst/>
            </a:prstGeom>
          </p:spPr>
        </p:pic>
        <p:pic>
          <p:nvPicPr>
            <p:cNvPr id="377" name="Рисунок 376">
              <a:extLst>
                <a:ext uri="{FF2B5EF4-FFF2-40B4-BE49-F238E27FC236}">
                  <a16:creationId xmlns="" xmlns:a16="http://schemas.microsoft.com/office/drawing/2014/main" id="{100BE004-B80C-0A4B-BC53-D06CC0CDC17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2939530" y="2211975"/>
              <a:ext cx="76200" cy="165100"/>
            </a:xfrm>
            <a:prstGeom prst="rect">
              <a:avLst/>
            </a:prstGeom>
          </p:spPr>
        </p:pic>
        <p:pic>
          <p:nvPicPr>
            <p:cNvPr id="378" name="Рисунок 377">
              <a:extLst>
                <a:ext uri="{FF2B5EF4-FFF2-40B4-BE49-F238E27FC236}">
                  <a16:creationId xmlns="" xmlns:a16="http://schemas.microsoft.com/office/drawing/2014/main" id="{1BD32E03-5D2F-524C-8E46-906CE666FE0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3027613" y="2211975"/>
              <a:ext cx="76200" cy="165100"/>
            </a:xfrm>
            <a:prstGeom prst="rect">
              <a:avLst/>
            </a:prstGeom>
          </p:spPr>
        </p:pic>
        <p:pic>
          <p:nvPicPr>
            <p:cNvPr id="379" name="Рисунок 378">
              <a:extLst>
                <a:ext uri="{FF2B5EF4-FFF2-40B4-BE49-F238E27FC236}">
                  <a16:creationId xmlns="" xmlns:a16="http://schemas.microsoft.com/office/drawing/2014/main" id="{30F65BA0-426D-B449-9801-5A24BACF1D2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3115696" y="2211975"/>
              <a:ext cx="76200" cy="165100"/>
            </a:xfrm>
            <a:prstGeom prst="rect">
              <a:avLst/>
            </a:prstGeom>
          </p:spPr>
        </p:pic>
        <p:pic>
          <p:nvPicPr>
            <p:cNvPr id="380" name="Рисунок 379">
              <a:extLst>
                <a:ext uri="{FF2B5EF4-FFF2-40B4-BE49-F238E27FC236}">
                  <a16:creationId xmlns="" xmlns:a16="http://schemas.microsoft.com/office/drawing/2014/main" id="{40F6460E-6739-DA4C-9E78-850FA22BB89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3203779" y="2211975"/>
              <a:ext cx="76200" cy="165100"/>
            </a:xfrm>
            <a:prstGeom prst="rect">
              <a:avLst/>
            </a:prstGeom>
          </p:spPr>
        </p:pic>
        <p:pic>
          <p:nvPicPr>
            <p:cNvPr id="400" name="Рисунок 399">
              <a:extLst>
                <a:ext uri="{FF2B5EF4-FFF2-40B4-BE49-F238E27FC236}">
                  <a16:creationId xmlns="" xmlns:a16="http://schemas.microsoft.com/office/drawing/2014/main" id="{6F97788E-9F27-E24A-8366-36FB901DEF6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3291862" y="2211975"/>
              <a:ext cx="76200" cy="165100"/>
            </a:xfrm>
            <a:prstGeom prst="rect">
              <a:avLst/>
            </a:prstGeom>
          </p:spPr>
        </p:pic>
        <p:pic>
          <p:nvPicPr>
            <p:cNvPr id="401" name="Рисунок 400">
              <a:extLst>
                <a:ext uri="{FF2B5EF4-FFF2-40B4-BE49-F238E27FC236}">
                  <a16:creationId xmlns="" xmlns:a16="http://schemas.microsoft.com/office/drawing/2014/main" id="{F9346A86-E554-3E44-A8B0-7D7BA7B55F2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3379945" y="2211975"/>
              <a:ext cx="76200" cy="165100"/>
            </a:xfrm>
            <a:prstGeom prst="rect">
              <a:avLst/>
            </a:prstGeom>
          </p:spPr>
        </p:pic>
        <p:pic>
          <p:nvPicPr>
            <p:cNvPr id="402" name="Рисунок 401">
              <a:extLst>
                <a:ext uri="{FF2B5EF4-FFF2-40B4-BE49-F238E27FC236}">
                  <a16:creationId xmlns="" xmlns:a16="http://schemas.microsoft.com/office/drawing/2014/main" id="{156B948C-C8AD-A942-9614-0955574C798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3468028" y="2211975"/>
              <a:ext cx="76200" cy="165100"/>
            </a:xfrm>
            <a:prstGeom prst="rect">
              <a:avLst/>
            </a:prstGeom>
          </p:spPr>
        </p:pic>
        <p:pic>
          <p:nvPicPr>
            <p:cNvPr id="403" name="Рисунок 402">
              <a:extLst>
                <a:ext uri="{FF2B5EF4-FFF2-40B4-BE49-F238E27FC236}">
                  <a16:creationId xmlns="" xmlns:a16="http://schemas.microsoft.com/office/drawing/2014/main" id="{130A200E-5BF6-6844-A0D4-E49DF700A92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3556111" y="2211975"/>
              <a:ext cx="76200" cy="165100"/>
            </a:xfrm>
            <a:prstGeom prst="rect">
              <a:avLst/>
            </a:prstGeom>
          </p:spPr>
        </p:pic>
        <p:pic>
          <p:nvPicPr>
            <p:cNvPr id="404" name="Рисунок 403">
              <a:extLst>
                <a:ext uri="{FF2B5EF4-FFF2-40B4-BE49-F238E27FC236}">
                  <a16:creationId xmlns="" xmlns:a16="http://schemas.microsoft.com/office/drawing/2014/main" id="{9D4F6945-CB10-7E49-900E-38A0D9F3C6A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3644194" y="2211975"/>
              <a:ext cx="76200" cy="165100"/>
            </a:xfrm>
            <a:prstGeom prst="rect">
              <a:avLst/>
            </a:prstGeom>
          </p:spPr>
        </p:pic>
        <p:pic>
          <p:nvPicPr>
            <p:cNvPr id="405" name="Рисунок 404">
              <a:extLst>
                <a:ext uri="{FF2B5EF4-FFF2-40B4-BE49-F238E27FC236}">
                  <a16:creationId xmlns="" xmlns:a16="http://schemas.microsoft.com/office/drawing/2014/main" id="{D38A4BD4-2A73-8E45-8371-FBDA29136AF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3732277" y="2211975"/>
              <a:ext cx="76200" cy="165100"/>
            </a:xfrm>
            <a:prstGeom prst="rect">
              <a:avLst/>
            </a:prstGeom>
          </p:spPr>
        </p:pic>
        <p:pic>
          <p:nvPicPr>
            <p:cNvPr id="406" name="Рисунок 405">
              <a:extLst>
                <a:ext uri="{FF2B5EF4-FFF2-40B4-BE49-F238E27FC236}">
                  <a16:creationId xmlns="" xmlns:a16="http://schemas.microsoft.com/office/drawing/2014/main" id="{6C28D578-6FAB-6547-A298-1A29FBC1BB5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3820360" y="2211975"/>
              <a:ext cx="76200" cy="165100"/>
            </a:xfrm>
            <a:prstGeom prst="rect">
              <a:avLst/>
            </a:prstGeom>
          </p:spPr>
        </p:pic>
        <p:pic>
          <p:nvPicPr>
            <p:cNvPr id="407" name="Рисунок 406">
              <a:extLst>
                <a:ext uri="{FF2B5EF4-FFF2-40B4-BE49-F238E27FC236}">
                  <a16:creationId xmlns="" xmlns:a16="http://schemas.microsoft.com/office/drawing/2014/main" id="{38D23A04-50E5-D14E-B18A-B4490066A2B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3908443" y="2211975"/>
              <a:ext cx="76200" cy="165100"/>
            </a:xfrm>
            <a:prstGeom prst="rect">
              <a:avLst/>
            </a:prstGeom>
          </p:spPr>
        </p:pic>
        <p:pic>
          <p:nvPicPr>
            <p:cNvPr id="408" name="Рисунок 407">
              <a:extLst>
                <a:ext uri="{FF2B5EF4-FFF2-40B4-BE49-F238E27FC236}">
                  <a16:creationId xmlns="" xmlns:a16="http://schemas.microsoft.com/office/drawing/2014/main" id="{EB0C409B-693E-5146-9056-3D38007D4AD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3996526" y="2211975"/>
              <a:ext cx="76200" cy="165100"/>
            </a:xfrm>
            <a:prstGeom prst="rect">
              <a:avLst/>
            </a:prstGeom>
          </p:spPr>
        </p:pic>
        <p:pic>
          <p:nvPicPr>
            <p:cNvPr id="409" name="Рисунок 408">
              <a:extLst>
                <a:ext uri="{FF2B5EF4-FFF2-40B4-BE49-F238E27FC236}">
                  <a16:creationId xmlns="" xmlns:a16="http://schemas.microsoft.com/office/drawing/2014/main" id="{08F296D7-D03A-874D-8E78-D8D50A6CBF9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4084609" y="2211975"/>
              <a:ext cx="76200" cy="165100"/>
            </a:xfrm>
            <a:prstGeom prst="rect">
              <a:avLst/>
            </a:prstGeom>
          </p:spPr>
        </p:pic>
        <p:pic>
          <p:nvPicPr>
            <p:cNvPr id="410" name="Рисунок 409">
              <a:extLst>
                <a:ext uri="{FF2B5EF4-FFF2-40B4-BE49-F238E27FC236}">
                  <a16:creationId xmlns="" xmlns:a16="http://schemas.microsoft.com/office/drawing/2014/main" id="{B4188A08-DC46-014D-83E5-A21DA9F855F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4172692" y="2211975"/>
              <a:ext cx="76200" cy="165100"/>
            </a:xfrm>
            <a:prstGeom prst="rect">
              <a:avLst/>
            </a:prstGeom>
          </p:spPr>
        </p:pic>
        <p:pic>
          <p:nvPicPr>
            <p:cNvPr id="411" name="Рисунок 410">
              <a:extLst>
                <a:ext uri="{FF2B5EF4-FFF2-40B4-BE49-F238E27FC236}">
                  <a16:creationId xmlns="" xmlns:a16="http://schemas.microsoft.com/office/drawing/2014/main" id="{4DEF7D78-3FAC-054F-BD63-6369D354DDE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4260775" y="2211975"/>
              <a:ext cx="76200" cy="165100"/>
            </a:xfrm>
            <a:prstGeom prst="rect">
              <a:avLst/>
            </a:prstGeom>
          </p:spPr>
        </p:pic>
        <p:pic>
          <p:nvPicPr>
            <p:cNvPr id="412" name="Рисунок 411">
              <a:extLst>
                <a:ext uri="{FF2B5EF4-FFF2-40B4-BE49-F238E27FC236}">
                  <a16:creationId xmlns="" xmlns:a16="http://schemas.microsoft.com/office/drawing/2014/main" id="{CA2EDC50-0E8B-3546-A774-E1234C904EF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4348858" y="2211975"/>
              <a:ext cx="76200" cy="165100"/>
            </a:xfrm>
            <a:prstGeom prst="rect">
              <a:avLst/>
            </a:prstGeom>
          </p:spPr>
        </p:pic>
        <p:pic>
          <p:nvPicPr>
            <p:cNvPr id="413" name="Рисунок 412">
              <a:extLst>
                <a:ext uri="{FF2B5EF4-FFF2-40B4-BE49-F238E27FC236}">
                  <a16:creationId xmlns="" xmlns:a16="http://schemas.microsoft.com/office/drawing/2014/main" id="{2C4F53F7-B705-8D4F-9D2F-E063A8D99E2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4436941" y="2211975"/>
              <a:ext cx="76200" cy="165100"/>
            </a:xfrm>
            <a:prstGeom prst="rect">
              <a:avLst/>
            </a:prstGeom>
          </p:spPr>
        </p:pic>
        <p:pic>
          <p:nvPicPr>
            <p:cNvPr id="414" name="Рисунок 413">
              <a:extLst>
                <a:ext uri="{FF2B5EF4-FFF2-40B4-BE49-F238E27FC236}">
                  <a16:creationId xmlns="" xmlns:a16="http://schemas.microsoft.com/office/drawing/2014/main" id="{5C868DDE-5148-CE4E-9F85-9362F172B00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4525024" y="2211975"/>
              <a:ext cx="76200" cy="165100"/>
            </a:xfrm>
            <a:prstGeom prst="rect">
              <a:avLst/>
            </a:prstGeom>
          </p:spPr>
        </p:pic>
        <p:pic>
          <p:nvPicPr>
            <p:cNvPr id="415" name="Рисунок 414">
              <a:extLst>
                <a:ext uri="{FF2B5EF4-FFF2-40B4-BE49-F238E27FC236}">
                  <a16:creationId xmlns="" xmlns:a16="http://schemas.microsoft.com/office/drawing/2014/main" id="{3883FFD7-0FE1-9749-9B40-C82EBF979C9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4613107" y="2211975"/>
              <a:ext cx="76200" cy="165100"/>
            </a:xfrm>
            <a:prstGeom prst="rect">
              <a:avLst/>
            </a:prstGeom>
          </p:spPr>
        </p:pic>
        <p:pic>
          <p:nvPicPr>
            <p:cNvPr id="416" name="Рисунок 415">
              <a:extLst>
                <a:ext uri="{FF2B5EF4-FFF2-40B4-BE49-F238E27FC236}">
                  <a16:creationId xmlns="" xmlns:a16="http://schemas.microsoft.com/office/drawing/2014/main" id="{056759EC-5248-194B-A1C7-5DB84AB4539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4701190" y="2211975"/>
              <a:ext cx="76200" cy="165100"/>
            </a:xfrm>
            <a:prstGeom prst="rect">
              <a:avLst/>
            </a:prstGeom>
          </p:spPr>
        </p:pic>
        <p:pic>
          <p:nvPicPr>
            <p:cNvPr id="417" name="Рисунок 416">
              <a:extLst>
                <a:ext uri="{FF2B5EF4-FFF2-40B4-BE49-F238E27FC236}">
                  <a16:creationId xmlns="" xmlns:a16="http://schemas.microsoft.com/office/drawing/2014/main" id="{BD948084-A6C0-F34A-92BB-06E63AF2AD2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4789273" y="2211975"/>
              <a:ext cx="76200" cy="165100"/>
            </a:xfrm>
            <a:prstGeom prst="rect">
              <a:avLst/>
            </a:prstGeom>
          </p:spPr>
        </p:pic>
        <p:pic>
          <p:nvPicPr>
            <p:cNvPr id="418" name="Рисунок 417">
              <a:extLst>
                <a:ext uri="{FF2B5EF4-FFF2-40B4-BE49-F238E27FC236}">
                  <a16:creationId xmlns="" xmlns:a16="http://schemas.microsoft.com/office/drawing/2014/main" id="{8C116CB2-9970-6B4D-82F9-0CB5E23EE06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4877356" y="2211975"/>
              <a:ext cx="76200" cy="165100"/>
            </a:xfrm>
            <a:prstGeom prst="rect">
              <a:avLst/>
            </a:prstGeom>
          </p:spPr>
        </p:pic>
        <p:pic>
          <p:nvPicPr>
            <p:cNvPr id="425" name="Рисунок 424">
              <a:extLst>
                <a:ext uri="{FF2B5EF4-FFF2-40B4-BE49-F238E27FC236}">
                  <a16:creationId xmlns="" xmlns:a16="http://schemas.microsoft.com/office/drawing/2014/main" id="{B97F9587-5FFF-E94F-82DE-DBE745AC27B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4965439" y="2211975"/>
              <a:ext cx="76200" cy="165100"/>
            </a:xfrm>
            <a:prstGeom prst="rect">
              <a:avLst/>
            </a:prstGeom>
          </p:spPr>
        </p:pic>
        <p:pic>
          <p:nvPicPr>
            <p:cNvPr id="428" name="Рисунок 427">
              <a:extLst>
                <a:ext uri="{FF2B5EF4-FFF2-40B4-BE49-F238E27FC236}">
                  <a16:creationId xmlns="" xmlns:a16="http://schemas.microsoft.com/office/drawing/2014/main" id="{728F07B5-57D5-FA48-AABB-AA965D84821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053522" y="2211975"/>
              <a:ext cx="76200" cy="165100"/>
            </a:xfrm>
            <a:prstGeom prst="rect">
              <a:avLst/>
            </a:prstGeom>
          </p:spPr>
        </p:pic>
        <p:pic>
          <p:nvPicPr>
            <p:cNvPr id="429" name="Рисунок 428">
              <a:extLst>
                <a:ext uri="{FF2B5EF4-FFF2-40B4-BE49-F238E27FC236}">
                  <a16:creationId xmlns="" xmlns:a16="http://schemas.microsoft.com/office/drawing/2014/main" id="{6F8BF20C-CB77-7F41-BA93-A917599F05D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141605" y="2211975"/>
              <a:ext cx="76200" cy="165100"/>
            </a:xfrm>
            <a:prstGeom prst="rect">
              <a:avLst/>
            </a:prstGeom>
          </p:spPr>
        </p:pic>
        <p:pic>
          <p:nvPicPr>
            <p:cNvPr id="430" name="Рисунок 429">
              <a:extLst>
                <a:ext uri="{FF2B5EF4-FFF2-40B4-BE49-F238E27FC236}">
                  <a16:creationId xmlns="" xmlns:a16="http://schemas.microsoft.com/office/drawing/2014/main" id="{A17C44DE-0F25-1349-9BBB-B4A78A35454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229688" y="2211975"/>
              <a:ext cx="76200" cy="165100"/>
            </a:xfrm>
            <a:prstGeom prst="rect">
              <a:avLst/>
            </a:prstGeom>
          </p:spPr>
        </p:pic>
        <p:pic>
          <p:nvPicPr>
            <p:cNvPr id="431" name="Рисунок 430">
              <a:extLst>
                <a:ext uri="{FF2B5EF4-FFF2-40B4-BE49-F238E27FC236}">
                  <a16:creationId xmlns="" xmlns:a16="http://schemas.microsoft.com/office/drawing/2014/main" id="{B3D276E8-1E70-9E42-9C8E-A3C9A48245E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317771" y="2211975"/>
              <a:ext cx="76200" cy="165100"/>
            </a:xfrm>
            <a:prstGeom prst="rect">
              <a:avLst/>
            </a:prstGeom>
          </p:spPr>
        </p:pic>
        <p:pic>
          <p:nvPicPr>
            <p:cNvPr id="432" name="Рисунок 431">
              <a:extLst>
                <a:ext uri="{FF2B5EF4-FFF2-40B4-BE49-F238E27FC236}">
                  <a16:creationId xmlns="" xmlns:a16="http://schemas.microsoft.com/office/drawing/2014/main" id="{5B4B9EE4-3854-1945-BFCB-10C615BDB14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405854" y="2211975"/>
              <a:ext cx="76200" cy="165100"/>
            </a:xfrm>
            <a:prstGeom prst="rect">
              <a:avLst/>
            </a:prstGeom>
          </p:spPr>
        </p:pic>
        <p:pic>
          <p:nvPicPr>
            <p:cNvPr id="433" name="Рисунок 432">
              <a:extLst>
                <a:ext uri="{FF2B5EF4-FFF2-40B4-BE49-F238E27FC236}">
                  <a16:creationId xmlns="" xmlns:a16="http://schemas.microsoft.com/office/drawing/2014/main" id="{36593F9E-CBD9-4E4B-ABDE-0B3A44AE8E2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493937" y="2211975"/>
              <a:ext cx="76200" cy="165100"/>
            </a:xfrm>
            <a:prstGeom prst="rect">
              <a:avLst/>
            </a:prstGeom>
          </p:spPr>
        </p:pic>
        <p:pic>
          <p:nvPicPr>
            <p:cNvPr id="434" name="Рисунок 433">
              <a:extLst>
                <a:ext uri="{FF2B5EF4-FFF2-40B4-BE49-F238E27FC236}">
                  <a16:creationId xmlns="" xmlns:a16="http://schemas.microsoft.com/office/drawing/2014/main" id="{35BB4B38-4454-D24E-9A48-9F5AC2DFB1B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582020" y="2211975"/>
              <a:ext cx="76200" cy="165100"/>
            </a:xfrm>
            <a:prstGeom prst="rect">
              <a:avLst/>
            </a:prstGeom>
          </p:spPr>
        </p:pic>
        <p:pic>
          <p:nvPicPr>
            <p:cNvPr id="435" name="Рисунок 434">
              <a:extLst>
                <a:ext uri="{FF2B5EF4-FFF2-40B4-BE49-F238E27FC236}">
                  <a16:creationId xmlns="" xmlns:a16="http://schemas.microsoft.com/office/drawing/2014/main" id="{D052D45E-73FE-C340-837D-EDB98E14C3D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670103" y="2211975"/>
              <a:ext cx="76200" cy="165100"/>
            </a:xfrm>
            <a:prstGeom prst="rect">
              <a:avLst/>
            </a:prstGeom>
          </p:spPr>
        </p:pic>
      </p:grpSp>
      <p:grpSp>
        <p:nvGrpSpPr>
          <p:cNvPr id="438" name="Группа 437">
            <a:extLst>
              <a:ext uri="{FF2B5EF4-FFF2-40B4-BE49-F238E27FC236}">
                <a16:creationId xmlns="" xmlns:a16="http://schemas.microsoft.com/office/drawing/2014/main" id="{9AFA158D-1798-4046-8D15-479D80C72233}"/>
              </a:ext>
            </a:extLst>
          </p:cNvPr>
          <p:cNvGrpSpPr/>
          <p:nvPr/>
        </p:nvGrpSpPr>
        <p:grpSpPr>
          <a:xfrm>
            <a:off x="2851447" y="1627895"/>
            <a:ext cx="2982939" cy="165100"/>
            <a:chOff x="2851447" y="2211975"/>
            <a:chExt cx="2982939" cy="165100"/>
          </a:xfrm>
        </p:grpSpPr>
        <p:pic>
          <p:nvPicPr>
            <p:cNvPr id="439" name="Рисунок 438">
              <a:extLst>
                <a:ext uri="{FF2B5EF4-FFF2-40B4-BE49-F238E27FC236}">
                  <a16:creationId xmlns="" xmlns:a16="http://schemas.microsoft.com/office/drawing/2014/main" id="{3844149E-6AD9-DA42-824B-3FBB023F0E7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2851447" y="2211975"/>
              <a:ext cx="76200" cy="165100"/>
            </a:xfrm>
            <a:prstGeom prst="rect">
              <a:avLst/>
            </a:prstGeom>
          </p:spPr>
        </p:pic>
        <p:pic>
          <p:nvPicPr>
            <p:cNvPr id="440" name="Рисунок 439">
              <a:extLst>
                <a:ext uri="{FF2B5EF4-FFF2-40B4-BE49-F238E27FC236}">
                  <a16:creationId xmlns="" xmlns:a16="http://schemas.microsoft.com/office/drawing/2014/main" id="{100BE004-B80C-0A4B-BC53-D06CC0CDC17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2939530" y="2211975"/>
              <a:ext cx="76200" cy="165100"/>
            </a:xfrm>
            <a:prstGeom prst="rect">
              <a:avLst/>
            </a:prstGeom>
          </p:spPr>
        </p:pic>
        <p:pic>
          <p:nvPicPr>
            <p:cNvPr id="441" name="Рисунок 440">
              <a:extLst>
                <a:ext uri="{FF2B5EF4-FFF2-40B4-BE49-F238E27FC236}">
                  <a16:creationId xmlns="" xmlns:a16="http://schemas.microsoft.com/office/drawing/2014/main" id="{1BD32E03-5D2F-524C-8E46-906CE666FE0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3027613" y="2211975"/>
              <a:ext cx="76200" cy="165100"/>
            </a:xfrm>
            <a:prstGeom prst="rect">
              <a:avLst/>
            </a:prstGeom>
          </p:spPr>
        </p:pic>
        <p:pic>
          <p:nvPicPr>
            <p:cNvPr id="442" name="Рисунок 441">
              <a:extLst>
                <a:ext uri="{FF2B5EF4-FFF2-40B4-BE49-F238E27FC236}">
                  <a16:creationId xmlns="" xmlns:a16="http://schemas.microsoft.com/office/drawing/2014/main" id="{30F65BA0-426D-B449-9801-5A24BACF1D2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3115696" y="2211975"/>
              <a:ext cx="76200" cy="165100"/>
            </a:xfrm>
            <a:prstGeom prst="rect">
              <a:avLst/>
            </a:prstGeom>
          </p:spPr>
        </p:pic>
        <p:pic>
          <p:nvPicPr>
            <p:cNvPr id="443" name="Рисунок 442">
              <a:extLst>
                <a:ext uri="{FF2B5EF4-FFF2-40B4-BE49-F238E27FC236}">
                  <a16:creationId xmlns="" xmlns:a16="http://schemas.microsoft.com/office/drawing/2014/main" id="{40F6460E-6739-DA4C-9E78-850FA22BB89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3203779" y="2211975"/>
              <a:ext cx="76200" cy="165100"/>
            </a:xfrm>
            <a:prstGeom prst="rect">
              <a:avLst/>
            </a:prstGeom>
          </p:spPr>
        </p:pic>
        <p:pic>
          <p:nvPicPr>
            <p:cNvPr id="444" name="Рисунок 443">
              <a:extLst>
                <a:ext uri="{FF2B5EF4-FFF2-40B4-BE49-F238E27FC236}">
                  <a16:creationId xmlns="" xmlns:a16="http://schemas.microsoft.com/office/drawing/2014/main" id="{6F97788E-9F27-E24A-8366-36FB901DEF6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3291862" y="2211975"/>
              <a:ext cx="76200" cy="165100"/>
            </a:xfrm>
            <a:prstGeom prst="rect">
              <a:avLst/>
            </a:prstGeom>
          </p:spPr>
        </p:pic>
        <p:pic>
          <p:nvPicPr>
            <p:cNvPr id="445" name="Рисунок 444">
              <a:extLst>
                <a:ext uri="{FF2B5EF4-FFF2-40B4-BE49-F238E27FC236}">
                  <a16:creationId xmlns="" xmlns:a16="http://schemas.microsoft.com/office/drawing/2014/main" id="{F9346A86-E554-3E44-A8B0-7D7BA7B55F2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3379945" y="2211975"/>
              <a:ext cx="76200" cy="165100"/>
            </a:xfrm>
            <a:prstGeom prst="rect">
              <a:avLst/>
            </a:prstGeom>
          </p:spPr>
        </p:pic>
        <p:pic>
          <p:nvPicPr>
            <p:cNvPr id="446" name="Рисунок 445">
              <a:extLst>
                <a:ext uri="{FF2B5EF4-FFF2-40B4-BE49-F238E27FC236}">
                  <a16:creationId xmlns="" xmlns:a16="http://schemas.microsoft.com/office/drawing/2014/main" id="{156B948C-C8AD-A942-9614-0955574C798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3468028" y="2211975"/>
              <a:ext cx="76200" cy="165100"/>
            </a:xfrm>
            <a:prstGeom prst="rect">
              <a:avLst/>
            </a:prstGeom>
          </p:spPr>
        </p:pic>
        <p:pic>
          <p:nvPicPr>
            <p:cNvPr id="447" name="Рисунок 446">
              <a:extLst>
                <a:ext uri="{FF2B5EF4-FFF2-40B4-BE49-F238E27FC236}">
                  <a16:creationId xmlns="" xmlns:a16="http://schemas.microsoft.com/office/drawing/2014/main" id="{130A200E-5BF6-6844-A0D4-E49DF700A92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3556111" y="2211975"/>
              <a:ext cx="76200" cy="165100"/>
            </a:xfrm>
            <a:prstGeom prst="rect">
              <a:avLst/>
            </a:prstGeom>
          </p:spPr>
        </p:pic>
        <p:pic>
          <p:nvPicPr>
            <p:cNvPr id="448" name="Рисунок 447">
              <a:extLst>
                <a:ext uri="{FF2B5EF4-FFF2-40B4-BE49-F238E27FC236}">
                  <a16:creationId xmlns="" xmlns:a16="http://schemas.microsoft.com/office/drawing/2014/main" id="{9D4F6945-CB10-7E49-900E-38A0D9F3C6A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3644194" y="2211975"/>
              <a:ext cx="76200" cy="165100"/>
            </a:xfrm>
            <a:prstGeom prst="rect">
              <a:avLst/>
            </a:prstGeom>
          </p:spPr>
        </p:pic>
        <p:pic>
          <p:nvPicPr>
            <p:cNvPr id="449" name="Рисунок 448">
              <a:extLst>
                <a:ext uri="{FF2B5EF4-FFF2-40B4-BE49-F238E27FC236}">
                  <a16:creationId xmlns="" xmlns:a16="http://schemas.microsoft.com/office/drawing/2014/main" id="{D38A4BD4-2A73-8E45-8371-FBDA29136AF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3732277" y="2211975"/>
              <a:ext cx="76200" cy="165100"/>
            </a:xfrm>
            <a:prstGeom prst="rect">
              <a:avLst/>
            </a:prstGeom>
          </p:spPr>
        </p:pic>
        <p:pic>
          <p:nvPicPr>
            <p:cNvPr id="450" name="Рисунок 449">
              <a:extLst>
                <a:ext uri="{FF2B5EF4-FFF2-40B4-BE49-F238E27FC236}">
                  <a16:creationId xmlns="" xmlns:a16="http://schemas.microsoft.com/office/drawing/2014/main" id="{6C28D578-6FAB-6547-A298-1A29FBC1BB5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3820360" y="2211975"/>
              <a:ext cx="76200" cy="165100"/>
            </a:xfrm>
            <a:prstGeom prst="rect">
              <a:avLst/>
            </a:prstGeom>
          </p:spPr>
        </p:pic>
        <p:pic>
          <p:nvPicPr>
            <p:cNvPr id="451" name="Рисунок 450">
              <a:extLst>
                <a:ext uri="{FF2B5EF4-FFF2-40B4-BE49-F238E27FC236}">
                  <a16:creationId xmlns="" xmlns:a16="http://schemas.microsoft.com/office/drawing/2014/main" id="{38D23A04-50E5-D14E-B18A-B4490066A2B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3908443" y="2211975"/>
              <a:ext cx="76200" cy="165100"/>
            </a:xfrm>
            <a:prstGeom prst="rect">
              <a:avLst/>
            </a:prstGeom>
          </p:spPr>
        </p:pic>
        <p:pic>
          <p:nvPicPr>
            <p:cNvPr id="452" name="Рисунок 451">
              <a:extLst>
                <a:ext uri="{FF2B5EF4-FFF2-40B4-BE49-F238E27FC236}">
                  <a16:creationId xmlns="" xmlns:a16="http://schemas.microsoft.com/office/drawing/2014/main" id="{EB0C409B-693E-5146-9056-3D38007D4AD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3996526" y="2211975"/>
              <a:ext cx="76200" cy="165100"/>
            </a:xfrm>
            <a:prstGeom prst="rect">
              <a:avLst/>
            </a:prstGeom>
          </p:spPr>
        </p:pic>
        <p:pic>
          <p:nvPicPr>
            <p:cNvPr id="453" name="Рисунок 452">
              <a:extLst>
                <a:ext uri="{FF2B5EF4-FFF2-40B4-BE49-F238E27FC236}">
                  <a16:creationId xmlns="" xmlns:a16="http://schemas.microsoft.com/office/drawing/2014/main" id="{08F296D7-D03A-874D-8E78-D8D50A6CBF9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4084609" y="2211975"/>
              <a:ext cx="76200" cy="165100"/>
            </a:xfrm>
            <a:prstGeom prst="rect">
              <a:avLst/>
            </a:prstGeom>
          </p:spPr>
        </p:pic>
        <p:pic>
          <p:nvPicPr>
            <p:cNvPr id="454" name="Рисунок 453">
              <a:extLst>
                <a:ext uri="{FF2B5EF4-FFF2-40B4-BE49-F238E27FC236}">
                  <a16:creationId xmlns="" xmlns:a16="http://schemas.microsoft.com/office/drawing/2014/main" id="{B4188A08-DC46-014D-83E5-A21DA9F855F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4172692" y="2211975"/>
              <a:ext cx="76200" cy="165100"/>
            </a:xfrm>
            <a:prstGeom prst="rect">
              <a:avLst/>
            </a:prstGeom>
          </p:spPr>
        </p:pic>
        <p:pic>
          <p:nvPicPr>
            <p:cNvPr id="455" name="Рисунок 454">
              <a:extLst>
                <a:ext uri="{FF2B5EF4-FFF2-40B4-BE49-F238E27FC236}">
                  <a16:creationId xmlns="" xmlns:a16="http://schemas.microsoft.com/office/drawing/2014/main" id="{4DEF7D78-3FAC-054F-BD63-6369D354DDE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4260775" y="2211975"/>
              <a:ext cx="76200" cy="165100"/>
            </a:xfrm>
            <a:prstGeom prst="rect">
              <a:avLst/>
            </a:prstGeom>
          </p:spPr>
        </p:pic>
        <p:pic>
          <p:nvPicPr>
            <p:cNvPr id="456" name="Рисунок 455">
              <a:extLst>
                <a:ext uri="{FF2B5EF4-FFF2-40B4-BE49-F238E27FC236}">
                  <a16:creationId xmlns="" xmlns:a16="http://schemas.microsoft.com/office/drawing/2014/main" id="{CA2EDC50-0E8B-3546-A774-E1234C904EF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4348858" y="2211975"/>
              <a:ext cx="76200" cy="165100"/>
            </a:xfrm>
            <a:prstGeom prst="rect">
              <a:avLst/>
            </a:prstGeom>
          </p:spPr>
        </p:pic>
        <p:pic>
          <p:nvPicPr>
            <p:cNvPr id="457" name="Рисунок 456">
              <a:extLst>
                <a:ext uri="{FF2B5EF4-FFF2-40B4-BE49-F238E27FC236}">
                  <a16:creationId xmlns="" xmlns:a16="http://schemas.microsoft.com/office/drawing/2014/main" id="{2C4F53F7-B705-8D4F-9D2F-E063A8D99E2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4436941" y="2211975"/>
              <a:ext cx="76200" cy="165100"/>
            </a:xfrm>
            <a:prstGeom prst="rect">
              <a:avLst/>
            </a:prstGeom>
          </p:spPr>
        </p:pic>
        <p:pic>
          <p:nvPicPr>
            <p:cNvPr id="458" name="Рисунок 457">
              <a:extLst>
                <a:ext uri="{FF2B5EF4-FFF2-40B4-BE49-F238E27FC236}">
                  <a16:creationId xmlns="" xmlns:a16="http://schemas.microsoft.com/office/drawing/2014/main" id="{5C868DDE-5148-CE4E-9F85-9362F172B00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4525024" y="2211975"/>
              <a:ext cx="76200" cy="165100"/>
            </a:xfrm>
            <a:prstGeom prst="rect">
              <a:avLst/>
            </a:prstGeom>
          </p:spPr>
        </p:pic>
        <p:pic>
          <p:nvPicPr>
            <p:cNvPr id="459" name="Рисунок 458">
              <a:extLst>
                <a:ext uri="{FF2B5EF4-FFF2-40B4-BE49-F238E27FC236}">
                  <a16:creationId xmlns="" xmlns:a16="http://schemas.microsoft.com/office/drawing/2014/main" id="{3883FFD7-0FE1-9749-9B40-C82EBF979C9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4613107" y="2211975"/>
              <a:ext cx="76200" cy="165100"/>
            </a:xfrm>
            <a:prstGeom prst="rect">
              <a:avLst/>
            </a:prstGeom>
          </p:spPr>
        </p:pic>
        <p:pic>
          <p:nvPicPr>
            <p:cNvPr id="460" name="Рисунок 459">
              <a:extLst>
                <a:ext uri="{FF2B5EF4-FFF2-40B4-BE49-F238E27FC236}">
                  <a16:creationId xmlns="" xmlns:a16="http://schemas.microsoft.com/office/drawing/2014/main" id="{056759EC-5248-194B-A1C7-5DB84AB4539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4701190" y="2211975"/>
              <a:ext cx="76200" cy="165100"/>
            </a:xfrm>
            <a:prstGeom prst="rect">
              <a:avLst/>
            </a:prstGeom>
          </p:spPr>
        </p:pic>
        <p:pic>
          <p:nvPicPr>
            <p:cNvPr id="461" name="Рисунок 460">
              <a:extLst>
                <a:ext uri="{FF2B5EF4-FFF2-40B4-BE49-F238E27FC236}">
                  <a16:creationId xmlns="" xmlns:a16="http://schemas.microsoft.com/office/drawing/2014/main" id="{BD948084-A6C0-F34A-92BB-06E63AF2AD2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4789273" y="2211975"/>
              <a:ext cx="76200" cy="165100"/>
            </a:xfrm>
            <a:prstGeom prst="rect">
              <a:avLst/>
            </a:prstGeom>
          </p:spPr>
        </p:pic>
        <p:pic>
          <p:nvPicPr>
            <p:cNvPr id="462" name="Рисунок 461">
              <a:extLst>
                <a:ext uri="{FF2B5EF4-FFF2-40B4-BE49-F238E27FC236}">
                  <a16:creationId xmlns="" xmlns:a16="http://schemas.microsoft.com/office/drawing/2014/main" id="{8C116CB2-9970-6B4D-82F9-0CB5E23EE06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4877356" y="2211975"/>
              <a:ext cx="76200" cy="165100"/>
            </a:xfrm>
            <a:prstGeom prst="rect">
              <a:avLst/>
            </a:prstGeom>
          </p:spPr>
        </p:pic>
        <p:pic>
          <p:nvPicPr>
            <p:cNvPr id="463" name="Рисунок 462">
              <a:extLst>
                <a:ext uri="{FF2B5EF4-FFF2-40B4-BE49-F238E27FC236}">
                  <a16:creationId xmlns="" xmlns:a16="http://schemas.microsoft.com/office/drawing/2014/main" id="{B97F9587-5FFF-E94F-82DE-DBE745AC27B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4965439" y="2211975"/>
              <a:ext cx="76200" cy="165100"/>
            </a:xfrm>
            <a:prstGeom prst="rect">
              <a:avLst/>
            </a:prstGeom>
          </p:spPr>
        </p:pic>
        <p:pic>
          <p:nvPicPr>
            <p:cNvPr id="464" name="Рисунок 463">
              <a:extLst>
                <a:ext uri="{FF2B5EF4-FFF2-40B4-BE49-F238E27FC236}">
                  <a16:creationId xmlns="" xmlns:a16="http://schemas.microsoft.com/office/drawing/2014/main" id="{728F07B5-57D5-FA48-AABB-AA965D84821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053522" y="2211975"/>
              <a:ext cx="76200" cy="165100"/>
            </a:xfrm>
            <a:prstGeom prst="rect">
              <a:avLst/>
            </a:prstGeom>
          </p:spPr>
        </p:pic>
        <p:pic>
          <p:nvPicPr>
            <p:cNvPr id="465" name="Рисунок 464">
              <a:extLst>
                <a:ext uri="{FF2B5EF4-FFF2-40B4-BE49-F238E27FC236}">
                  <a16:creationId xmlns="" xmlns:a16="http://schemas.microsoft.com/office/drawing/2014/main" id="{6F8BF20C-CB77-7F41-BA93-A917599F05D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141605" y="2211975"/>
              <a:ext cx="76200" cy="165100"/>
            </a:xfrm>
            <a:prstGeom prst="rect">
              <a:avLst/>
            </a:prstGeom>
          </p:spPr>
        </p:pic>
        <p:pic>
          <p:nvPicPr>
            <p:cNvPr id="466" name="Рисунок 465">
              <a:extLst>
                <a:ext uri="{FF2B5EF4-FFF2-40B4-BE49-F238E27FC236}">
                  <a16:creationId xmlns="" xmlns:a16="http://schemas.microsoft.com/office/drawing/2014/main" id="{A17C44DE-0F25-1349-9BBB-B4A78A35454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229688" y="2211975"/>
              <a:ext cx="76200" cy="165100"/>
            </a:xfrm>
            <a:prstGeom prst="rect">
              <a:avLst/>
            </a:prstGeom>
          </p:spPr>
        </p:pic>
        <p:pic>
          <p:nvPicPr>
            <p:cNvPr id="467" name="Рисунок 466">
              <a:extLst>
                <a:ext uri="{FF2B5EF4-FFF2-40B4-BE49-F238E27FC236}">
                  <a16:creationId xmlns="" xmlns:a16="http://schemas.microsoft.com/office/drawing/2014/main" id="{B3D276E8-1E70-9E42-9C8E-A3C9A48245E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317771" y="2211975"/>
              <a:ext cx="76200" cy="165100"/>
            </a:xfrm>
            <a:prstGeom prst="rect">
              <a:avLst/>
            </a:prstGeom>
          </p:spPr>
        </p:pic>
        <p:pic>
          <p:nvPicPr>
            <p:cNvPr id="468" name="Рисунок 467">
              <a:extLst>
                <a:ext uri="{FF2B5EF4-FFF2-40B4-BE49-F238E27FC236}">
                  <a16:creationId xmlns="" xmlns:a16="http://schemas.microsoft.com/office/drawing/2014/main" id="{5B4B9EE4-3854-1945-BFCB-10C615BDB14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405854" y="2211975"/>
              <a:ext cx="76200" cy="165100"/>
            </a:xfrm>
            <a:prstGeom prst="rect">
              <a:avLst/>
            </a:prstGeom>
          </p:spPr>
        </p:pic>
        <p:pic>
          <p:nvPicPr>
            <p:cNvPr id="469" name="Рисунок 468">
              <a:extLst>
                <a:ext uri="{FF2B5EF4-FFF2-40B4-BE49-F238E27FC236}">
                  <a16:creationId xmlns="" xmlns:a16="http://schemas.microsoft.com/office/drawing/2014/main" id="{36593F9E-CBD9-4E4B-ABDE-0B3A44AE8E2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493937" y="2211975"/>
              <a:ext cx="76200" cy="165100"/>
            </a:xfrm>
            <a:prstGeom prst="rect">
              <a:avLst/>
            </a:prstGeom>
          </p:spPr>
        </p:pic>
        <p:pic>
          <p:nvPicPr>
            <p:cNvPr id="470" name="Рисунок 469">
              <a:extLst>
                <a:ext uri="{FF2B5EF4-FFF2-40B4-BE49-F238E27FC236}">
                  <a16:creationId xmlns="" xmlns:a16="http://schemas.microsoft.com/office/drawing/2014/main" id="{35BB4B38-4454-D24E-9A48-9F5AC2DFB1B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582020" y="2211975"/>
              <a:ext cx="76200" cy="165100"/>
            </a:xfrm>
            <a:prstGeom prst="rect">
              <a:avLst/>
            </a:prstGeom>
          </p:spPr>
        </p:pic>
        <p:pic>
          <p:nvPicPr>
            <p:cNvPr id="471" name="Рисунок 470">
              <a:extLst>
                <a:ext uri="{FF2B5EF4-FFF2-40B4-BE49-F238E27FC236}">
                  <a16:creationId xmlns="" xmlns:a16="http://schemas.microsoft.com/office/drawing/2014/main" id="{D052D45E-73FE-C340-837D-EDB98E14C3D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670103" y="2211975"/>
              <a:ext cx="76200" cy="165100"/>
            </a:xfrm>
            <a:prstGeom prst="rect">
              <a:avLst/>
            </a:prstGeom>
          </p:spPr>
        </p:pic>
        <p:pic>
          <p:nvPicPr>
            <p:cNvPr id="472" name="Рисунок 471">
              <a:extLst>
                <a:ext uri="{FF2B5EF4-FFF2-40B4-BE49-F238E27FC236}">
                  <a16:creationId xmlns="" xmlns:a16="http://schemas.microsoft.com/office/drawing/2014/main" id="{5C9AEBEB-EA4E-A64C-9E24-F536AA6C5B7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758186" y="2211975"/>
              <a:ext cx="76200" cy="165100"/>
            </a:xfrm>
            <a:prstGeom prst="rect">
              <a:avLst/>
            </a:prstGeom>
          </p:spPr>
        </p:pic>
      </p:grpSp>
      <p:grpSp>
        <p:nvGrpSpPr>
          <p:cNvPr id="474" name="Группа 473">
            <a:extLst>
              <a:ext uri="{FF2B5EF4-FFF2-40B4-BE49-F238E27FC236}">
                <a16:creationId xmlns="" xmlns:a16="http://schemas.microsoft.com/office/drawing/2014/main" id="{9AFA158D-1798-4046-8D15-479D80C72233}"/>
              </a:ext>
            </a:extLst>
          </p:cNvPr>
          <p:cNvGrpSpPr/>
          <p:nvPr/>
        </p:nvGrpSpPr>
        <p:grpSpPr>
          <a:xfrm>
            <a:off x="2839466" y="3386545"/>
            <a:ext cx="2806773" cy="165100"/>
            <a:chOff x="2851447" y="2211975"/>
            <a:chExt cx="2806773" cy="165100"/>
          </a:xfrm>
        </p:grpSpPr>
        <p:pic>
          <p:nvPicPr>
            <p:cNvPr id="475" name="Рисунок 474">
              <a:extLst>
                <a:ext uri="{FF2B5EF4-FFF2-40B4-BE49-F238E27FC236}">
                  <a16:creationId xmlns="" xmlns:a16="http://schemas.microsoft.com/office/drawing/2014/main" id="{3844149E-6AD9-DA42-824B-3FBB023F0E7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2851447" y="2211975"/>
              <a:ext cx="76200" cy="165100"/>
            </a:xfrm>
            <a:prstGeom prst="rect">
              <a:avLst/>
            </a:prstGeom>
          </p:spPr>
        </p:pic>
        <p:pic>
          <p:nvPicPr>
            <p:cNvPr id="476" name="Рисунок 475">
              <a:extLst>
                <a:ext uri="{FF2B5EF4-FFF2-40B4-BE49-F238E27FC236}">
                  <a16:creationId xmlns="" xmlns:a16="http://schemas.microsoft.com/office/drawing/2014/main" id="{100BE004-B80C-0A4B-BC53-D06CC0CDC17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2939530" y="2211975"/>
              <a:ext cx="76200" cy="165100"/>
            </a:xfrm>
            <a:prstGeom prst="rect">
              <a:avLst/>
            </a:prstGeom>
          </p:spPr>
        </p:pic>
        <p:pic>
          <p:nvPicPr>
            <p:cNvPr id="477" name="Рисунок 476">
              <a:extLst>
                <a:ext uri="{FF2B5EF4-FFF2-40B4-BE49-F238E27FC236}">
                  <a16:creationId xmlns="" xmlns:a16="http://schemas.microsoft.com/office/drawing/2014/main" id="{1BD32E03-5D2F-524C-8E46-906CE666FE0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3027613" y="2211975"/>
              <a:ext cx="76200" cy="165100"/>
            </a:xfrm>
            <a:prstGeom prst="rect">
              <a:avLst/>
            </a:prstGeom>
          </p:spPr>
        </p:pic>
        <p:pic>
          <p:nvPicPr>
            <p:cNvPr id="478" name="Рисунок 477">
              <a:extLst>
                <a:ext uri="{FF2B5EF4-FFF2-40B4-BE49-F238E27FC236}">
                  <a16:creationId xmlns="" xmlns:a16="http://schemas.microsoft.com/office/drawing/2014/main" id="{30F65BA0-426D-B449-9801-5A24BACF1D2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3115696" y="2211975"/>
              <a:ext cx="76200" cy="165100"/>
            </a:xfrm>
            <a:prstGeom prst="rect">
              <a:avLst/>
            </a:prstGeom>
          </p:spPr>
        </p:pic>
        <p:pic>
          <p:nvPicPr>
            <p:cNvPr id="479" name="Рисунок 478">
              <a:extLst>
                <a:ext uri="{FF2B5EF4-FFF2-40B4-BE49-F238E27FC236}">
                  <a16:creationId xmlns="" xmlns:a16="http://schemas.microsoft.com/office/drawing/2014/main" id="{40F6460E-6739-DA4C-9E78-850FA22BB89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3203779" y="2211975"/>
              <a:ext cx="76200" cy="165100"/>
            </a:xfrm>
            <a:prstGeom prst="rect">
              <a:avLst/>
            </a:prstGeom>
          </p:spPr>
        </p:pic>
        <p:pic>
          <p:nvPicPr>
            <p:cNvPr id="480" name="Рисунок 479">
              <a:extLst>
                <a:ext uri="{FF2B5EF4-FFF2-40B4-BE49-F238E27FC236}">
                  <a16:creationId xmlns="" xmlns:a16="http://schemas.microsoft.com/office/drawing/2014/main" id="{6F97788E-9F27-E24A-8366-36FB901DEF6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3291862" y="2211975"/>
              <a:ext cx="76200" cy="165100"/>
            </a:xfrm>
            <a:prstGeom prst="rect">
              <a:avLst/>
            </a:prstGeom>
          </p:spPr>
        </p:pic>
        <p:pic>
          <p:nvPicPr>
            <p:cNvPr id="481" name="Рисунок 480">
              <a:extLst>
                <a:ext uri="{FF2B5EF4-FFF2-40B4-BE49-F238E27FC236}">
                  <a16:creationId xmlns="" xmlns:a16="http://schemas.microsoft.com/office/drawing/2014/main" id="{F9346A86-E554-3E44-A8B0-7D7BA7B55F2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3379945" y="2211975"/>
              <a:ext cx="76200" cy="165100"/>
            </a:xfrm>
            <a:prstGeom prst="rect">
              <a:avLst/>
            </a:prstGeom>
          </p:spPr>
        </p:pic>
        <p:pic>
          <p:nvPicPr>
            <p:cNvPr id="482" name="Рисунок 481">
              <a:extLst>
                <a:ext uri="{FF2B5EF4-FFF2-40B4-BE49-F238E27FC236}">
                  <a16:creationId xmlns="" xmlns:a16="http://schemas.microsoft.com/office/drawing/2014/main" id="{156B948C-C8AD-A942-9614-0955574C798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3468028" y="2211975"/>
              <a:ext cx="76200" cy="165100"/>
            </a:xfrm>
            <a:prstGeom prst="rect">
              <a:avLst/>
            </a:prstGeom>
          </p:spPr>
        </p:pic>
        <p:pic>
          <p:nvPicPr>
            <p:cNvPr id="483" name="Рисунок 482">
              <a:extLst>
                <a:ext uri="{FF2B5EF4-FFF2-40B4-BE49-F238E27FC236}">
                  <a16:creationId xmlns="" xmlns:a16="http://schemas.microsoft.com/office/drawing/2014/main" id="{130A200E-5BF6-6844-A0D4-E49DF700A92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3556111" y="2211975"/>
              <a:ext cx="76200" cy="165100"/>
            </a:xfrm>
            <a:prstGeom prst="rect">
              <a:avLst/>
            </a:prstGeom>
          </p:spPr>
        </p:pic>
        <p:pic>
          <p:nvPicPr>
            <p:cNvPr id="484" name="Рисунок 483">
              <a:extLst>
                <a:ext uri="{FF2B5EF4-FFF2-40B4-BE49-F238E27FC236}">
                  <a16:creationId xmlns="" xmlns:a16="http://schemas.microsoft.com/office/drawing/2014/main" id="{9D4F6945-CB10-7E49-900E-38A0D9F3C6A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3644194" y="2211975"/>
              <a:ext cx="76200" cy="165100"/>
            </a:xfrm>
            <a:prstGeom prst="rect">
              <a:avLst/>
            </a:prstGeom>
          </p:spPr>
        </p:pic>
        <p:pic>
          <p:nvPicPr>
            <p:cNvPr id="485" name="Рисунок 484">
              <a:extLst>
                <a:ext uri="{FF2B5EF4-FFF2-40B4-BE49-F238E27FC236}">
                  <a16:creationId xmlns="" xmlns:a16="http://schemas.microsoft.com/office/drawing/2014/main" id="{D38A4BD4-2A73-8E45-8371-FBDA29136AF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3732277" y="2211975"/>
              <a:ext cx="76200" cy="165100"/>
            </a:xfrm>
            <a:prstGeom prst="rect">
              <a:avLst/>
            </a:prstGeom>
          </p:spPr>
        </p:pic>
        <p:pic>
          <p:nvPicPr>
            <p:cNvPr id="486" name="Рисунок 485">
              <a:extLst>
                <a:ext uri="{FF2B5EF4-FFF2-40B4-BE49-F238E27FC236}">
                  <a16:creationId xmlns="" xmlns:a16="http://schemas.microsoft.com/office/drawing/2014/main" id="{6C28D578-6FAB-6547-A298-1A29FBC1BB5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3820360" y="2211975"/>
              <a:ext cx="76200" cy="165100"/>
            </a:xfrm>
            <a:prstGeom prst="rect">
              <a:avLst/>
            </a:prstGeom>
          </p:spPr>
        </p:pic>
        <p:pic>
          <p:nvPicPr>
            <p:cNvPr id="487" name="Рисунок 486">
              <a:extLst>
                <a:ext uri="{FF2B5EF4-FFF2-40B4-BE49-F238E27FC236}">
                  <a16:creationId xmlns="" xmlns:a16="http://schemas.microsoft.com/office/drawing/2014/main" id="{38D23A04-50E5-D14E-B18A-B4490066A2B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3908443" y="2211975"/>
              <a:ext cx="76200" cy="165100"/>
            </a:xfrm>
            <a:prstGeom prst="rect">
              <a:avLst/>
            </a:prstGeom>
          </p:spPr>
        </p:pic>
        <p:pic>
          <p:nvPicPr>
            <p:cNvPr id="488" name="Рисунок 487">
              <a:extLst>
                <a:ext uri="{FF2B5EF4-FFF2-40B4-BE49-F238E27FC236}">
                  <a16:creationId xmlns="" xmlns:a16="http://schemas.microsoft.com/office/drawing/2014/main" id="{EB0C409B-693E-5146-9056-3D38007D4AD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3996526" y="2211975"/>
              <a:ext cx="76200" cy="165100"/>
            </a:xfrm>
            <a:prstGeom prst="rect">
              <a:avLst/>
            </a:prstGeom>
          </p:spPr>
        </p:pic>
        <p:pic>
          <p:nvPicPr>
            <p:cNvPr id="489" name="Рисунок 488">
              <a:extLst>
                <a:ext uri="{FF2B5EF4-FFF2-40B4-BE49-F238E27FC236}">
                  <a16:creationId xmlns="" xmlns:a16="http://schemas.microsoft.com/office/drawing/2014/main" id="{08F296D7-D03A-874D-8E78-D8D50A6CBF9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4084609" y="2211975"/>
              <a:ext cx="76200" cy="165100"/>
            </a:xfrm>
            <a:prstGeom prst="rect">
              <a:avLst/>
            </a:prstGeom>
          </p:spPr>
        </p:pic>
        <p:pic>
          <p:nvPicPr>
            <p:cNvPr id="490" name="Рисунок 489">
              <a:extLst>
                <a:ext uri="{FF2B5EF4-FFF2-40B4-BE49-F238E27FC236}">
                  <a16:creationId xmlns="" xmlns:a16="http://schemas.microsoft.com/office/drawing/2014/main" id="{B4188A08-DC46-014D-83E5-A21DA9F855F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4172692" y="2211975"/>
              <a:ext cx="76200" cy="165100"/>
            </a:xfrm>
            <a:prstGeom prst="rect">
              <a:avLst/>
            </a:prstGeom>
          </p:spPr>
        </p:pic>
        <p:pic>
          <p:nvPicPr>
            <p:cNvPr id="491" name="Рисунок 490">
              <a:extLst>
                <a:ext uri="{FF2B5EF4-FFF2-40B4-BE49-F238E27FC236}">
                  <a16:creationId xmlns="" xmlns:a16="http://schemas.microsoft.com/office/drawing/2014/main" id="{4DEF7D78-3FAC-054F-BD63-6369D354DDE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4260775" y="2211975"/>
              <a:ext cx="76200" cy="165100"/>
            </a:xfrm>
            <a:prstGeom prst="rect">
              <a:avLst/>
            </a:prstGeom>
          </p:spPr>
        </p:pic>
        <p:pic>
          <p:nvPicPr>
            <p:cNvPr id="492" name="Рисунок 491">
              <a:extLst>
                <a:ext uri="{FF2B5EF4-FFF2-40B4-BE49-F238E27FC236}">
                  <a16:creationId xmlns="" xmlns:a16="http://schemas.microsoft.com/office/drawing/2014/main" id="{CA2EDC50-0E8B-3546-A774-E1234C904EF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4348858" y="2211975"/>
              <a:ext cx="76200" cy="165100"/>
            </a:xfrm>
            <a:prstGeom prst="rect">
              <a:avLst/>
            </a:prstGeom>
          </p:spPr>
        </p:pic>
        <p:pic>
          <p:nvPicPr>
            <p:cNvPr id="493" name="Рисунок 492">
              <a:extLst>
                <a:ext uri="{FF2B5EF4-FFF2-40B4-BE49-F238E27FC236}">
                  <a16:creationId xmlns="" xmlns:a16="http://schemas.microsoft.com/office/drawing/2014/main" id="{2C4F53F7-B705-8D4F-9D2F-E063A8D99E2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4436941" y="2211975"/>
              <a:ext cx="76200" cy="165100"/>
            </a:xfrm>
            <a:prstGeom prst="rect">
              <a:avLst/>
            </a:prstGeom>
          </p:spPr>
        </p:pic>
        <p:pic>
          <p:nvPicPr>
            <p:cNvPr id="494" name="Рисунок 493">
              <a:extLst>
                <a:ext uri="{FF2B5EF4-FFF2-40B4-BE49-F238E27FC236}">
                  <a16:creationId xmlns="" xmlns:a16="http://schemas.microsoft.com/office/drawing/2014/main" id="{5C868DDE-5148-CE4E-9F85-9362F172B00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4525024" y="2211975"/>
              <a:ext cx="76200" cy="165100"/>
            </a:xfrm>
            <a:prstGeom prst="rect">
              <a:avLst/>
            </a:prstGeom>
          </p:spPr>
        </p:pic>
        <p:pic>
          <p:nvPicPr>
            <p:cNvPr id="495" name="Рисунок 494">
              <a:extLst>
                <a:ext uri="{FF2B5EF4-FFF2-40B4-BE49-F238E27FC236}">
                  <a16:creationId xmlns="" xmlns:a16="http://schemas.microsoft.com/office/drawing/2014/main" id="{3883FFD7-0FE1-9749-9B40-C82EBF979C9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4613107" y="2211975"/>
              <a:ext cx="76200" cy="165100"/>
            </a:xfrm>
            <a:prstGeom prst="rect">
              <a:avLst/>
            </a:prstGeom>
          </p:spPr>
        </p:pic>
        <p:pic>
          <p:nvPicPr>
            <p:cNvPr id="496" name="Рисунок 495">
              <a:extLst>
                <a:ext uri="{FF2B5EF4-FFF2-40B4-BE49-F238E27FC236}">
                  <a16:creationId xmlns="" xmlns:a16="http://schemas.microsoft.com/office/drawing/2014/main" id="{056759EC-5248-194B-A1C7-5DB84AB4539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4701190" y="2211975"/>
              <a:ext cx="76200" cy="165100"/>
            </a:xfrm>
            <a:prstGeom prst="rect">
              <a:avLst/>
            </a:prstGeom>
          </p:spPr>
        </p:pic>
        <p:pic>
          <p:nvPicPr>
            <p:cNvPr id="497" name="Рисунок 496">
              <a:extLst>
                <a:ext uri="{FF2B5EF4-FFF2-40B4-BE49-F238E27FC236}">
                  <a16:creationId xmlns="" xmlns:a16="http://schemas.microsoft.com/office/drawing/2014/main" id="{BD948084-A6C0-F34A-92BB-06E63AF2AD2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4789273" y="2211975"/>
              <a:ext cx="76200" cy="165100"/>
            </a:xfrm>
            <a:prstGeom prst="rect">
              <a:avLst/>
            </a:prstGeom>
          </p:spPr>
        </p:pic>
        <p:pic>
          <p:nvPicPr>
            <p:cNvPr id="498" name="Рисунок 497">
              <a:extLst>
                <a:ext uri="{FF2B5EF4-FFF2-40B4-BE49-F238E27FC236}">
                  <a16:creationId xmlns="" xmlns:a16="http://schemas.microsoft.com/office/drawing/2014/main" id="{8C116CB2-9970-6B4D-82F9-0CB5E23EE06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4877356" y="2211975"/>
              <a:ext cx="76200" cy="165100"/>
            </a:xfrm>
            <a:prstGeom prst="rect">
              <a:avLst/>
            </a:prstGeom>
          </p:spPr>
        </p:pic>
        <p:pic>
          <p:nvPicPr>
            <p:cNvPr id="499" name="Рисунок 498">
              <a:extLst>
                <a:ext uri="{FF2B5EF4-FFF2-40B4-BE49-F238E27FC236}">
                  <a16:creationId xmlns="" xmlns:a16="http://schemas.microsoft.com/office/drawing/2014/main" id="{B97F9587-5FFF-E94F-82DE-DBE745AC27B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4965439" y="2211975"/>
              <a:ext cx="76200" cy="165100"/>
            </a:xfrm>
            <a:prstGeom prst="rect">
              <a:avLst/>
            </a:prstGeom>
          </p:spPr>
        </p:pic>
        <p:pic>
          <p:nvPicPr>
            <p:cNvPr id="500" name="Рисунок 499">
              <a:extLst>
                <a:ext uri="{FF2B5EF4-FFF2-40B4-BE49-F238E27FC236}">
                  <a16:creationId xmlns="" xmlns:a16="http://schemas.microsoft.com/office/drawing/2014/main" id="{728F07B5-57D5-FA48-AABB-AA965D84821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053522" y="2211975"/>
              <a:ext cx="76200" cy="165100"/>
            </a:xfrm>
            <a:prstGeom prst="rect">
              <a:avLst/>
            </a:prstGeom>
          </p:spPr>
        </p:pic>
        <p:pic>
          <p:nvPicPr>
            <p:cNvPr id="501" name="Рисунок 500">
              <a:extLst>
                <a:ext uri="{FF2B5EF4-FFF2-40B4-BE49-F238E27FC236}">
                  <a16:creationId xmlns="" xmlns:a16="http://schemas.microsoft.com/office/drawing/2014/main" id="{6F8BF20C-CB77-7F41-BA93-A917599F05D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141605" y="2211975"/>
              <a:ext cx="76200" cy="165100"/>
            </a:xfrm>
            <a:prstGeom prst="rect">
              <a:avLst/>
            </a:prstGeom>
          </p:spPr>
        </p:pic>
        <p:pic>
          <p:nvPicPr>
            <p:cNvPr id="502" name="Рисунок 501">
              <a:extLst>
                <a:ext uri="{FF2B5EF4-FFF2-40B4-BE49-F238E27FC236}">
                  <a16:creationId xmlns="" xmlns:a16="http://schemas.microsoft.com/office/drawing/2014/main" id="{A17C44DE-0F25-1349-9BBB-B4A78A35454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229688" y="2211975"/>
              <a:ext cx="76200" cy="165100"/>
            </a:xfrm>
            <a:prstGeom prst="rect">
              <a:avLst/>
            </a:prstGeom>
          </p:spPr>
        </p:pic>
        <p:pic>
          <p:nvPicPr>
            <p:cNvPr id="503" name="Рисунок 502">
              <a:extLst>
                <a:ext uri="{FF2B5EF4-FFF2-40B4-BE49-F238E27FC236}">
                  <a16:creationId xmlns="" xmlns:a16="http://schemas.microsoft.com/office/drawing/2014/main" id="{B3D276E8-1E70-9E42-9C8E-A3C9A48245E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317771" y="2211975"/>
              <a:ext cx="76200" cy="165100"/>
            </a:xfrm>
            <a:prstGeom prst="rect">
              <a:avLst/>
            </a:prstGeom>
          </p:spPr>
        </p:pic>
        <p:pic>
          <p:nvPicPr>
            <p:cNvPr id="504" name="Рисунок 503">
              <a:extLst>
                <a:ext uri="{FF2B5EF4-FFF2-40B4-BE49-F238E27FC236}">
                  <a16:creationId xmlns="" xmlns:a16="http://schemas.microsoft.com/office/drawing/2014/main" id="{5B4B9EE4-3854-1945-BFCB-10C615BDB14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405854" y="2211975"/>
              <a:ext cx="76200" cy="165100"/>
            </a:xfrm>
            <a:prstGeom prst="rect">
              <a:avLst/>
            </a:prstGeom>
          </p:spPr>
        </p:pic>
        <p:pic>
          <p:nvPicPr>
            <p:cNvPr id="505" name="Рисунок 504">
              <a:extLst>
                <a:ext uri="{FF2B5EF4-FFF2-40B4-BE49-F238E27FC236}">
                  <a16:creationId xmlns="" xmlns:a16="http://schemas.microsoft.com/office/drawing/2014/main" id="{36593F9E-CBD9-4E4B-ABDE-0B3A44AE8E2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493937" y="2211975"/>
              <a:ext cx="76200" cy="165100"/>
            </a:xfrm>
            <a:prstGeom prst="rect">
              <a:avLst/>
            </a:prstGeom>
          </p:spPr>
        </p:pic>
        <p:pic>
          <p:nvPicPr>
            <p:cNvPr id="506" name="Рисунок 505">
              <a:extLst>
                <a:ext uri="{FF2B5EF4-FFF2-40B4-BE49-F238E27FC236}">
                  <a16:creationId xmlns="" xmlns:a16="http://schemas.microsoft.com/office/drawing/2014/main" id="{35BB4B38-4454-D24E-9A48-9F5AC2DFB1B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582020" y="2211975"/>
              <a:ext cx="76200" cy="165100"/>
            </a:xfrm>
            <a:prstGeom prst="rect">
              <a:avLst/>
            </a:prstGeom>
          </p:spPr>
        </p:pic>
      </p:grpSp>
      <p:grpSp>
        <p:nvGrpSpPr>
          <p:cNvPr id="510" name="Группа 509">
            <a:extLst>
              <a:ext uri="{FF2B5EF4-FFF2-40B4-BE49-F238E27FC236}">
                <a16:creationId xmlns="" xmlns:a16="http://schemas.microsoft.com/office/drawing/2014/main" id="{9AFA158D-1798-4046-8D15-479D80C72233}"/>
              </a:ext>
            </a:extLst>
          </p:cNvPr>
          <p:cNvGrpSpPr/>
          <p:nvPr/>
        </p:nvGrpSpPr>
        <p:grpSpPr>
          <a:xfrm>
            <a:off x="2839738" y="3964336"/>
            <a:ext cx="2630607" cy="165100"/>
            <a:chOff x="2851447" y="2211975"/>
            <a:chExt cx="2630607" cy="165100"/>
          </a:xfrm>
        </p:grpSpPr>
        <p:pic>
          <p:nvPicPr>
            <p:cNvPr id="511" name="Рисунок 510">
              <a:extLst>
                <a:ext uri="{FF2B5EF4-FFF2-40B4-BE49-F238E27FC236}">
                  <a16:creationId xmlns="" xmlns:a16="http://schemas.microsoft.com/office/drawing/2014/main" id="{3844149E-6AD9-DA42-824B-3FBB023F0E7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2851447" y="2211975"/>
              <a:ext cx="76200" cy="165100"/>
            </a:xfrm>
            <a:prstGeom prst="rect">
              <a:avLst/>
            </a:prstGeom>
          </p:spPr>
        </p:pic>
        <p:pic>
          <p:nvPicPr>
            <p:cNvPr id="512" name="Рисунок 511">
              <a:extLst>
                <a:ext uri="{FF2B5EF4-FFF2-40B4-BE49-F238E27FC236}">
                  <a16:creationId xmlns="" xmlns:a16="http://schemas.microsoft.com/office/drawing/2014/main" id="{100BE004-B80C-0A4B-BC53-D06CC0CDC17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2939530" y="2211975"/>
              <a:ext cx="76200" cy="165100"/>
            </a:xfrm>
            <a:prstGeom prst="rect">
              <a:avLst/>
            </a:prstGeom>
          </p:spPr>
        </p:pic>
        <p:pic>
          <p:nvPicPr>
            <p:cNvPr id="513" name="Рисунок 512">
              <a:extLst>
                <a:ext uri="{FF2B5EF4-FFF2-40B4-BE49-F238E27FC236}">
                  <a16:creationId xmlns="" xmlns:a16="http://schemas.microsoft.com/office/drawing/2014/main" id="{1BD32E03-5D2F-524C-8E46-906CE666FE0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3027613" y="2211975"/>
              <a:ext cx="76200" cy="165100"/>
            </a:xfrm>
            <a:prstGeom prst="rect">
              <a:avLst/>
            </a:prstGeom>
          </p:spPr>
        </p:pic>
        <p:pic>
          <p:nvPicPr>
            <p:cNvPr id="514" name="Рисунок 513">
              <a:extLst>
                <a:ext uri="{FF2B5EF4-FFF2-40B4-BE49-F238E27FC236}">
                  <a16:creationId xmlns="" xmlns:a16="http://schemas.microsoft.com/office/drawing/2014/main" id="{30F65BA0-426D-B449-9801-5A24BACF1D2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3115696" y="2211975"/>
              <a:ext cx="76200" cy="165100"/>
            </a:xfrm>
            <a:prstGeom prst="rect">
              <a:avLst/>
            </a:prstGeom>
          </p:spPr>
        </p:pic>
        <p:pic>
          <p:nvPicPr>
            <p:cNvPr id="515" name="Рисунок 514">
              <a:extLst>
                <a:ext uri="{FF2B5EF4-FFF2-40B4-BE49-F238E27FC236}">
                  <a16:creationId xmlns="" xmlns:a16="http://schemas.microsoft.com/office/drawing/2014/main" id="{40F6460E-6739-DA4C-9E78-850FA22BB89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3203779" y="2211975"/>
              <a:ext cx="76200" cy="165100"/>
            </a:xfrm>
            <a:prstGeom prst="rect">
              <a:avLst/>
            </a:prstGeom>
          </p:spPr>
        </p:pic>
        <p:pic>
          <p:nvPicPr>
            <p:cNvPr id="516" name="Рисунок 515">
              <a:extLst>
                <a:ext uri="{FF2B5EF4-FFF2-40B4-BE49-F238E27FC236}">
                  <a16:creationId xmlns="" xmlns:a16="http://schemas.microsoft.com/office/drawing/2014/main" id="{6F97788E-9F27-E24A-8366-36FB901DEF6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3291862" y="2211975"/>
              <a:ext cx="76200" cy="165100"/>
            </a:xfrm>
            <a:prstGeom prst="rect">
              <a:avLst/>
            </a:prstGeom>
          </p:spPr>
        </p:pic>
        <p:pic>
          <p:nvPicPr>
            <p:cNvPr id="517" name="Рисунок 516">
              <a:extLst>
                <a:ext uri="{FF2B5EF4-FFF2-40B4-BE49-F238E27FC236}">
                  <a16:creationId xmlns="" xmlns:a16="http://schemas.microsoft.com/office/drawing/2014/main" id="{F9346A86-E554-3E44-A8B0-7D7BA7B55F2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3379945" y="2211975"/>
              <a:ext cx="76200" cy="165100"/>
            </a:xfrm>
            <a:prstGeom prst="rect">
              <a:avLst/>
            </a:prstGeom>
          </p:spPr>
        </p:pic>
        <p:pic>
          <p:nvPicPr>
            <p:cNvPr id="518" name="Рисунок 517">
              <a:extLst>
                <a:ext uri="{FF2B5EF4-FFF2-40B4-BE49-F238E27FC236}">
                  <a16:creationId xmlns="" xmlns:a16="http://schemas.microsoft.com/office/drawing/2014/main" id="{156B948C-C8AD-A942-9614-0955574C798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3468028" y="2211975"/>
              <a:ext cx="76200" cy="165100"/>
            </a:xfrm>
            <a:prstGeom prst="rect">
              <a:avLst/>
            </a:prstGeom>
          </p:spPr>
        </p:pic>
        <p:pic>
          <p:nvPicPr>
            <p:cNvPr id="519" name="Рисунок 518">
              <a:extLst>
                <a:ext uri="{FF2B5EF4-FFF2-40B4-BE49-F238E27FC236}">
                  <a16:creationId xmlns="" xmlns:a16="http://schemas.microsoft.com/office/drawing/2014/main" id="{130A200E-5BF6-6844-A0D4-E49DF700A92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3556111" y="2211975"/>
              <a:ext cx="76200" cy="165100"/>
            </a:xfrm>
            <a:prstGeom prst="rect">
              <a:avLst/>
            </a:prstGeom>
          </p:spPr>
        </p:pic>
        <p:pic>
          <p:nvPicPr>
            <p:cNvPr id="520" name="Рисунок 519">
              <a:extLst>
                <a:ext uri="{FF2B5EF4-FFF2-40B4-BE49-F238E27FC236}">
                  <a16:creationId xmlns="" xmlns:a16="http://schemas.microsoft.com/office/drawing/2014/main" id="{9D4F6945-CB10-7E49-900E-38A0D9F3C6A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3644194" y="2211975"/>
              <a:ext cx="76200" cy="165100"/>
            </a:xfrm>
            <a:prstGeom prst="rect">
              <a:avLst/>
            </a:prstGeom>
          </p:spPr>
        </p:pic>
        <p:pic>
          <p:nvPicPr>
            <p:cNvPr id="521" name="Рисунок 520">
              <a:extLst>
                <a:ext uri="{FF2B5EF4-FFF2-40B4-BE49-F238E27FC236}">
                  <a16:creationId xmlns="" xmlns:a16="http://schemas.microsoft.com/office/drawing/2014/main" id="{D38A4BD4-2A73-8E45-8371-FBDA29136AF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3732277" y="2211975"/>
              <a:ext cx="76200" cy="165100"/>
            </a:xfrm>
            <a:prstGeom prst="rect">
              <a:avLst/>
            </a:prstGeom>
          </p:spPr>
        </p:pic>
        <p:pic>
          <p:nvPicPr>
            <p:cNvPr id="522" name="Рисунок 521">
              <a:extLst>
                <a:ext uri="{FF2B5EF4-FFF2-40B4-BE49-F238E27FC236}">
                  <a16:creationId xmlns="" xmlns:a16="http://schemas.microsoft.com/office/drawing/2014/main" id="{6C28D578-6FAB-6547-A298-1A29FBC1BB5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3820360" y="2211975"/>
              <a:ext cx="76200" cy="165100"/>
            </a:xfrm>
            <a:prstGeom prst="rect">
              <a:avLst/>
            </a:prstGeom>
          </p:spPr>
        </p:pic>
        <p:pic>
          <p:nvPicPr>
            <p:cNvPr id="523" name="Рисунок 522">
              <a:extLst>
                <a:ext uri="{FF2B5EF4-FFF2-40B4-BE49-F238E27FC236}">
                  <a16:creationId xmlns="" xmlns:a16="http://schemas.microsoft.com/office/drawing/2014/main" id="{38D23A04-50E5-D14E-B18A-B4490066A2B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3908443" y="2211975"/>
              <a:ext cx="76200" cy="165100"/>
            </a:xfrm>
            <a:prstGeom prst="rect">
              <a:avLst/>
            </a:prstGeom>
          </p:spPr>
        </p:pic>
        <p:pic>
          <p:nvPicPr>
            <p:cNvPr id="524" name="Рисунок 523">
              <a:extLst>
                <a:ext uri="{FF2B5EF4-FFF2-40B4-BE49-F238E27FC236}">
                  <a16:creationId xmlns="" xmlns:a16="http://schemas.microsoft.com/office/drawing/2014/main" id="{EB0C409B-693E-5146-9056-3D38007D4AD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3996526" y="2211975"/>
              <a:ext cx="76200" cy="165100"/>
            </a:xfrm>
            <a:prstGeom prst="rect">
              <a:avLst/>
            </a:prstGeom>
          </p:spPr>
        </p:pic>
        <p:pic>
          <p:nvPicPr>
            <p:cNvPr id="525" name="Рисунок 524">
              <a:extLst>
                <a:ext uri="{FF2B5EF4-FFF2-40B4-BE49-F238E27FC236}">
                  <a16:creationId xmlns="" xmlns:a16="http://schemas.microsoft.com/office/drawing/2014/main" id="{08F296D7-D03A-874D-8E78-D8D50A6CBF9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4084609" y="2211975"/>
              <a:ext cx="76200" cy="165100"/>
            </a:xfrm>
            <a:prstGeom prst="rect">
              <a:avLst/>
            </a:prstGeom>
          </p:spPr>
        </p:pic>
        <p:pic>
          <p:nvPicPr>
            <p:cNvPr id="526" name="Рисунок 525">
              <a:extLst>
                <a:ext uri="{FF2B5EF4-FFF2-40B4-BE49-F238E27FC236}">
                  <a16:creationId xmlns="" xmlns:a16="http://schemas.microsoft.com/office/drawing/2014/main" id="{B4188A08-DC46-014D-83E5-A21DA9F855F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4172692" y="2211975"/>
              <a:ext cx="76200" cy="165100"/>
            </a:xfrm>
            <a:prstGeom prst="rect">
              <a:avLst/>
            </a:prstGeom>
          </p:spPr>
        </p:pic>
        <p:pic>
          <p:nvPicPr>
            <p:cNvPr id="527" name="Рисунок 526">
              <a:extLst>
                <a:ext uri="{FF2B5EF4-FFF2-40B4-BE49-F238E27FC236}">
                  <a16:creationId xmlns="" xmlns:a16="http://schemas.microsoft.com/office/drawing/2014/main" id="{4DEF7D78-3FAC-054F-BD63-6369D354DDE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4260775" y="2211975"/>
              <a:ext cx="76200" cy="165100"/>
            </a:xfrm>
            <a:prstGeom prst="rect">
              <a:avLst/>
            </a:prstGeom>
          </p:spPr>
        </p:pic>
        <p:pic>
          <p:nvPicPr>
            <p:cNvPr id="528" name="Рисунок 527">
              <a:extLst>
                <a:ext uri="{FF2B5EF4-FFF2-40B4-BE49-F238E27FC236}">
                  <a16:creationId xmlns="" xmlns:a16="http://schemas.microsoft.com/office/drawing/2014/main" id="{CA2EDC50-0E8B-3546-A774-E1234C904EF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4348858" y="2211975"/>
              <a:ext cx="76200" cy="165100"/>
            </a:xfrm>
            <a:prstGeom prst="rect">
              <a:avLst/>
            </a:prstGeom>
          </p:spPr>
        </p:pic>
        <p:pic>
          <p:nvPicPr>
            <p:cNvPr id="529" name="Рисунок 528">
              <a:extLst>
                <a:ext uri="{FF2B5EF4-FFF2-40B4-BE49-F238E27FC236}">
                  <a16:creationId xmlns="" xmlns:a16="http://schemas.microsoft.com/office/drawing/2014/main" id="{2C4F53F7-B705-8D4F-9D2F-E063A8D99E2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4436941" y="2211975"/>
              <a:ext cx="76200" cy="165100"/>
            </a:xfrm>
            <a:prstGeom prst="rect">
              <a:avLst/>
            </a:prstGeom>
          </p:spPr>
        </p:pic>
        <p:pic>
          <p:nvPicPr>
            <p:cNvPr id="530" name="Рисунок 529">
              <a:extLst>
                <a:ext uri="{FF2B5EF4-FFF2-40B4-BE49-F238E27FC236}">
                  <a16:creationId xmlns="" xmlns:a16="http://schemas.microsoft.com/office/drawing/2014/main" id="{5C868DDE-5148-CE4E-9F85-9362F172B00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4525024" y="2211975"/>
              <a:ext cx="76200" cy="165100"/>
            </a:xfrm>
            <a:prstGeom prst="rect">
              <a:avLst/>
            </a:prstGeom>
          </p:spPr>
        </p:pic>
        <p:pic>
          <p:nvPicPr>
            <p:cNvPr id="531" name="Рисунок 530">
              <a:extLst>
                <a:ext uri="{FF2B5EF4-FFF2-40B4-BE49-F238E27FC236}">
                  <a16:creationId xmlns="" xmlns:a16="http://schemas.microsoft.com/office/drawing/2014/main" id="{3883FFD7-0FE1-9749-9B40-C82EBF979C9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4613107" y="2211975"/>
              <a:ext cx="76200" cy="165100"/>
            </a:xfrm>
            <a:prstGeom prst="rect">
              <a:avLst/>
            </a:prstGeom>
          </p:spPr>
        </p:pic>
        <p:pic>
          <p:nvPicPr>
            <p:cNvPr id="532" name="Рисунок 531">
              <a:extLst>
                <a:ext uri="{FF2B5EF4-FFF2-40B4-BE49-F238E27FC236}">
                  <a16:creationId xmlns="" xmlns:a16="http://schemas.microsoft.com/office/drawing/2014/main" id="{056759EC-5248-194B-A1C7-5DB84AB4539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4701190" y="2211975"/>
              <a:ext cx="76200" cy="165100"/>
            </a:xfrm>
            <a:prstGeom prst="rect">
              <a:avLst/>
            </a:prstGeom>
          </p:spPr>
        </p:pic>
        <p:pic>
          <p:nvPicPr>
            <p:cNvPr id="533" name="Рисунок 532">
              <a:extLst>
                <a:ext uri="{FF2B5EF4-FFF2-40B4-BE49-F238E27FC236}">
                  <a16:creationId xmlns="" xmlns:a16="http://schemas.microsoft.com/office/drawing/2014/main" id="{BD948084-A6C0-F34A-92BB-06E63AF2AD2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4789273" y="2211975"/>
              <a:ext cx="76200" cy="165100"/>
            </a:xfrm>
            <a:prstGeom prst="rect">
              <a:avLst/>
            </a:prstGeom>
          </p:spPr>
        </p:pic>
        <p:pic>
          <p:nvPicPr>
            <p:cNvPr id="534" name="Рисунок 533">
              <a:extLst>
                <a:ext uri="{FF2B5EF4-FFF2-40B4-BE49-F238E27FC236}">
                  <a16:creationId xmlns="" xmlns:a16="http://schemas.microsoft.com/office/drawing/2014/main" id="{8C116CB2-9970-6B4D-82F9-0CB5E23EE06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4877356" y="2211975"/>
              <a:ext cx="76200" cy="165100"/>
            </a:xfrm>
            <a:prstGeom prst="rect">
              <a:avLst/>
            </a:prstGeom>
          </p:spPr>
        </p:pic>
        <p:pic>
          <p:nvPicPr>
            <p:cNvPr id="535" name="Рисунок 534">
              <a:extLst>
                <a:ext uri="{FF2B5EF4-FFF2-40B4-BE49-F238E27FC236}">
                  <a16:creationId xmlns="" xmlns:a16="http://schemas.microsoft.com/office/drawing/2014/main" id="{B97F9587-5FFF-E94F-82DE-DBE745AC27B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4965439" y="2211975"/>
              <a:ext cx="76200" cy="165100"/>
            </a:xfrm>
            <a:prstGeom prst="rect">
              <a:avLst/>
            </a:prstGeom>
          </p:spPr>
        </p:pic>
        <p:pic>
          <p:nvPicPr>
            <p:cNvPr id="536" name="Рисунок 535">
              <a:extLst>
                <a:ext uri="{FF2B5EF4-FFF2-40B4-BE49-F238E27FC236}">
                  <a16:creationId xmlns="" xmlns:a16="http://schemas.microsoft.com/office/drawing/2014/main" id="{728F07B5-57D5-FA48-AABB-AA965D84821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053522" y="2211975"/>
              <a:ext cx="76200" cy="165100"/>
            </a:xfrm>
            <a:prstGeom prst="rect">
              <a:avLst/>
            </a:prstGeom>
          </p:spPr>
        </p:pic>
        <p:pic>
          <p:nvPicPr>
            <p:cNvPr id="537" name="Рисунок 536">
              <a:extLst>
                <a:ext uri="{FF2B5EF4-FFF2-40B4-BE49-F238E27FC236}">
                  <a16:creationId xmlns="" xmlns:a16="http://schemas.microsoft.com/office/drawing/2014/main" id="{6F8BF20C-CB77-7F41-BA93-A917599F05D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141605" y="2211975"/>
              <a:ext cx="76200" cy="165100"/>
            </a:xfrm>
            <a:prstGeom prst="rect">
              <a:avLst/>
            </a:prstGeom>
          </p:spPr>
        </p:pic>
        <p:pic>
          <p:nvPicPr>
            <p:cNvPr id="538" name="Рисунок 537">
              <a:extLst>
                <a:ext uri="{FF2B5EF4-FFF2-40B4-BE49-F238E27FC236}">
                  <a16:creationId xmlns="" xmlns:a16="http://schemas.microsoft.com/office/drawing/2014/main" id="{A17C44DE-0F25-1349-9BBB-B4A78A35454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229688" y="2211975"/>
              <a:ext cx="76200" cy="165100"/>
            </a:xfrm>
            <a:prstGeom prst="rect">
              <a:avLst/>
            </a:prstGeom>
          </p:spPr>
        </p:pic>
        <p:pic>
          <p:nvPicPr>
            <p:cNvPr id="539" name="Рисунок 538">
              <a:extLst>
                <a:ext uri="{FF2B5EF4-FFF2-40B4-BE49-F238E27FC236}">
                  <a16:creationId xmlns="" xmlns:a16="http://schemas.microsoft.com/office/drawing/2014/main" id="{B3D276E8-1E70-9E42-9C8E-A3C9A48245E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317771" y="2211975"/>
              <a:ext cx="76200" cy="165100"/>
            </a:xfrm>
            <a:prstGeom prst="rect">
              <a:avLst/>
            </a:prstGeom>
          </p:spPr>
        </p:pic>
        <p:pic>
          <p:nvPicPr>
            <p:cNvPr id="540" name="Рисунок 539">
              <a:extLst>
                <a:ext uri="{FF2B5EF4-FFF2-40B4-BE49-F238E27FC236}">
                  <a16:creationId xmlns="" xmlns:a16="http://schemas.microsoft.com/office/drawing/2014/main" id="{5B4B9EE4-3854-1945-BFCB-10C615BDB14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405854" y="2211975"/>
              <a:ext cx="76200" cy="165100"/>
            </a:xfrm>
            <a:prstGeom prst="rect">
              <a:avLst/>
            </a:prstGeom>
          </p:spPr>
        </p:pic>
      </p:grpSp>
      <p:grpSp>
        <p:nvGrpSpPr>
          <p:cNvPr id="546" name="Группа 545">
            <a:extLst>
              <a:ext uri="{FF2B5EF4-FFF2-40B4-BE49-F238E27FC236}">
                <a16:creationId xmlns="" xmlns:a16="http://schemas.microsoft.com/office/drawing/2014/main" id="{9AFA158D-1798-4046-8D15-479D80C72233}"/>
              </a:ext>
            </a:extLst>
          </p:cNvPr>
          <p:cNvGrpSpPr/>
          <p:nvPr/>
        </p:nvGrpSpPr>
        <p:grpSpPr>
          <a:xfrm>
            <a:off x="2825377" y="4536238"/>
            <a:ext cx="2366358" cy="165100"/>
            <a:chOff x="2851447" y="2211975"/>
            <a:chExt cx="2366358" cy="165100"/>
          </a:xfrm>
        </p:grpSpPr>
        <p:pic>
          <p:nvPicPr>
            <p:cNvPr id="547" name="Рисунок 546">
              <a:extLst>
                <a:ext uri="{FF2B5EF4-FFF2-40B4-BE49-F238E27FC236}">
                  <a16:creationId xmlns="" xmlns:a16="http://schemas.microsoft.com/office/drawing/2014/main" id="{3844149E-6AD9-DA42-824B-3FBB023F0E7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2851447" y="2211975"/>
              <a:ext cx="76200" cy="165100"/>
            </a:xfrm>
            <a:prstGeom prst="rect">
              <a:avLst/>
            </a:prstGeom>
          </p:spPr>
        </p:pic>
        <p:pic>
          <p:nvPicPr>
            <p:cNvPr id="548" name="Рисунок 547">
              <a:extLst>
                <a:ext uri="{FF2B5EF4-FFF2-40B4-BE49-F238E27FC236}">
                  <a16:creationId xmlns="" xmlns:a16="http://schemas.microsoft.com/office/drawing/2014/main" id="{100BE004-B80C-0A4B-BC53-D06CC0CDC17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2939530" y="2211975"/>
              <a:ext cx="76200" cy="165100"/>
            </a:xfrm>
            <a:prstGeom prst="rect">
              <a:avLst/>
            </a:prstGeom>
          </p:spPr>
        </p:pic>
        <p:pic>
          <p:nvPicPr>
            <p:cNvPr id="549" name="Рисунок 548">
              <a:extLst>
                <a:ext uri="{FF2B5EF4-FFF2-40B4-BE49-F238E27FC236}">
                  <a16:creationId xmlns="" xmlns:a16="http://schemas.microsoft.com/office/drawing/2014/main" id="{1BD32E03-5D2F-524C-8E46-906CE666FE0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3027613" y="2211975"/>
              <a:ext cx="76200" cy="165100"/>
            </a:xfrm>
            <a:prstGeom prst="rect">
              <a:avLst/>
            </a:prstGeom>
          </p:spPr>
        </p:pic>
        <p:pic>
          <p:nvPicPr>
            <p:cNvPr id="550" name="Рисунок 549">
              <a:extLst>
                <a:ext uri="{FF2B5EF4-FFF2-40B4-BE49-F238E27FC236}">
                  <a16:creationId xmlns="" xmlns:a16="http://schemas.microsoft.com/office/drawing/2014/main" id="{30F65BA0-426D-B449-9801-5A24BACF1D2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3115696" y="2211975"/>
              <a:ext cx="76200" cy="165100"/>
            </a:xfrm>
            <a:prstGeom prst="rect">
              <a:avLst/>
            </a:prstGeom>
          </p:spPr>
        </p:pic>
        <p:pic>
          <p:nvPicPr>
            <p:cNvPr id="551" name="Рисунок 550">
              <a:extLst>
                <a:ext uri="{FF2B5EF4-FFF2-40B4-BE49-F238E27FC236}">
                  <a16:creationId xmlns="" xmlns:a16="http://schemas.microsoft.com/office/drawing/2014/main" id="{40F6460E-6739-DA4C-9E78-850FA22BB89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3203779" y="2211975"/>
              <a:ext cx="76200" cy="165100"/>
            </a:xfrm>
            <a:prstGeom prst="rect">
              <a:avLst/>
            </a:prstGeom>
          </p:spPr>
        </p:pic>
        <p:pic>
          <p:nvPicPr>
            <p:cNvPr id="552" name="Рисунок 551">
              <a:extLst>
                <a:ext uri="{FF2B5EF4-FFF2-40B4-BE49-F238E27FC236}">
                  <a16:creationId xmlns="" xmlns:a16="http://schemas.microsoft.com/office/drawing/2014/main" id="{6F97788E-9F27-E24A-8366-36FB901DEF6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3291862" y="2211975"/>
              <a:ext cx="76200" cy="165100"/>
            </a:xfrm>
            <a:prstGeom prst="rect">
              <a:avLst/>
            </a:prstGeom>
          </p:spPr>
        </p:pic>
        <p:pic>
          <p:nvPicPr>
            <p:cNvPr id="553" name="Рисунок 552">
              <a:extLst>
                <a:ext uri="{FF2B5EF4-FFF2-40B4-BE49-F238E27FC236}">
                  <a16:creationId xmlns="" xmlns:a16="http://schemas.microsoft.com/office/drawing/2014/main" id="{F9346A86-E554-3E44-A8B0-7D7BA7B55F2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3379945" y="2211975"/>
              <a:ext cx="76200" cy="165100"/>
            </a:xfrm>
            <a:prstGeom prst="rect">
              <a:avLst/>
            </a:prstGeom>
          </p:spPr>
        </p:pic>
        <p:pic>
          <p:nvPicPr>
            <p:cNvPr id="554" name="Рисунок 553">
              <a:extLst>
                <a:ext uri="{FF2B5EF4-FFF2-40B4-BE49-F238E27FC236}">
                  <a16:creationId xmlns="" xmlns:a16="http://schemas.microsoft.com/office/drawing/2014/main" id="{156B948C-C8AD-A942-9614-0955574C798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3468028" y="2211975"/>
              <a:ext cx="76200" cy="165100"/>
            </a:xfrm>
            <a:prstGeom prst="rect">
              <a:avLst/>
            </a:prstGeom>
          </p:spPr>
        </p:pic>
        <p:pic>
          <p:nvPicPr>
            <p:cNvPr id="555" name="Рисунок 554">
              <a:extLst>
                <a:ext uri="{FF2B5EF4-FFF2-40B4-BE49-F238E27FC236}">
                  <a16:creationId xmlns="" xmlns:a16="http://schemas.microsoft.com/office/drawing/2014/main" id="{130A200E-5BF6-6844-A0D4-E49DF700A92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3556111" y="2211975"/>
              <a:ext cx="76200" cy="165100"/>
            </a:xfrm>
            <a:prstGeom prst="rect">
              <a:avLst/>
            </a:prstGeom>
          </p:spPr>
        </p:pic>
        <p:pic>
          <p:nvPicPr>
            <p:cNvPr id="556" name="Рисунок 555">
              <a:extLst>
                <a:ext uri="{FF2B5EF4-FFF2-40B4-BE49-F238E27FC236}">
                  <a16:creationId xmlns="" xmlns:a16="http://schemas.microsoft.com/office/drawing/2014/main" id="{9D4F6945-CB10-7E49-900E-38A0D9F3C6A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3644194" y="2211975"/>
              <a:ext cx="76200" cy="165100"/>
            </a:xfrm>
            <a:prstGeom prst="rect">
              <a:avLst/>
            </a:prstGeom>
          </p:spPr>
        </p:pic>
        <p:pic>
          <p:nvPicPr>
            <p:cNvPr id="557" name="Рисунок 556">
              <a:extLst>
                <a:ext uri="{FF2B5EF4-FFF2-40B4-BE49-F238E27FC236}">
                  <a16:creationId xmlns="" xmlns:a16="http://schemas.microsoft.com/office/drawing/2014/main" id="{D38A4BD4-2A73-8E45-8371-FBDA29136AF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3732277" y="2211975"/>
              <a:ext cx="76200" cy="165100"/>
            </a:xfrm>
            <a:prstGeom prst="rect">
              <a:avLst/>
            </a:prstGeom>
          </p:spPr>
        </p:pic>
        <p:pic>
          <p:nvPicPr>
            <p:cNvPr id="558" name="Рисунок 557">
              <a:extLst>
                <a:ext uri="{FF2B5EF4-FFF2-40B4-BE49-F238E27FC236}">
                  <a16:creationId xmlns="" xmlns:a16="http://schemas.microsoft.com/office/drawing/2014/main" id="{6C28D578-6FAB-6547-A298-1A29FBC1BB5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3820360" y="2211975"/>
              <a:ext cx="76200" cy="165100"/>
            </a:xfrm>
            <a:prstGeom prst="rect">
              <a:avLst/>
            </a:prstGeom>
          </p:spPr>
        </p:pic>
        <p:pic>
          <p:nvPicPr>
            <p:cNvPr id="559" name="Рисунок 558">
              <a:extLst>
                <a:ext uri="{FF2B5EF4-FFF2-40B4-BE49-F238E27FC236}">
                  <a16:creationId xmlns="" xmlns:a16="http://schemas.microsoft.com/office/drawing/2014/main" id="{38D23A04-50E5-D14E-B18A-B4490066A2B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3908443" y="2211975"/>
              <a:ext cx="76200" cy="165100"/>
            </a:xfrm>
            <a:prstGeom prst="rect">
              <a:avLst/>
            </a:prstGeom>
          </p:spPr>
        </p:pic>
        <p:pic>
          <p:nvPicPr>
            <p:cNvPr id="560" name="Рисунок 559">
              <a:extLst>
                <a:ext uri="{FF2B5EF4-FFF2-40B4-BE49-F238E27FC236}">
                  <a16:creationId xmlns="" xmlns:a16="http://schemas.microsoft.com/office/drawing/2014/main" id="{EB0C409B-693E-5146-9056-3D38007D4AD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3996526" y="2211975"/>
              <a:ext cx="76200" cy="165100"/>
            </a:xfrm>
            <a:prstGeom prst="rect">
              <a:avLst/>
            </a:prstGeom>
          </p:spPr>
        </p:pic>
        <p:pic>
          <p:nvPicPr>
            <p:cNvPr id="561" name="Рисунок 560">
              <a:extLst>
                <a:ext uri="{FF2B5EF4-FFF2-40B4-BE49-F238E27FC236}">
                  <a16:creationId xmlns="" xmlns:a16="http://schemas.microsoft.com/office/drawing/2014/main" id="{08F296D7-D03A-874D-8E78-D8D50A6CBF9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4084609" y="2211975"/>
              <a:ext cx="76200" cy="165100"/>
            </a:xfrm>
            <a:prstGeom prst="rect">
              <a:avLst/>
            </a:prstGeom>
          </p:spPr>
        </p:pic>
        <p:pic>
          <p:nvPicPr>
            <p:cNvPr id="562" name="Рисунок 561">
              <a:extLst>
                <a:ext uri="{FF2B5EF4-FFF2-40B4-BE49-F238E27FC236}">
                  <a16:creationId xmlns="" xmlns:a16="http://schemas.microsoft.com/office/drawing/2014/main" id="{B4188A08-DC46-014D-83E5-A21DA9F855F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4172692" y="2211975"/>
              <a:ext cx="76200" cy="165100"/>
            </a:xfrm>
            <a:prstGeom prst="rect">
              <a:avLst/>
            </a:prstGeom>
          </p:spPr>
        </p:pic>
        <p:pic>
          <p:nvPicPr>
            <p:cNvPr id="563" name="Рисунок 562">
              <a:extLst>
                <a:ext uri="{FF2B5EF4-FFF2-40B4-BE49-F238E27FC236}">
                  <a16:creationId xmlns="" xmlns:a16="http://schemas.microsoft.com/office/drawing/2014/main" id="{4DEF7D78-3FAC-054F-BD63-6369D354DDE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4260775" y="2211975"/>
              <a:ext cx="76200" cy="165100"/>
            </a:xfrm>
            <a:prstGeom prst="rect">
              <a:avLst/>
            </a:prstGeom>
          </p:spPr>
        </p:pic>
        <p:pic>
          <p:nvPicPr>
            <p:cNvPr id="564" name="Рисунок 563">
              <a:extLst>
                <a:ext uri="{FF2B5EF4-FFF2-40B4-BE49-F238E27FC236}">
                  <a16:creationId xmlns="" xmlns:a16="http://schemas.microsoft.com/office/drawing/2014/main" id="{CA2EDC50-0E8B-3546-A774-E1234C904EF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4348858" y="2211975"/>
              <a:ext cx="76200" cy="165100"/>
            </a:xfrm>
            <a:prstGeom prst="rect">
              <a:avLst/>
            </a:prstGeom>
          </p:spPr>
        </p:pic>
        <p:pic>
          <p:nvPicPr>
            <p:cNvPr id="565" name="Рисунок 564">
              <a:extLst>
                <a:ext uri="{FF2B5EF4-FFF2-40B4-BE49-F238E27FC236}">
                  <a16:creationId xmlns="" xmlns:a16="http://schemas.microsoft.com/office/drawing/2014/main" id="{2C4F53F7-B705-8D4F-9D2F-E063A8D99E2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4436941" y="2211975"/>
              <a:ext cx="76200" cy="165100"/>
            </a:xfrm>
            <a:prstGeom prst="rect">
              <a:avLst/>
            </a:prstGeom>
          </p:spPr>
        </p:pic>
        <p:pic>
          <p:nvPicPr>
            <p:cNvPr id="566" name="Рисунок 565">
              <a:extLst>
                <a:ext uri="{FF2B5EF4-FFF2-40B4-BE49-F238E27FC236}">
                  <a16:creationId xmlns="" xmlns:a16="http://schemas.microsoft.com/office/drawing/2014/main" id="{5C868DDE-5148-CE4E-9F85-9362F172B00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4525024" y="2211975"/>
              <a:ext cx="76200" cy="165100"/>
            </a:xfrm>
            <a:prstGeom prst="rect">
              <a:avLst/>
            </a:prstGeom>
          </p:spPr>
        </p:pic>
        <p:pic>
          <p:nvPicPr>
            <p:cNvPr id="567" name="Рисунок 566">
              <a:extLst>
                <a:ext uri="{FF2B5EF4-FFF2-40B4-BE49-F238E27FC236}">
                  <a16:creationId xmlns="" xmlns:a16="http://schemas.microsoft.com/office/drawing/2014/main" id="{3883FFD7-0FE1-9749-9B40-C82EBF979C9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4613107" y="2211975"/>
              <a:ext cx="76200" cy="165100"/>
            </a:xfrm>
            <a:prstGeom prst="rect">
              <a:avLst/>
            </a:prstGeom>
          </p:spPr>
        </p:pic>
        <p:pic>
          <p:nvPicPr>
            <p:cNvPr id="568" name="Рисунок 567">
              <a:extLst>
                <a:ext uri="{FF2B5EF4-FFF2-40B4-BE49-F238E27FC236}">
                  <a16:creationId xmlns="" xmlns:a16="http://schemas.microsoft.com/office/drawing/2014/main" id="{056759EC-5248-194B-A1C7-5DB84AB4539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4701190" y="2211975"/>
              <a:ext cx="76200" cy="165100"/>
            </a:xfrm>
            <a:prstGeom prst="rect">
              <a:avLst/>
            </a:prstGeom>
          </p:spPr>
        </p:pic>
        <p:pic>
          <p:nvPicPr>
            <p:cNvPr id="569" name="Рисунок 568">
              <a:extLst>
                <a:ext uri="{FF2B5EF4-FFF2-40B4-BE49-F238E27FC236}">
                  <a16:creationId xmlns="" xmlns:a16="http://schemas.microsoft.com/office/drawing/2014/main" id="{BD948084-A6C0-F34A-92BB-06E63AF2AD2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4789273" y="2211975"/>
              <a:ext cx="76200" cy="165100"/>
            </a:xfrm>
            <a:prstGeom prst="rect">
              <a:avLst/>
            </a:prstGeom>
          </p:spPr>
        </p:pic>
        <p:pic>
          <p:nvPicPr>
            <p:cNvPr id="570" name="Рисунок 569">
              <a:extLst>
                <a:ext uri="{FF2B5EF4-FFF2-40B4-BE49-F238E27FC236}">
                  <a16:creationId xmlns="" xmlns:a16="http://schemas.microsoft.com/office/drawing/2014/main" id="{8C116CB2-9970-6B4D-82F9-0CB5E23EE06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4877356" y="2211975"/>
              <a:ext cx="76200" cy="165100"/>
            </a:xfrm>
            <a:prstGeom prst="rect">
              <a:avLst/>
            </a:prstGeom>
          </p:spPr>
        </p:pic>
        <p:pic>
          <p:nvPicPr>
            <p:cNvPr id="571" name="Рисунок 570">
              <a:extLst>
                <a:ext uri="{FF2B5EF4-FFF2-40B4-BE49-F238E27FC236}">
                  <a16:creationId xmlns="" xmlns:a16="http://schemas.microsoft.com/office/drawing/2014/main" id="{B97F9587-5FFF-E94F-82DE-DBE745AC27B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4965439" y="2211975"/>
              <a:ext cx="76200" cy="165100"/>
            </a:xfrm>
            <a:prstGeom prst="rect">
              <a:avLst/>
            </a:prstGeom>
          </p:spPr>
        </p:pic>
        <p:pic>
          <p:nvPicPr>
            <p:cNvPr id="572" name="Рисунок 571">
              <a:extLst>
                <a:ext uri="{FF2B5EF4-FFF2-40B4-BE49-F238E27FC236}">
                  <a16:creationId xmlns="" xmlns:a16="http://schemas.microsoft.com/office/drawing/2014/main" id="{728F07B5-57D5-FA48-AABB-AA965D84821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053522" y="2211975"/>
              <a:ext cx="76200" cy="165100"/>
            </a:xfrm>
            <a:prstGeom prst="rect">
              <a:avLst/>
            </a:prstGeom>
          </p:spPr>
        </p:pic>
        <p:pic>
          <p:nvPicPr>
            <p:cNvPr id="573" name="Рисунок 572">
              <a:extLst>
                <a:ext uri="{FF2B5EF4-FFF2-40B4-BE49-F238E27FC236}">
                  <a16:creationId xmlns="" xmlns:a16="http://schemas.microsoft.com/office/drawing/2014/main" id="{6F8BF20C-CB77-7F41-BA93-A917599F05D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141605" y="2211975"/>
              <a:ext cx="76200" cy="165100"/>
            </a:xfrm>
            <a:prstGeom prst="rect">
              <a:avLst/>
            </a:prstGeom>
          </p:spPr>
        </p:pic>
      </p:grpSp>
      <p:grpSp>
        <p:nvGrpSpPr>
          <p:cNvPr id="582" name="Группа 581">
            <a:extLst>
              <a:ext uri="{FF2B5EF4-FFF2-40B4-BE49-F238E27FC236}">
                <a16:creationId xmlns="" xmlns:a16="http://schemas.microsoft.com/office/drawing/2014/main" id="{9AFA158D-1798-4046-8D15-479D80C72233}"/>
              </a:ext>
            </a:extLst>
          </p:cNvPr>
          <p:cNvGrpSpPr/>
          <p:nvPr/>
        </p:nvGrpSpPr>
        <p:grpSpPr>
          <a:xfrm>
            <a:off x="2838566" y="5094612"/>
            <a:ext cx="1309362" cy="165100"/>
            <a:chOff x="2851447" y="2211975"/>
            <a:chExt cx="1309362" cy="165100"/>
          </a:xfrm>
        </p:grpSpPr>
        <p:pic>
          <p:nvPicPr>
            <p:cNvPr id="583" name="Рисунок 582">
              <a:extLst>
                <a:ext uri="{FF2B5EF4-FFF2-40B4-BE49-F238E27FC236}">
                  <a16:creationId xmlns="" xmlns:a16="http://schemas.microsoft.com/office/drawing/2014/main" id="{3844149E-6AD9-DA42-824B-3FBB023F0E7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2851447" y="2211975"/>
              <a:ext cx="76200" cy="165100"/>
            </a:xfrm>
            <a:prstGeom prst="rect">
              <a:avLst/>
            </a:prstGeom>
          </p:spPr>
        </p:pic>
        <p:pic>
          <p:nvPicPr>
            <p:cNvPr id="584" name="Рисунок 583">
              <a:extLst>
                <a:ext uri="{FF2B5EF4-FFF2-40B4-BE49-F238E27FC236}">
                  <a16:creationId xmlns="" xmlns:a16="http://schemas.microsoft.com/office/drawing/2014/main" id="{100BE004-B80C-0A4B-BC53-D06CC0CDC17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2939530" y="2211975"/>
              <a:ext cx="76200" cy="165100"/>
            </a:xfrm>
            <a:prstGeom prst="rect">
              <a:avLst/>
            </a:prstGeom>
          </p:spPr>
        </p:pic>
        <p:pic>
          <p:nvPicPr>
            <p:cNvPr id="585" name="Рисунок 584">
              <a:extLst>
                <a:ext uri="{FF2B5EF4-FFF2-40B4-BE49-F238E27FC236}">
                  <a16:creationId xmlns="" xmlns:a16="http://schemas.microsoft.com/office/drawing/2014/main" id="{1BD32E03-5D2F-524C-8E46-906CE666FE0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3027613" y="2211975"/>
              <a:ext cx="76200" cy="165100"/>
            </a:xfrm>
            <a:prstGeom prst="rect">
              <a:avLst/>
            </a:prstGeom>
          </p:spPr>
        </p:pic>
        <p:pic>
          <p:nvPicPr>
            <p:cNvPr id="586" name="Рисунок 585">
              <a:extLst>
                <a:ext uri="{FF2B5EF4-FFF2-40B4-BE49-F238E27FC236}">
                  <a16:creationId xmlns="" xmlns:a16="http://schemas.microsoft.com/office/drawing/2014/main" id="{30F65BA0-426D-B449-9801-5A24BACF1D2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3115696" y="2211975"/>
              <a:ext cx="76200" cy="165100"/>
            </a:xfrm>
            <a:prstGeom prst="rect">
              <a:avLst/>
            </a:prstGeom>
          </p:spPr>
        </p:pic>
        <p:pic>
          <p:nvPicPr>
            <p:cNvPr id="587" name="Рисунок 586">
              <a:extLst>
                <a:ext uri="{FF2B5EF4-FFF2-40B4-BE49-F238E27FC236}">
                  <a16:creationId xmlns="" xmlns:a16="http://schemas.microsoft.com/office/drawing/2014/main" id="{40F6460E-6739-DA4C-9E78-850FA22BB89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3203779" y="2211975"/>
              <a:ext cx="76200" cy="165100"/>
            </a:xfrm>
            <a:prstGeom prst="rect">
              <a:avLst/>
            </a:prstGeom>
          </p:spPr>
        </p:pic>
        <p:pic>
          <p:nvPicPr>
            <p:cNvPr id="588" name="Рисунок 587">
              <a:extLst>
                <a:ext uri="{FF2B5EF4-FFF2-40B4-BE49-F238E27FC236}">
                  <a16:creationId xmlns="" xmlns:a16="http://schemas.microsoft.com/office/drawing/2014/main" id="{6F97788E-9F27-E24A-8366-36FB901DEF6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3291862" y="2211975"/>
              <a:ext cx="76200" cy="165100"/>
            </a:xfrm>
            <a:prstGeom prst="rect">
              <a:avLst/>
            </a:prstGeom>
          </p:spPr>
        </p:pic>
        <p:pic>
          <p:nvPicPr>
            <p:cNvPr id="589" name="Рисунок 588">
              <a:extLst>
                <a:ext uri="{FF2B5EF4-FFF2-40B4-BE49-F238E27FC236}">
                  <a16:creationId xmlns="" xmlns:a16="http://schemas.microsoft.com/office/drawing/2014/main" id="{F9346A86-E554-3E44-A8B0-7D7BA7B55F2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3379945" y="2211975"/>
              <a:ext cx="76200" cy="165100"/>
            </a:xfrm>
            <a:prstGeom prst="rect">
              <a:avLst/>
            </a:prstGeom>
          </p:spPr>
        </p:pic>
        <p:pic>
          <p:nvPicPr>
            <p:cNvPr id="590" name="Рисунок 589">
              <a:extLst>
                <a:ext uri="{FF2B5EF4-FFF2-40B4-BE49-F238E27FC236}">
                  <a16:creationId xmlns="" xmlns:a16="http://schemas.microsoft.com/office/drawing/2014/main" id="{156B948C-C8AD-A942-9614-0955574C798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3468028" y="2211975"/>
              <a:ext cx="76200" cy="165100"/>
            </a:xfrm>
            <a:prstGeom prst="rect">
              <a:avLst/>
            </a:prstGeom>
          </p:spPr>
        </p:pic>
        <p:pic>
          <p:nvPicPr>
            <p:cNvPr id="591" name="Рисунок 590">
              <a:extLst>
                <a:ext uri="{FF2B5EF4-FFF2-40B4-BE49-F238E27FC236}">
                  <a16:creationId xmlns="" xmlns:a16="http://schemas.microsoft.com/office/drawing/2014/main" id="{130A200E-5BF6-6844-A0D4-E49DF700A92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3556111" y="2211975"/>
              <a:ext cx="76200" cy="165100"/>
            </a:xfrm>
            <a:prstGeom prst="rect">
              <a:avLst/>
            </a:prstGeom>
          </p:spPr>
        </p:pic>
        <p:pic>
          <p:nvPicPr>
            <p:cNvPr id="592" name="Рисунок 591">
              <a:extLst>
                <a:ext uri="{FF2B5EF4-FFF2-40B4-BE49-F238E27FC236}">
                  <a16:creationId xmlns="" xmlns:a16="http://schemas.microsoft.com/office/drawing/2014/main" id="{9D4F6945-CB10-7E49-900E-38A0D9F3C6A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3644194" y="2211975"/>
              <a:ext cx="76200" cy="165100"/>
            </a:xfrm>
            <a:prstGeom prst="rect">
              <a:avLst/>
            </a:prstGeom>
          </p:spPr>
        </p:pic>
        <p:pic>
          <p:nvPicPr>
            <p:cNvPr id="593" name="Рисунок 592">
              <a:extLst>
                <a:ext uri="{FF2B5EF4-FFF2-40B4-BE49-F238E27FC236}">
                  <a16:creationId xmlns="" xmlns:a16="http://schemas.microsoft.com/office/drawing/2014/main" id="{D38A4BD4-2A73-8E45-8371-FBDA29136AF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3732277" y="2211975"/>
              <a:ext cx="76200" cy="165100"/>
            </a:xfrm>
            <a:prstGeom prst="rect">
              <a:avLst/>
            </a:prstGeom>
          </p:spPr>
        </p:pic>
        <p:pic>
          <p:nvPicPr>
            <p:cNvPr id="594" name="Рисунок 593">
              <a:extLst>
                <a:ext uri="{FF2B5EF4-FFF2-40B4-BE49-F238E27FC236}">
                  <a16:creationId xmlns="" xmlns:a16="http://schemas.microsoft.com/office/drawing/2014/main" id="{6C28D578-6FAB-6547-A298-1A29FBC1BB5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3820360" y="2211975"/>
              <a:ext cx="76200" cy="165100"/>
            </a:xfrm>
            <a:prstGeom prst="rect">
              <a:avLst/>
            </a:prstGeom>
          </p:spPr>
        </p:pic>
        <p:pic>
          <p:nvPicPr>
            <p:cNvPr id="595" name="Рисунок 594">
              <a:extLst>
                <a:ext uri="{FF2B5EF4-FFF2-40B4-BE49-F238E27FC236}">
                  <a16:creationId xmlns="" xmlns:a16="http://schemas.microsoft.com/office/drawing/2014/main" id="{38D23A04-50E5-D14E-B18A-B4490066A2B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3908443" y="2211975"/>
              <a:ext cx="76200" cy="165100"/>
            </a:xfrm>
            <a:prstGeom prst="rect">
              <a:avLst/>
            </a:prstGeom>
          </p:spPr>
        </p:pic>
        <p:pic>
          <p:nvPicPr>
            <p:cNvPr id="596" name="Рисунок 595">
              <a:extLst>
                <a:ext uri="{FF2B5EF4-FFF2-40B4-BE49-F238E27FC236}">
                  <a16:creationId xmlns="" xmlns:a16="http://schemas.microsoft.com/office/drawing/2014/main" id="{EB0C409B-693E-5146-9056-3D38007D4AD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3996526" y="2211975"/>
              <a:ext cx="76200" cy="165100"/>
            </a:xfrm>
            <a:prstGeom prst="rect">
              <a:avLst/>
            </a:prstGeom>
          </p:spPr>
        </p:pic>
        <p:pic>
          <p:nvPicPr>
            <p:cNvPr id="597" name="Рисунок 596">
              <a:extLst>
                <a:ext uri="{FF2B5EF4-FFF2-40B4-BE49-F238E27FC236}">
                  <a16:creationId xmlns="" xmlns:a16="http://schemas.microsoft.com/office/drawing/2014/main" id="{08F296D7-D03A-874D-8E78-D8D50A6CBF9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4084609" y="2211975"/>
              <a:ext cx="76200" cy="165100"/>
            </a:xfrm>
            <a:prstGeom prst="rect">
              <a:avLst/>
            </a:prstGeom>
          </p:spPr>
        </p:pic>
      </p:grpSp>
      <p:pic>
        <p:nvPicPr>
          <p:cNvPr id="264" name="Picture 2" descr="D:\Яковлев\9 презентации\!Картинки\иконки одноцветные\чел стажировка.PNG"/>
          <p:cNvPicPr>
            <a:picLocks noChangeAspect="1" noChangeArrowheads="1"/>
          </p:cNvPicPr>
          <p:nvPr/>
        </p:nvPicPr>
        <p:blipFill>
          <a:blip r:embed="rId11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10055524" y="5037808"/>
            <a:ext cx="714380" cy="7527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378103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Прямоугольник 17"/>
          <p:cNvSpPr>
            <a:spLocks noChangeArrowheads="1"/>
          </p:cNvSpPr>
          <p:nvPr/>
        </p:nvSpPr>
        <p:spPr bwMode="auto">
          <a:xfrm>
            <a:off x="602332" y="2005824"/>
            <a:ext cx="8442578" cy="832298"/>
          </a:xfrm>
          <a:prstGeom prst="roundRect">
            <a:avLst/>
          </a:prstGeom>
          <a:noFill/>
          <a:ln w="19050">
            <a:solidFill>
              <a:srgbClr val="4794D9"/>
            </a:solidFill>
            <a:miter lim="800000"/>
            <a:headEnd/>
            <a:tailEnd/>
          </a:ln>
        </p:spPr>
        <p:txBody>
          <a:bodyPr wrap="square" lIns="104916" tIns="52457" rIns="104916" bIns="52457">
            <a:spAutoFit/>
          </a:bodyPr>
          <a:lstStyle/>
          <a:p>
            <a:pPr algn="just">
              <a:defRPr/>
            </a:pPr>
            <a:r>
              <a:rPr lang="ru-RU" sz="1400" dirty="0">
                <a:solidFill>
                  <a:srgbClr val="4794D9"/>
                </a:solidFill>
              </a:rPr>
              <a:t>Обеспечение экономики и социальной сферы Иркутской области кадрами, необходимыми для ее устойчивого социально-экономического развития, а также удовлетворение потребности рынка труда в квалифицированных, конкурентоспособных кадрах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D055F67-8B0E-9940-8F24-E8B410F4B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408" y="207831"/>
            <a:ext cx="9020292" cy="886890"/>
          </a:xfrm>
        </p:spPr>
        <p:txBody>
          <a:bodyPr/>
          <a:lstStyle/>
          <a:p>
            <a:pPr>
              <a:defRPr/>
            </a:pPr>
            <a:r>
              <a:rPr lang="ru-RU" sz="2000" dirty="0"/>
              <a:t>Комплексная программа кадрового обеспечения </a:t>
            </a:r>
            <a:r>
              <a:rPr lang="ru-RU" sz="2000" dirty="0" smtClean="0"/>
              <a:t>основных </a:t>
            </a:r>
            <a:r>
              <a:rPr lang="ru-RU" sz="2000" dirty="0"/>
              <a:t>отраслей экономики и социальной </a:t>
            </a:r>
            <a:r>
              <a:rPr lang="ru-RU" sz="2000" dirty="0" smtClean="0"/>
              <a:t>сферы Иркутской области </a:t>
            </a:r>
            <a:br>
              <a:rPr lang="ru-RU" sz="2000" dirty="0" smtClean="0"/>
            </a:br>
            <a:r>
              <a:rPr lang="ru-RU" sz="2000" dirty="0" smtClean="0"/>
              <a:t>до 2030 года</a:t>
            </a:r>
            <a:endParaRPr lang="ru-RU" sz="2000" dirty="0"/>
          </a:p>
        </p:txBody>
      </p:sp>
      <p:sp>
        <p:nvSpPr>
          <p:cNvPr id="264" name="Заголовок 1"/>
          <p:cNvSpPr>
            <a:spLocks/>
          </p:cNvSpPr>
          <p:nvPr/>
        </p:nvSpPr>
        <p:spPr bwMode="auto">
          <a:xfrm>
            <a:off x="390408" y="1157671"/>
            <a:ext cx="10943896" cy="488361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114078"/>
              </a:gs>
              <a:gs pos="50000">
                <a:srgbClr val="1E5FAF"/>
              </a:gs>
              <a:gs pos="100000">
                <a:srgbClr val="2673D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134" b="1" dirty="0">
                <a:solidFill>
                  <a:schemeClr val="bg1"/>
                </a:solidFill>
              </a:rPr>
              <a:t>Распоряжение Губернатора Иркутской области И.И. Кобзева от 11 ноября 2021 года № 348-р </a:t>
            </a:r>
            <a:r>
              <a:rPr lang="ru-RU" altLang="ru-RU" sz="1134" b="1" dirty="0" smtClean="0">
                <a:solidFill>
                  <a:schemeClr val="bg1"/>
                </a:solidFill>
              </a:rPr>
              <a:t>«</a:t>
            </a:r>
            <a:r>
              <a:rPr lang="ru-RU" altLang="ru-RU" sz="1134" b="1" dirty="0">
                <a:solidFill>
                  <a:schemeClr val="bg1"/>
                </a:solidFill>
              </a:rPr>
              <a:t>Об утверждении Комплексной программы кадрового обеспечения основных отраслей экономики и социальной сферы Иркутской области на 2021 - 2030 годы»</a:t>
            </a:r>
          </a:p>
        </p:txBody>
      </p:sp>
      <p:sp>
        <p:nvSpPr>
          <p:cNvPr id="269" name="Прямоугольник 17"/>
          <p:cNvSpPr>
            <a:spLocks noChangeArrowheads="1"/>
          </p:cNvSpPr>
          <p:nvPr/>
        </p:nvSpPr>
        <p:spPr bwMode="auto">
          <a:xfrm>
            <a:off x="938882" y="3788486"/>
            <a:ext cx="8106028" cy="1098948"/>
          </a:xfrm>
          <a:prstGeom prst="roundRect">
            <a:avLst>
              <a:gd name="adj" fmla="val 11177"/>
            </a:avLst>
          </a:prstGeom>
          <a:noFill/>
          <a:ln w="19050">
            <a:solidFill>
              <a:srgbClr val="4794D9"/>
            </a:solidFill>
            <a:miter lim="800000"/>
            <a:headEnd/>
            <a:tailEnd/>
          </a:ln>
        </p:spPr>
        <p:txBody>
          <a:bodyPr wrap="square" lIns="104916" tIns="52457" rIns="104916" bIns="52457">
            <a:spAutoFit/>
          </a:bodyPr>
          <a:lstStyle/>
          <a:p>
            <a:pPr algn="just"/>
            <a:r>
              <a:rPr lang="ru-RU" sz="1200" dirty="0">
                <a:solidFill>
                  <a:schemeClr val="accent1">
                    <a:lumMod val="75000"/>
                  </a:schemeClr>
                </a:solidFill>
              </a:rPr>
              <a:t>- реализация механизмов обеспечения рынка труда необходимыми кадрами</a:t>
            </a:r>
          </a:p>
          <a:p>
            <a:pPr algn="just"/>
            <a:r>
              <a:rPr lang="ru-RU" sz="1200" dirty="0">
                <a:solidFill>
                  <a:schemeClr val="accent1">
                    <a:lumMod val="75000"/>
                  </a:schemeClr>
                </a:solidFill>
              </a:rPr>
              <a:t>- совершенствование системы мониторинга и прогнозирования потребности в кадрах и регулирования объемов и профилей подготовки квалифицированных кадров в системе профессионального образования</a:t>
            </a:r>
          </a:p>
          <a:p>
            <a:pPr algn="just"/>
            <a:r>
              <a:rPr lang="ru-RU" sz="1200" dirty="0">
                <a:solidFill>
                  <a:schemeClr val="accent1">
                    <a:lumMod val="75000"/>
                  </a:schemeClr>
                </a:solidFill>
              </a:rPr>
              <a:t>- повышение качества подготовки профессиональных кадров</a:t>
            </a:r>
          </a:p>
          <a:p>
            <a:pPr algn="just"/>
            <a:r>
              <a:rPr lang="ru-RU" sz="1200" dirty="0">
                <a:solidFill>
                  <a:schemeClr val="accent1">
                    <a:lumMod val="75000"/>
                  </a:schemeClr>
                </a:solidFill>
              </a:rPr>
              <a:t>- развитие системы профессионального обучения и дополнительного профессионального образования</a:t>
            </a:r>
          </a:p>
        </p:txBody>
      </p:sp>
      <p:sp>
        <p:nvSpPr>
          <p:cNvPr id="266" name="Прямоугольник 17"/>
          <p:cNvSpPr>
            <a:spLocks noChangeArrowheads="1"/>
          </p:cNvSpPr>
          <p:nvPr/>
        </p:nvSpPr>
        <p:spPr bwMode="auto">
          <a:xfrm>
            <a:off x="390408" y="1723697"/>
            <a:ext cx="1632044" cy="303788"/>
          </a:xfrm>
          <a:prstGeom prst="roundRect">
            <a:avLst>
              <a:gd name="adj" fmla="val 16491"/>
            </a:avLst>
          </a:prstGeom>
          <a:solidFill>
            <a:srgbClr val="4794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altLang="ru-RU" sz="1200" b="1" dirty="0" smtClean="0">
                <a:solidFill>
                  <a:schemeClr val="lt1"/>
                </a:solidFill>
              </a:rPr>
              <a:t>ЦЕЛЬ ПРОГРАММЫ</a:t>
            </a:r>
            <a:endParaRPr lang="ru-RU" altLang="ru-RU" sz="1200" b="1" dirty="0">
              <a:solidFill>
                <a:schemeClr val="lt1"/>
              </a:solidFill>
            </a:endParaRPr>
          </a:p>
        </p:txBody>
      </p:sp>
      <p:sp>
        <p:nvSpPr>
          <p:cNvPr id="270" name="Прямоугольник 17"/>
          <p:cNvSpPr>
            <a:spLocks noChangeArrowheads="1"/>
          </p:cNvSpPr>
          <p:nvPr/>
        </p:nvSpPr>
        <p:spPr bwMode="auto">
          <a:xfrm>
            <a:off x="974471" y="5426562"/>
            <a:ext cx="10359833" cy="901780"/>
          </a:xfrm>
          <a:prstGeom prst="roundRect">
            <a:avLst>
              <a:gd name="adj" fmla="val 11895"/>
            </a:avLst>
          </a:prstGeom>
          <a:noFill/>
          <a:ln w="19050">
            <a:solidFill>
              <a:srgbClr val="4794D9"/>
            </a:solidFill>
            <a:miter lim="800000"/>
            <a:headEnd/>
            <a:tailEnd/>
          </a:ln>
        </p:spPr>
        <p:txBody>
          <a:bodyPr wrap="square" lIns="104916" tIns="52457" rIns="104916" bIns="52457">
            <a:spAutoFit/>
          </a:bodyPr>
          <a:lstStyle/>
          <a:p>
            <a:pPr algn="just"/>
            <a:r>
              <a:rPr lang="ru-RU" sz="1200" dirty="0">
                <a:solidFill>
                  <a:schemeClr val="accent1">
                    <a:lumMod val="75000"/>
                  </a:schemeClr>
                </a:solidFill>
              </a:rPr>
              <a:t>- проведение профориентационной работы с учетом тенденций развития рынка труда и мониторинга кадровой потребности экономики</a:t>
            </a:r>
          </a:p>
          <a:p>
            <a:pPr algn="just"/>
            <a:r>
              <a:rPr lang="ru-RU" sz="1200" dirty="0">
                <a:solidFill>
                  <a:schemeClr val="accent1">
                    <a:lumMod val="75000"/>
                  </a:schemeClr>
                </a:solidFill>
              </a:rPr>
              <a:t>- проведение </a:t>
            </a:r>
            <a:r>
              <a:rPr lang="ru-RU" sz="1200" dirty="0" err="1">
                <a:solidFill>
                  <a:schemeClr val="accent1">
                    <a:lumMod val="75000"/>
                  </a:schemeClr>
                </a:solidFill>
              </a:rPr>
              <a:t>профориентационных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</a:rPr>
              <a:t> мероприятий, конкурсов, олимпиад и чемпионатов профессионального мастерства</a:t>
            </a:r>
          </a:p>
          <a:p>
            <a:pPr algn="just"/>
            <a:r>
              <a:rPr lang="ru-RU" sz="1200" dirty="0">
                <a:solidFill>
                  <a:schemeClr val="accent1">
                    <a:lumMod val="75000"/>
                  </a:schemeClr>
                </a:solidFill>
              </a:rPr>
              <a:t>- стимулирование работников к осуществлению трудовой деятельности в Иркутской области</a:t>
            </a:r>
          </a:p>
          <a:p>
            <a:pPr algn="just"/>
            <a:r>
              <a:rPr lang="ru-RU" sz="1200" dirty="0">
                <a:solidFill>
                  <a:schemeClr val="accent1">
                    <a:lumMod val="75000"/>
                  </a:schemeClr>
                </a:solidFill>
              </a:rPr>
              <a:t>- закрепление специалистов в организациях осуществляющих деятельность на территории Иркутской области</a:t>
            </a:r>
          </a:p>
        </p:txBody>
      </p:sp>
      <p:sp>
        <p:nvSpPr>
          <p:cNvPr id="272" name="Прямоугольник 17"/>
          <p:cNvSpPr>
            <a:spLocks noChangeArrowheads="1"/>
          </p:cNvSpPr>
          <p:nvPr/>
        </p:nvSpPr>
        <p:spPr bwMode="auto">
          <a:xfrm>
            <a:off x="608681" y="4951380"/>
            <a:ext cx="8436228" cy="475182"/>
          </a:xfrm>
          <a:prstGeom prst="roundRect">
            <a:avLst>
              <a:gd name="adj" fmla="val 18855"/>
            </a:avLst>
          </a:prstGeom>
          <a:solidFill>
            <a:srgbClr val="4794D9"/>
          </a:solidFill>
          <a:ln w="19050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94"/>
              </a:spcAft>
            </a:pPr>
            <a:r>
              <a:rPr lang="ru-RU" sz="1039" b="1" dirty="0" smtClean="0">
                <a:solidFill>
                  <a:schemeClr val="bg1"/>
                </a:solidFill>
              </a:rPr>
              <a:t>2. ОБЕСПЕЧЕНИЕ ЭФФЕКТИВНОЙ СИСТЕМЫ ПРОФЕССИОНАЛЬНОЙ ОРИЕНТАЦИИ И ТРУДОВОЙ МОТИВАЦИИ В ЦЕЛЯХ ЗАКРЕПЛЕНИЯ КАДРОВ И УДОВЛЕТВОРЕНИЯ ЗАПРОСОВ РЫНКА ТРУДА В КВАЛИФИЦИРОВАННЫХ, КОНКУРЕНТОСПОСОБНЫХ КАДРАХ</a:t>
            </a:r>
            <a:endParaRPr lang="ru-RU" sz="1039" b="1" dirty="0">
              <a:solidFill>
                <a:schemeClr val="bg1"/>
              </a:solidFill>
            </a:endParaRPr>
          </a:p>
        </p:txBody>
      </p:sp>
      <p:sp>
        <p:nvSpPr>
          <p:cNvPr id="273" name="Прямоугольник 17"/>
          <p:cNvSpPr>
            <a:spLocks noChangeArrowheads="1"/>
          </p:cNvSpPr>
          <p:nvPr/>
        </p:nvSpPr>
        <p:spPr bwMode="auto">
          <a:xfrm>
            <a:off x="608681" y="3320605"/>
            <a:ext cx="6394673" cy="475182"/>
          </a:xfrm>
          <a:prstGeom prst="roundRect">
            <a:avLst>
              <a:gd name="adj" fmla="val 19128"/>
            </a:avLst>
          </a:prstGeom>
          <a:solidFill>
            <a:srgbClr val="4794D9"/>
          </a:solidFill>
          <a:ln w="19050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94"/>
              </a:spcAft>
            </a:pPr>
            <a:r>
              <a:rPr lang="ru-RU" sz="1039" b="1" dirty="0">
                <a:solidFill>
                  <a:schemeClr val="bg1"/>
                </a:solidFill>
              </a:rPr>
              <a:t>1. СОВЕРШЕНСТВОВАНИЕ СИСТЕМЫ ПОДГОТОВКИ КАДРОВ ДЛЯ ОПТИМАЛЬНОГО ОБЕСПЕЧЕНИЯ ЗАПРОСОВ ЭКОНОМИКИ И СОЦИАЛЬНОЙ СФЕРЫ</a:t>
            </a:r>
          </a:p>
        </p:txBody>
      </p:sp>
      <p:sp>
        <p:nvSpPr>
          <p:cNvPr id="274" name="Прямоугольник 17"/>
          <p:cNvSpPr>
            <a:spLocks noChangeArrowheads="1"/>
          </p:cNvSpPr>
          <p:nvPr/>
        </p:nvSpPr>
        <p:spPr bwMode="auto">
          <a:xfrm>
            <a:off x="389488" y="2939152"/>
            <a:ext cx="1632044" cy="303788"/>
          </a:xfrm>
          <a:prstGeom prst="roundRect">
            <a:avLst>
              <a:gd name="adj" fmla="val 16491"/>
            </a:avLst>
          </a:prstGeom>
          <a:solidFill>
            <a:srgbClr val="4794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altLang="ru-RU" sz="1200" b="1" dirty="0" smtClean="0">
                <a:solidFill>
                  <a:schemeClr val="lt1"/>
                </a:solidFill>
              </a:rPr>
              <a:t>ЗАДАЧИ ПРОГРАММЫ</a:t>
            </a:r>
            <a:endParaRPr lang="ru-RU" altLang="ru-RU" sz="1200" b="1" dirty="0">
              <a:solidFill>
                <a:schemeClr val="lt1"/>
              </a:solidFill>
            </a:endParaRPr>
          </a:p>
        </p:txBody>
      </p:sp>
      <p:sp>
        <p:nvSpPr>
          <p:cNvPr id="275" name="Прямоугольник 17"/>
          <p:cNvSpPr>
            <a:spLocks noChangeArrowheads="1"/>
          </p:cNvSpPr>
          <p:nvPr/>
        </p:nvSpPr>
        <p:spPr bwMode="auto">
          <a:xfrm>
            <a:off x="9246742" y="1736402"/>
            <a:ext cx="2087562" cy="304800"/>
          </a:xfrm>
          <a:prstGeom prst="roundRect">
            <a:avLst>
              <a:gd name="adj" fmla="val 16491"/>
            </a:avLst>
          </a:prstGeom>
          <a:gradFill rotWithShape="1">
            <a:gsLst>
              <a:gs pos="0">
                <a:srgbClr val="114078"/>
              </a:gs>
              <a:gs pos="50000">
                <a:srgbClr val="1E5FAF"/>
              </a:gs>
              <a:gs pos="100000">
                <a:srgbClr val="2673D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200" b="1" dirty="0" smtClean="0">
                <a:solidFill>
                  <a:schemeClr val="bg1"/>
                </a:solidFill>
              </a:rPr>
              <a:t>ОСНОВНЫЕ ОТРАСЛИ</a:t>
            </a:r>
            <a:endParaRPr lang="ru-RU" altLang="ru-RU" sz="1200" b="1" dirty="0">
              <a:solidFill>
                <a:schemeClr val="bg1"/>
              </a:solidFill>
            </a:endParaRPr>
          </a:p>
        </p:txBody>
      </p:sp>
      <p:sp>
        <p:nvSpPr>
          <p:cNvPr id="276" name="Прямоугольник 17"/>
          <p:cNvSpPr>
            <a:spLocks noChangeArrowheads="1"/>
          </p:cNvSpPr>
          <p:nvPr/>
        </p:nvSpPr>
        <p:spPr bwMode="auto">
          <a:xfrm>
            <a:off x="9246742" y="2114227"/>
            <a:ext cx="2087562" cy="3130113"/>
          </a:xfrm>
          <a:prstGeom prst="roundRect">
            <a:avLst>
              <a:gd name="adj" fmla="val 7256"/>
            </a:avLst>
          </a:prstGeom>
          <a:gradFill flip="none" rotWithShape="1">
            <a:gsLst>
              <a:gs pos="0">
                <a:srgbClr val="3174C5">
                  <a:shade val="30000"/>
                  <a:satMod val="115000"/>
                </a:srgbClr>
              </a:gs>
              <a:gs pos="50000">
                <a:srgbClr val="3174C5">
                  <a:shade val="67500"/>
                  <a:satMod val="115000"/>
                </a:srgbClr>
              </a:gs>
              <a:gs pos="100000">
                <a:srgbClr val="3174C5">
                  <a:shade val="100000"/>
                  <a:satMod val="115000"/>
                </a:srgbClr>
              </a:gs>
            </a:gsLst>
            <a:lin ang="0" scaled="1"/>
            <a:tileRect/>
          </a:gradFill>
          <a:ln w="19050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spcAft>
                <a:spcPts val="100"/>
              </a:spcAft>
              <a:buFont typeface="Arial" pitchFamily="34" charset="0"/>
              <a:buChar char="•"/>
              <a:defRPr/>
            </a:pPr>
            <a:r>
              <a:rPr lang="ru-RU" sz="1500" b="1" dirty="0">
                <a:solidFill>
                  <a:schemeClr val="bg1"/>
                </a:solidFill>
              </a:rPr>
              <a:t>ОБРАЗОВАНИЕ </a:t>
            </a:r>
          </a:p>
          <a:p>
            <a:pPr algn="ctr">
              <a:spcBef>
                <a:spcPts val="100"/>
              </a:spcBef>
              <a:spcAft>
                <a:spcPts val="100"/>
              </a:spcAft>
              <a:buFont typeface="Arial" pitchFamily="34" charset="0"/>
              <a:buChar char="•"/>
              <a:defRPr/>
            </a:pPr>
            <a:r>
              <a:rPr lang="ru-RU" sz="1500" b="1" dirty="0">
                <a:solidFill>
                  <a:schemeClr val="bg1"/>
                </a:solidFill>
              </a:rPr>
              <a:t>ЗДРАВООХРАНЕНИЕ</a:t>
            </a:r>
          </a:p>
          <a:p>
            <a:pPr algn="ctr">
              <a:spcBef>
                <a:spcPts val="100"/>
              </a:spcBef>
              <a:spcAft>
                <a:spcPts val="100"/>
              </a:spcAft>
              <a:buFont typeface="Arial" pitchFamily="34" charset="0"/>
              <a:buChar char="•"/>
              <a:defRPr/>
            </a:pPr>
            <a:r>
              <a:rPr lang="ru-RU" sz="1500" b="1" dirty="0">
                <a:solidFill>
                  <a:schemeClr val="bg1"/>
                </a:solidFill>
              </a:rPr>
              <a:t>КУЛЬТУРА</a:t>
            </a:r>
          </a:p>
          <a:p>
            <a:pPr algn="ctr">
              <a:spcBef>
                <a:spcPts val="100"/>
              </a:spcBef>
              <a:spcAft>
                <a:spcPts val="100"/>
              </a:spcAft>
              <a:buFont typeface="Arial" pitchFamily="34" charset="0"/>
              <a:buChar char="•"/>
              <a:defRPr/>
            </a:pPr>
            <a:r>
              <a:rPr lang="ru-RU" sz="1500" b="1" dirty="0">
                <a:solidFill>
                  <a:schemeClr val="bg1"/>
                </a:solidFill>
              </a:rPr>
              <a:t>ПРОМЫШЛЕННОСТЬ</a:t>
            </a:r>
          </a:p>
          <a:p>
            <a:pPr algn="ctr">
              <a:spcBef>
                <a:spcPts val="100"/>
              </a:spcBef>
              <a:spcAft>
                <a:spcPts val="100"/>
              </a:spcAft>
              <a:buFont typeface="Arial" pitchFamily="34" charset="0"/>
              <a:buChar char="•"/>
              <a:defRPr/>
            </a:pPr>
            <a:r>
              <a:rPr lang="ru-RU" sz="1500" b="1" dirty="0">
                <a:solidFill>
                  <a:schemeClr val="bg1"/>
                </a:solidFill>
              </a:rPr>
              <a:t>СТРОИТЕЛЬСТВО</a:t>
            </a:r>
          </a:p>
          <a:p>
            <a:pPr algn="ctr">
              <a:spcBef>
                <a:spcPts val="100"/>
              </a:spcBef>
              <a:spcAft>
                <a:spcPts val="100"/>
              </a:spcAft>
              <a:buFont typeface="Arial" pitchFamily="34" charset="0"/>
              <a:buChar char="•"/>
              <a:defRPr/>
            </a:pPr>
            <a:r>
              <a:rPr lang="ru-RU" sz="1500" b="1" dirty="0">
                <a:solidFill>
                  <a:schemeClr val="bg1"/>
                </a:solidFill>
              </a:rPr>
              <a:t>ЖИЛИЩНО-КОММУНАЛЬНОЕ ХОЗЯЙСТВО И ЭНЕРГЕТИКА </a:t>
            </a:r>
          </a:p>
          <a:p>
            <a:pPr algn="ctr">
              <a:spcBef>
                <a:spcPts val="100"/>
              </a:spcBef>
              <a:spcAft>
                <a:spcPts val="100"/>
              </a:spcAft>
              <a:buFont typeface="Arial" pitchFamily="34" charset="0"/>
              <a:buChar char="•"/>
              <a:defRPr/>
            </a:pPr>
            <a:r>
              <a:rPr lang="ru-RU" sz="1500" b="1" dirty="0">
                <a:solidFill>
                  <a:schemeClr val="bg1"/>
                </a:solidFill>
              </a:rPr>
              <a:t>СЕЛЬСКОЕ ХОЗЯЙСТВО </a:t>
            </a:r>
          </a:p>
          <a:p>
            <a:pPr algn="ctr">
              <a:spcBef>
                <a:spcPts val="1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500" b="1" dirty="0">
                <a:solidFill>
                  <a:schemeClr val="bg1"/>
                </a:solidFill>
              </a:rPr>
              <a:t>ТУРИЗМ</a:t>
            </a:r>
          </a:p>
        </p:txBody>
      </p:sp>
    </p:spTree>
    <p:extLst>
      <p:ext uri="{BB962C8B-B14F-4D97-AF65-F5344CB8AC3E}">
        <p14:creationId xmlns="" xmlns:p14="http://schemas.microsoft.com/office/powerpoint/2010/main" val="37554103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540067" y="2790071"/>
            <a:ext cx="10440355" cy="108581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>
              <a:defRPr/>
            </a:pPr>
            <a:r>
              <a:rPr lang="ru-RU" sz="3528" b="1" dirty="0" smtClean="0">
                <a:ln w="635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+mj-lt"/>
                <a:ea typeface="Tahoma" pitchFamily="34" charset="0"/>
                <a:cs typeface="Tahoma" pitchFamily="34" charset="0"/>
              </a:rPr>
              <a:t>Востребованные кадры на рынке труда </a:t>
            </a:r>
          </a:p>
          <a:p>
            <a:pPr algn="ctr">
              <a:defRPr/>
            </a:pPr>
            <a:r>
              <a:rPr lang="ru-RU" sz="3528" b="1" dirty="0" smtClean="0">
                <a:ln w="635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+mj-lt"/>
                <a:ea typeface="Tahoma" pitchFamily="34" charset="0"/>
                <a:cs typeface="Tahoma" pitchFamily="34" charset="0"/>
              </a:rPr>
              <a:t>Иркутской области </a:t>
            </a:r>
            <a:endParaRPr lang="ru-RU" sz="3528" b="1" dirty="0">
              <a:ln w="635">
                <a:noFill/>
                <a:prstDash val="solid"/>
              </a:ln>
              <a:solidFill>
                <a:schemeClr val="accent1">
                  <a:lumMod val="75000"/>
                </a:schemeClr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27" name="Picture 3" descr="C:\Users\r.yakovlev\Desktop\2021 - 12 - 14 - шаблон презентации министерства\картинки\лого правительство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0890" y="445879"/>
            <a:ext cx="1179375" cy="1444162"/>
          </a:xfrm>
          <a:prstGeom prst="rect">
            <a:avLst/>
          </a:prstGeom>
          <a:noFill/>
        </p:spPr>
      </p:pic>
      <p:grpSp>
        <p:nvGrpSpPr>
          <p:cNvPr id="6" name="Группа 5"/>
          <p:cNvGrpSpPr/>
          <p:nvPr/>
        </p:nvGrpSpPr>
        <p:grpSpPr>
          <a:xfrm>
            <a:off x="4217984" y="-26244300"/>
            <a:ext cx="1632981" cy="59513101"/>
            <a:chOff x="3347864" y="-20830850"/>
            <a:chExt cx="1296144" cy="47237248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3347864" y="-20830850"/>
              <a:ext cx="1296144" cy="115212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143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3347864" y="25254270"/>
              <a:ext cx="1296144" cy="115212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143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89" y="6120185"/>
            <a:ext cx="11520311" cy="27148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>
              <a:defRPr/>
            </a:pPr>
            <a:r>
              <a:rPr lang="ru-RU" sz="1764" dirty="0">
                <a:ln w="635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+mj-lt"/>
                <a:ea typeface="Tahoma" pitchFamily="34" charset="0"/>
                <a:cs typeface="Tahoma" pitchFamily="34" charset="0"/>
              </a:rPr>
              <a:t>город Иркутск, 2023 год</a:t>
            </a:r>
          </a:p>
        </p:txBody>
      </p:sp>
    </p:spTree>
    <p:extLst>
      <p:ext uri="{BB962C8B-B14F-4D97-AF65-F5344CB8AC3E}">
        <p14:creationId xmlns="" xmlns:p14="http://schemas.microsoft.com/office/powerpoint/2010/main" val="293138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6619</TotalTime>
  <Words>715</Words>
  <Application>Microsoft Office PowerPoint</Application>
  <PresentationFormat>Произвольный</PresentationFormat>
  <Paragraphs>169</Paragraphs>
  <Slides>7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Arial</vt:lpstr>
      <vt:lpstr>Calibri Light</vt:lpstr>
      <vt:lpstr>Tahoma</vt:lpstr>
      <vt:lpstr>Calibri</vt:lpstr>
      <vt:lpstr>Century Gothic</vt:lpstr>
      <vt:lpstr>Calibri (Основной текст)</vt:lpstr>
      <vt:lpstr>Тема Office</vt:lpstr>
      <vt:lpstr>Слайд 1</vt:lpstr>
      <vt:lpstr>Слайд 2</vt:lpstr>
      <vt:lpstr>Слайд 3</vt:lpstr>
      <vt:lpstr>ПРОГНОЗ КАДРОВЫХ ПОТРЕБНОСТЕЙ ОРГАНИЗАЦИЙ  ИРКУТСКОЙ ОБЛАСТИ НА ПЕРИОД ДО 2033 ГОДА </vt:lpstr>
      <vt:lpstr>ПРОГНОЗ КАДРОВЫХ ПОТРЕБНОСТЕЙ ОРГАНИЗАЦИЙ  ПО ВИДАМ ЭКОНОМИЧЕСКОЙ ДЕЯТЕЛЬНОСТИ</vt:lpstr>
      <vt:lpstr>Комплексная программа кадрового обеспечения основных отраслей экономики и социальной сферы Иркутской области  до 2030 года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AGATA</dc:creator>
  <cp:lastModifiedBy>vainshtein</cp:lastModifiedBy>
  <cp:revision>293</cp:revision>
  <dcterms:created xsi:type="dcterms:W3CDTF">2022-04-09T02:58:00Z</dcterms:created>
  <dcterms:modified xsi:type="dcterms:W3CDTF">2023-03-28T01:35:41Z</dcterms:modified>
</cp:coreProperties>
</file>