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61" r:id="rId3"/>
    <p:sldId id="291" r:id="rId4"/>
    <p:sldId id="306" r:id="rId5"/>
    <p:sldId id="257" r:id="rId6"/>
    <p:sldId id="269" r:id="rId7"/>
    <p:sldId id="268" r:id="rId8"/>
    <p:sldId id="270" r:id="rId9"/>
    <p:sldId id="308" r:id="rId10"/>
    <p:sldId id="258" r:id="rId11"/>
    <p:sldId id="265" r:id="rId12"/>
  </p:sldIdLst>
  <p:sldSz cx="9144000" cy="5143500" type="screen16x9"/>
  <p:notesSz cx="6808788" cy="9940925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SemiBold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Josefin Sans Medium" panose="020B0604020202020204" charset="0"/>
      <p:regular r:id="rId24"/>
      <p:bold r:id="rId25"/>
      <p:italic r:id="rId26"/>
      <p:boldItalic r:id="rId27"/>
    </p:embeddedFont>
    <p:embeddedFont>
      <p:font typeface="Bebas Neue" panose="020B0604020202020204" charset="0"/>
      <p:regular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  <p:embeddedFont>
      <p:font typeface="Montserrat Medium" panose="020B0604020202020204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33"/>
    <a:srgbClr val="FFD966"/>
    <a:srgbClr val="B9A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AF7003-6A2F-4D3F-8824-712D82EB3D60}">
  <a:tblStyle styleId="{34AF7003-6A2F-4D3F-8824-712D82EB3D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19050" cap="flat" cmpd="sng" algn="ctr">
          <a:noFill/>
          <a:prstDash val="solid"/>
          <a:miter lim="800000"/>
        </a:ln>
        <a:effectLst/>
        <a:sp3d contourW="19050">
          <a:contourClr>
            <a:schemeClr val="lt1"/>
          </a:contourClr>
        </a:sp3d>
      </c:spPr>
    </c:sideWall>
    <c:backWall>
      <c:thickness val="0"/>
      <c:spPr>
        <a:noFill/>
        <a:ln w="19050" cap="flat" cmpd="sng" algn="ctr">
          <a:noFill/>
          <a:prstDash val="solid"/>
          <a:miter lim="800000"/>
        </a:ln>
        <a:effectLst/>
        <a:sp3d contourW="19050">
          <a:contourClr>
            <a:schemeClr val="lt1"/>
          </a:contourClr>
        </a:sp3d>
      </c:spPr>
    </c:backWall>
    <c:plotArea>
      <c:layout>
        <c:manualLayout>
          <c:layoutTarget val="inner"/>
          <c:xMode val="edge"/>
          <c:yMode val="edge"/>
          <c:x val="0.11754893292198085"/>
          <c:y val="1.4340767591298849E-2"/>
          <c:w val="0.65136643236538283"/>
          <c:h val="0.978011939216157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Инженерное дело, технологии и технические науки</c:v>
                </c:pt>
              </c:strCache>
            </c:strRef>
          </c:tx>
          <c:spPr>
            <a:solidFill>
              <a:srgbClr val="009BD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11219</c:v>
                </c:pt>
                <c:pt idx="1">
                  <c:v>7604</c:v>
                </c:pt>
                <c:pt idx="3">
                  <c:v>10577</c:v>
                </c:pt>
                <c:pt idx="4">
                  <c:v>7947</c:v>
                </c:pt>
                <c:pt idx="6">
                  <c:v>11134</c:v>
                </c:pt>
                <c:pt idx="7">
                  <c:v>8331</c:v>
                </c:pt>
                <c:pt idx="9">
                  <c:v>10765</c:v>
                </c:pt>
                <c:pt idx="10">
                  <c:v>9103</c:v>
                </c:pt>
                <c:pt idx="12">
                  <c:v>11142</c:v>
                </c:pt>
                <c:pt idx="13">
                  <c:v>10855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2-42FB-BBC4-CA81F6AB86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 и педагогические науки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2408</c:v>
                </c:pt>
                <c:pt idx="1">
                  <c:v>2232</c:v>
                </c:pt>
                <c:pt idx="3">
                  <c:v>2537</c:v>
                </c:pt>
                <c:pt idx="4">
                  <c:v>2375</c:v>
                </c:pt>
                <c:pt idx="6">
                  <c:v>2128</c:v>
                </c:pt>
                <c:pt idx="7">
                  <c:v>2481</c:v>
                </c:pt>
                <c:pt idx="9">
                  <c:v>2131</c:v>
                </c:pt>
                <c:pt idx="10">
                  <c:v>2518</c:v>
                </c:pt>
                <c:pt idx="12">
                  <c:v>2087</c:v>
                </c:pt>
                <c:pt idx="13">
                  <c:v>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2-42FB-BBC4-CA81F6AB86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Науки об обществе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contourW="6350">
              <a:contourClr>
                <a:schemeClr val="accent3"/>
              </a:contourClr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3689</c:v>
                </c:pt>
                <c:pt idx="1">
                  <c:v>3480</c:v>
                </c:pt>
                <c:pt idx="3">
                  <c:v>3740</c:v>
                </c:pt>
                <c:pt idx="4">
                  <c:v>3484</c:v>
                </c:pt>
                <c:pt idx="6">
                  <c:v>3520</c:v>
                </c:pt>
                <c:pt idx="7">
                  <c:v>3494</c:v>
                </c:pt>
                <c:pt idx="9">
                  <c:v>3946</c:v>
                </c:pt>
                <c:pt idx="10">
                  <c:v>3533</c:v>
                </c:pt>
                <c:pt idx="12">
                  <c:v>3785</c:v>
                </c:pt>
                <c:pt idx="13">
                  <c:v>3570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2-42FB-BBC4-CA81F6AB86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Сельское хозяйство и сельскохозяйственные науки</c:v>
                </c:pt>
              </c:strCache>
            </c:strRef>
          </c:tx>
          <c:spPr>
            <a:solidFill>
              <a:srgbClr val="383085"/>
            </a:solidFill>
            <a:ln w="6350" cap="flat" cmpd="sng" algn="ctr">
              <a:solidFill>
                <a:srgbClr val="393186"/>
              </a:solidFill>
              <a:prstDash val="solid"/>
              <a:miter lim="800000"/>
            </a:ln>
            <a:effectLst/>
            <a:sp3d contourW="6350">
              <a:contourClr>
                <a:srgbClr val="393186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72-42FB-BBC4-CA81F6AB8603}"/>
                </c:ext>
              </c:extLst>
            </c:dLbl>
            <c:dLbl>
              <c:idx val="1"/>
              <c:layout>
                <c:manualLayout>
                  <c:x val="-5.9198443601879574E-8"/>
                  <c:y val="1.16006481406095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041885977167391E-2"/>
                      <c:h val="5.0373030441956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272-42FB-BBC4-CA81F6AB86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72-42FB-BBC4-CA81F6AB860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272-42FB-BBC4-CA81F6AB86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72-42FB-BBC4-CA81F6AB8603}"/>
                </c:ext>
              </c:extLst>
            </c:dLbl>
            <c:dLbl>
              <c:idx val="10"/>
              <c:layout>
                <c:manualLayout>
                  <c:x val="-1.0270844598240089E-3"/>
                  <c:y val="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2-42FB-BBC4-CA81F6AB8603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72-42FB-BBC4-CA81F6AB8603}"/>
                </c:ext>
              </c:extLst>
            </c:dLbl>
            <c:dLbl>
              <c:idx val="13"/>
              <c:layout>
                <c:manualLayout>
                  <c:x val="-2.05416891964786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2-42FB-BBC4-CA81F6AB8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rgbClr val="7030A0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1790</c:v>
                </c:pt>
                <c:pt idx="1">
                  <c:v>617</c:v>
                </c:pt>
                <c:pt idx="3">
                  <c:v>1791</c:v>
                </c:pt>
                <c:pt idx="4">
                  <c:v>635</c:v>
                </c:pt>
                <c:pt idx="6">
                  <c:v>1747</c:v>
                </c:pt>
                <c:pt idx="7">
                  <c:v>652</c:v>
                </c:pt>
                <c:pt idx="9">
                  <c:v>1754</c:v>
                </c:pt>
                <c:pt idx="10">
                  <c:v>660</c:v>
                </c:pt>
                <c:pt idx="12">
                  <c:v>1610</c:v>
                </c:pt>
                <c:pt idx="13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72-42FB-BBC4-CA81F6AB860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Математика и естественные науки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  <a:sp3d contourW="6350">
              <a:contourClr>
                <a:schemeClr val="accent4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272-42FB-BBC4-CA81F6AB86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272-42FB-BBC4-CA81F6AB860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272-42FB-BBC4-CA81F6AB8603}"/>
                </c:ext>
              </c:extLst>
            </c:dLbl>
            <c:dLbl>
              <c:idx val="7"/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ontserrat SemiBold" panose="020B0604020202020204" charset="-52"/>
                        <a:ea typeface="+mn-ea"/>
                        <a:cs typeface="+mn-cs"/>
                      </a:defRPr>
                    </a:pPr>
                    <a:fld id="{CD17D12C-0819-4EEE-B342-150C18629C97}" type="VALUE">
                      <a:rPr lang="en-US" sz="900" dirty="0">
                        <a:solidFill>
                          <a:schemeClr val="tx1"/>
                        </a:solidFill>
                      </a:rPr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ontserrat SemiBold" panose="020B0604020202020204" charset="-52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272-42FB-BBC4-CA81F6AB86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272-42FB-BBC4-CA81F6AB8603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72-42FB-BBC4-CA81F6AB8603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272-42FB-BBC4-CA81F6AB8603}"/>
                </c:ext>
              </c:extLst>
            </c:dLbl>
            <c:dLbl>
              <c:idx val="13"/>
              <c:layout>
                <c:manualLayout>
                  <c:x val="4.2129401167487916E-2"/>
                  <c:y val="-5.12238219773815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Montserrat SemiBold" panose="020B0604020202020204" charset="-52"/>
                        <a:ea typeface="+mn-ea"/>
                        <a:cs typeface="+mn-cs"/>
                      </a:defRPr>
                    </a:pPr>
                    <a:fld id="{6F61FBF9-E5AB-4CCA-A65E-C8B442A4EDAA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Montserrat SemiBold" panose="020B0604020202020204" charset="-52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272-42FB-BBC4-CA81F6AB8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Лист1!$F$2:$F$15</c:f>
              <c:numCache>
                <c:formatCode>General</c:formatCode>
                <c:ptCount val="14"/>
                <c:pt idx="0">
                  <c:v>879</c:v>
                </c:pt>
                <c:pt idx="1">
                  <c:v>260</c:v>
                </c:pt>
                <c:pt idx="3">
                  <c:v>795</c:v>
                </c:pt>
                <c:pt idx="4">
                  <c:v>177</c:v>
                </c:pt>
                <c:pt idx="6">
                  <c:v>800</c:v>
                </c:pt>
                <c:pt idx="7">
                  <c:v>185</c:v>
                </c:pt>
                <c:pt idx="9">
                  <c:v>793</c:v>
                </c:pt>
                <c:pt idx="10">
                  <c:v>200</c:v>
                </c:pt>
                <c:pt idx="12">
                  <c:v>755</c:v>
                </c:pt>
                <c:pt idx="13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272-42FB-BBC4-CA81F6AB860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Здравоохранение и медицинские науки</c:v>
                </c:pt>
              </c:strCache>
            </c:strRef>
          </c:tx>
          <c:spPr>
            <a:solidFill>
              <a:srgbClr val="70AD4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Лист1!$G$2:$G$15</c:f>
              <c:numCache>
                <c:formatCode>General</c:formatCode>
                <c:ptCount val="14"/>
                <c:pt idx="0">
                  <c:v>1136</c:v>
                </c:pt>
                <c:pt idx="1">
                  <c:v>2871</c:v>
                </c:pt>
                <c:pt idx="3">
                  <c:v>1158</c:v>
                </c:pt>
                <c:pt idx="4">
                  <c:v>2811</c:v>
                </c:pt>
                <c:pt idx="6">
                  <c:v>1085</c:v>
                </c:pt>
                <c:pt idx="7">
                  <c:v>2863</c:v>
                </c:pt>
                <c:pt idx="9">
                  <c:v>943</c:v>
                </c:pt>
                <c:pt idx="10">
                  <c:v>2761</c:v>
                </c:pt>
                <c:pt idx="12">
                  <c:v>1057</c:v>
                </c:pt>
                <c:pt idx="13">
                  <c:v>2920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272-42FB-BBC4-CA81F6AB860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Гуманитарные науки</c:v>
                </c:pt>
              </c:strCache>
            </c:strRef>
          </c:tx>
          <c:spPr>
            <a:solidFill>
              <a:srgbClr val="4473C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8211471590387682E-2"/>
                  <c:y val="-4.717239560553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272-42FB-BBC4-CA81F6AB86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9272-42FB-BBC4-CA81F6AB8603}"/>
                </c:ext>
              </c:extLst>
            </c:dLbl>
            <c:dLbl>
              <c:idx val="4"/>
              <c:layout>
                <c:manualLayout>
                  <c:x val="4.7163396121031424E-2"/>
                  <c:y val="-6.3682734067477043E-2"/>
                </c:manualLayout>
              </c:layout>
              <c:tx>
                <c:rich>
                  <a:bodyPr/>
                  <a:lstStyle/>
                  <a:p>
                    <a:fld id="{09706593-B25D-4147-8DAE-A206A8381440}" type="VALUE"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9272-42FB-BBC4-CA81F6AB8603}"/>
                </c:ext>
              </c:extLst>
            </c:dLbl>
            <c:dLbl>
              <c:idx val="6"/>
              <c:layout>
                <c:manualLayout>
                  <c:x val="3.1442264080686847E-3"/>
                  <c:y val="-8.64817262325393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272-42FB-BBC4-CA81F6AB8603}"/>
                </c:ext>
              </c:extLst>
            </c:dLbl>
            <c:dLbl>
              <c:idx val="7"/>
              <c:layout>
                <c:manualLayout>
                  <c:x val="4.5067245182318763E-2"/>
                  <c:y val="-5.660687472664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72-42FB-BBC4-CA81F6AB86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272-42FB-BBC4-CA81F6AB8603}"/>
                </c:ext>
              </c:extLst>
            </c:dLbl>
            <c:dLbl>
              <c:idx val="10"/>
              <c:layout>
                <c:manualLayout>
                  <c:x val="4.2971094243606255E-2"/>
                  <c:y val="-6.368273406747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272-42FB-BBC4-CA81F6AB8603}"/>
                </c:ext>
              </c:extLst>
            </c:dLbl>
            <c:dLbl>
              <c:idx val="12"/>
              <c:layout>
                <c:manualLayout>
                  <c:x val="5.9245802356750052E-4"/>
                  <c:y val="1.160064815141351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Montserrat SemiBold" panose="020B060402020202020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79027270118236E-2"/>
                      <c:h val="5.5439497515605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9272-42FB-BBC4-CA81F6AB8603}"/>
                </c:ext>
              </c:extLst>
            </c:dLbl>
            <c:dLbl>
              <c:idx val="13"/>
              <c:layout>
                <c:manualLayout>
                  <c:x val="3.458649048875638E-2"/>
                  <c:y val="-5.4248254946369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272-42FB-BBC4-CA81F6AB8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Лист1!$H$2:$H$15</c:f>
              <c:numCache>
                <c:formatCode>General</c:formatCode>
                <c:ptCount val="14"/>
                <c:pt idx="0">
                  <c:v>647</c:v>
                </c:pt>
                <c:pt idx="1">
                  <c:v>98</c:v>
                </c:pt>
                <c:pt idx="3">
                  <c:v>687</c:v>
                </c:pt>
                <c:pt idx="4">
                  <c:v>91</c:v>
                </c:pt>
                <c:pt idx="6">
                  <c:v>777</c:v>
                </c:pt>
                <c:pt idx="7">
                  <c:v>105</c:v>
                </c:pt>
                <c:pt idx="9">
                  <c:v>714</c:v>
                </c:pt>
                <c:pt idx="10">
                  <c:v>88</c:v>
                </c:pt>
                <c:pt idx="12">
                  <c:v>641</c:v>
                </c:pt>
                <c:pt idx="1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272-42FB-BBC4-CA81F6AB860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Искусство и культура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41689196478669E-2"/>
                  <c:y val="-1.398601398601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272-42FB-BBC4-CA81F6AB8603}"/>
                </c:ext>
              </c:extLst>
            </c:dLbl>
            <c:dLbl>
              <c:idx val="1"/>
              <c:layout>
                <c:manualLayout>
                  <c:x val="2.2595858116126535E-2"/>
                  <c:y val="-6.9930069930071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272-42FB-BBC4-CA81F6AB8603}"/>
                </c:ext>
              </c:extLst>
            </c:dLbl>
            <c:dLbl>
              <c:idx val="3"/>
              <c:layout>
                <c:manualLayout>
                  <c:x val="1.9514604736654586E-2"/>
                  <c:y val="-4.6620046620047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272-42FB-BBC4-CA81F6AB8603}"/>
                </c:ext>
              </c:extLst>
            </c:dLbl>
            <c:dLbl>
              <c:idx val="4"/>
              <c:layout>
                <c:manualLayout>
                  <c:x val="2.1568773656302453E-2"/>
                  <c:y val="-6.993006993006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272-42FB-BBC4-CA81F6AB8603}"/>
                </c:ext>
              </c:extLst>
            </c:dLbl>
            <c:dLbl>
              <c:idx val="6"/>
              <c:layout>
                <c:manualLayout>
                  <c:x val="1.8487520276830802E-2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272-42FB-BBC4-CA81F6AB8603}"/>
                </c:ext>
              </c:extLst>
            </c:dLbl>
            <c:dLbl>
              <c:idx val="7"/>
              <c:layout>
                <c:manualLayout>
                  <c:x val="2.1568773656302602E-2"/>
                  <c:y val="-6.993006993006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272-42FB-BBC4-CA81F6AB8603}"/>
                </c:ext>
              </c:extLst>
            </c:dLbl>
            <c:dLbl>
              <c:idx val="9"/>
              <c:layout>
                <c:manualLayout>
                  <c:x val="1.7460435817006868E-2"/>
                  <c:y val="-1.165501165501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272-42FB-BBC4-CA81F6AB8603}"/>
                </c:ext>
              </c:extLst>
            </c:dLbl>
            <c:dLbl>
              <c:idx val="10"/>
              <c:layout>
                <c:manualLayout>
                  <c:x val="3.6128573336452696E-2"/>
                  <c:y val="-1.631700766385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272-42FB-BBC4-CA81F6AB8603}"/>
                </c:ext>
              </c:extLst>
            </c:dLbl>
            <c:dLbl>
              <c:idx val="12"/>
              <c:layout>
                <c:manualLayout>
                  <c:x val="2.0541689196478669E-2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272-42FB-BBC4-CA81F6AB8603}"/>
                </c:ext>
              </c:extLst>
            </c:dLbl>
            <c:dLbl>
              <c:idx val="13"/>
              <c:layout>
                <c:manualLayout>
                  <c:x val="2.2595858116126535E-2"/>
                  <c:y val="-6.9930069930070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272-42FB-BBC4-CA81F6AB8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ontserrat SemiBold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КЦП 2022 г.</c:v>
                </c:pt>
                <c:pt idx="1">
                  <c:v>Потребность 2026 г.</c:v>
                </c:pt>
                <c:pt idx="3">
                  <c:v>КЦП 2021 г.</c:v>
                </c:pt>
                <c:pt idx="4">
                  <c:v>Потребность 2025 г.</c:v>
                </c:pt>
                <c:pt idx="6">
                  <c:v>КЦП 2020 г.</c:v>
                </c:pt>
                <c:pt idx="7">
                  <c:v>Потребность 2024 г.</c:v>
                </c:pt>
                <c:pt idx="9">
                  <c:v>КЦП 2019 г.</c:v>
                </c:pt>
                <c:pt idx="10">
                  <c:v>Потребность 2023 г.</c:v>
                </c:pt>
                <c:pt idx="12">
                  <c:v>КЦП 2018 г.</c:v>
                </c:pt>
                <c:pt idx="13">
                  <c:v>Потребность 2022 г.</c:v>
                </c:pt>
              </c:strCache>
            </c:strRef>
          </c:cat>
          <c:val>
            <c:numRef>
              <c:f>Лист1!$I$2:$I$15</c:f>
              <c:numCache>
                <c:formatCode>General</c:formatCode>
                <c:ptCount val="14"/>
                <c:pt idx="0">
                  <c:v>398</c:v>
                </c:pt>
                <c:pt idx="1">
                  <c:v>265</c:v>
                </c:pt>
                <c:pt idx="3">
                  <c:v>383</c:v>
                </c:pt>
                <c:pt idx="4">
                  <c:v>278</c:v>
                </c:pt>
                <c:pt idx="6">
                  <c:v>413</c:v>
                </c:pt>
                <c:pt idx="7">
                  <c:v>255</c:v>
                </c:pt>
                <c:pt idx="9">
                  <c:v>389</c:v>
                </c:pt>
                <c:pt idx="10">
                  <c:v>278</c:v>
                </c:pt>
                <c:pt idx="12">
                  <c:v>29</c:v>
                </c:pt>
                <c:pt idx="13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272-42FB-BBC4-CA81F6AB8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gapDepth val="10"/>
        <c:shape val="box"/>
        <c:axId val="418840592"/>
        <c:axId val="418838952"/>
        <c:axId val="0"/>
      </c:bar3DChart>
      <c:catAx>
        <c:axId val="41884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sng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838952"/>
        <c:crosses val="autoZero"/>
        <c:auto val="1"/>
        <c:lblAlgn val="ctr"/>
        <c:lblOffset val="100"/>
        <c:noMultiLvlLbl val="0"/>
      </c:catAx>
      <c:valAx>
        <c:axId val="4188389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1884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37548295756904"/>
          <c:y val="4.8188988904813788E-2"/>
          <c:w val="0.54628731044808432"/>
          <c:h val="0.771594846015406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Трудоустройство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7-467B-BBA3-2FF21A7310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7-467B-BBA3-2FF21A7310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Выпуск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97-467B-BBA3-2FF21A731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6105392"/>
        <c:axId val="716100800"/>
        <c:axId val="654340544"/>
      </c:bar3DChart>
      <c:catAx>
        <c:axId val="71610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100800"/>
        <c:crosses val="autoZero"/>
        <c:auto val="1"/>
        <c:lblAlgn val="ctr"/>
        <c:lblOffset val="100"/>
        <c:noMultiLvlLbl val="0"/>
      </c:catAx>
      <c:valAx>
        <c:axId val="7161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105392"/>
        <c:crosses val="autoZero"/>
        <c:crossBetween val="between"/>
      </c:valAx>
      <c:serAx>
        <c:axId val="654340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10080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0.81368</cdr:x>
      <cdr:y>0.24092</cdr:y>
    </cdr:from>
    <cdr:to>
      <cdr:x>1</cdr:x>
      <cdr:y>0.7676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8062" t="41705" r="2825" b="21660"/>
        <a:stretch xmlns:a="http://schemas.openxmlformats.org/drawingml/2006/main"/>
      </cdr:blipFill>
      <cdr:spPr>
        <a:xfrm xmlns:a="http://schemas.openxmlformats.org/drawingml/2006/main">
          <a:off x="6872515" y="1038405"/>
          <a:ext cx="1573653" cy="227003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0857312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0857312b8_1_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0712bd35d_0_2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0712bd35d_0_223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0712bd35d_0_2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0712bd35d_0_253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c90a9ff7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c90a9ff79_0_13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110712bd35d_0_2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110712bd35d_0_250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10712bd35d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10712bd35d_0_209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4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c90a9ff7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c90a9ff79_0_15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0712bd35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10712bd35d_0_93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0712bd35d_0_2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0712bd35d_0_2565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0712bd35d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0712bd35d_0_193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d1d70dbee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d1d70dbee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4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9282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4985" y="1274775"/>
            <a:ext cx="5011500" cy="218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9100" y="3593325"/>
            <a:ext cx="49512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852800" y="132100"/>
            <a:ext cx="25761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719100" y="129410"/>
            <a:ext cx="3492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-44575" y="0"/>
            <a:ext cx="9188700" cy="12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346100" y="2954527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346100" y="3527950"/>
            <a:ext cx="17373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2"/>
          </p:nvPr>
        </p:nvSpPr>
        <p:spPr>
          <a:xfrm>
            <a:off x="3703348" y="2954513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3"/>
          </p:nvPr>
        </p:nvSpPr>
        <p:spPr>
          <a:xfrm>
            <a:off x="3703350" y="3527950"/>
            <a:ext cx="17373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4"/>
          </p:nvPr>
        </p:nvSpPr>
        <p:spPr>
          <a:xfrm>
            <a:off x="6060597" y="2954527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5"/>
          </p:nvPr>
        </p:nvSpPr>
        <p:spPr>
          <a:xfrm>
            <a:off x="6060599" y="3527950"/>
            <a:ext cx="17373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6"/>
          </p:nvPr>
        </p:nvSpPr>
        <p:spPr>
          <a:xfrm>
            <a:off x="590750" y="671945"/>
            <a:ext cx="2660400" cy="12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150" y="0"/>
            <a:ext cx="9144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title" hasCustomPrompt="1"/>
          </p:nvPr>
        </p:nvSpPr>
        <p:spPr>
          <a:xfrm>
            <a:off x="1284000" y="1010156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1"/>
          </p:nvPr>
        </p:nvSpPr>
        <p:spPr>
          <a:xfrm>
            <a:off x="1284000" y="1838456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2859844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3"/>
          </p:nvPr>
        </p:nvSpPr>
        <p:spPr>
          <a:xfrm>
            <a:off x="1284000" y="3688144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715100" y="3117950"/>
            <a:ext cx="8429100" cy="202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0"/>
            <a:ext cx="9144000" cy="25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1695850"/>
            <a:ext cx="4402200" cy="25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bas Neue"/>
              <a:buNone/>
              <a:defRPr sz="5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703750"/>
            <a:ext cx="1876800" cy="9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 b="0">
                <a:solidFill>
                  <a:srgbClr val="FFD966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5100" y="4227800"/>
            <a:ext cx="4114800" cy="38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81050"/>
            <a:ext cx="7704000" cy="3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 flipH="1">
            <a:off x="514550" y="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flipH="1">
            <a:off x="514550" y="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064438" y="3076438"/>
            <a:ext cx="19653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3253549" y="31842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64275" y="3885554"/>
            <a:ext cx="1676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6817600" y="3076438"/>
            <a:ext cx="15894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6000713" y="31842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6817475" y="3885554"/>
            <a:ext cx="1589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/>
          </p:nvPr>
        </p:nvSpPr>
        <p:spPr>
          <a:xfrm>
            <a:off x="1557163" y="3076438"/>
            <a:ext cx="15894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 hasCustomPrompt="1"/>
          </p:nvPr>
        </p:nvSpPr>
        <p:spPr>
          <a:xfrm>
            <a:off x="746300" y="31842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9"/>
          </p:nvPr>
        </p:nvSpPr>
        <p:spPr>
          <a:xfrm>
            <a:off x="1557225" y="3885554"/>
            <a:ext cx="1589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/>
          </p:nvPr>
        </p:nvSpPr>
        <p:spPr>
          <a:xfrm>
            <a:off x="4064438" y="1308638"/>
            <a:ext cx="15894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 hasCustomPrompt="1"/>
          </p:nvPr>
        </p:nvSpPr>
        <p:spPr>
          <a:xfrm>
            <a:off x="3253549" y="14164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5"/>
          </p:nvPr>
        </p:nvSpPr>
        <p:spPr>
          <a:xfrm>
            <a:off x="4064350" y="2117750"/>
            <a:ext cx="1589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6"/>
          </p:nvPr>
        </p:nvSpPr>
        <p:spPr>
          <a:xfrm>
            <a:off x="6817600" y="1308638"/>
            <a:ext cx="15894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7" hasCustomPrompt="1"/>
          </p:nvPr>
        </p:nvSpPr>
        <p:spPr>
          <a:xfrm>
            <a:off x="6000713" y="14164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8"/>
          </p:nvPr>
        </p:nvSpPr>
        <p:spPr>
          <a:xfrm>
            <a:off x="6817550" y="2117750"/>
            <a:ext cx="1589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9"/>
          </p:nvPr>
        </p:nvSpPr>
        <p:spPr>
          <a:xfrm>
            <a:off x="1557163" y="1308638"/>
            <a:ext cx="15894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0" hasCustomPrompt="1"/>
          </p:nvPr>
        </p:nvSpPr>
        <p:spPr>
          <a:xfrm>
            <a:off x="746300" y="1416488"/>
            <a:ext cx="810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FD9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1"/>
          </p:nvPr>
        </p:nvSpPr>
        <p:spPr>
          <a:xfrm>
            <a:off x="1557225" y="2117750"/>
            <a:ext cx="15894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17600" y="1899200"/>
            <a:ext cx="7708800" cy="16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bas Neue"/>
              <a:buNone/>
              <a:defRPr sz="5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 hasCustomPrompt="1"/>
          </p:nvPr>
        </p:nvSpPr>
        <p:spPr>
          <a:xfrm>
            <a:off x="3633600" y="619375"/>
            <a:ext cx="1876800" cy="9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 b="0">
                <a:solidFill>
                  <a:srgbClr val="FFD966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2415000" y="3754725"/>
            <a:ext cx="4314000" cy="38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4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9144000" cy="32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21925" y="3288900"/>
            <a:ext cx="45639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458125" y="126902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7958275" y="-1006875"/>
            <a:ext cx="19800" cy="42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1092450" y="1900850"/>
            <a:ext cx="19800" cy="42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8039100" y="-19050"/>
            <a:ext cx="1104900" cy="51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 flipH="1">
            <a:off x="514550" y="-11100"/>
            <a:ext cx="14100" cy="5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Josefin Sans"/>
              <a:buNone/>
              <a:defRPr sz="35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68" r:id="rId10"/>
    <p:sldLayoutId id="2147483673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ctrTitle"/>
          </p:nvPr>
        </p:nvSpPr>
        <p:spPr>
          <a:xfrm>
            <a:off x="735341" y="1316765"/>
            <a:ext cx="5011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 ПОДГОТОВКЕ КВАЛИФИЦИРОВАННЫХ КАДРОВ ДЛЯ СОЦИАЛЬНО-ЭКОНОМИЧЕСКОГО РАЗВИТИЯ РЕГИОНА</a:t>
            </a:r>
            <a:r>
              <a:rPr lang="ru-RU" sz="4800" dirty="0">
                <a:latin typeface="Montserrat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Montserrat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" sz="3600" dirty="0" smtClean="0">
                <a:solidFill>
                  <a:srgbClr val="FFD966"/>
                </a:solidFill>
                <a:highlight>
                  <a:srgbClr val="FFD966"/>
                </a:highlight>
              </a:rPr>
              <a:t>BUSIN</a:t>
            </a:r>
            <a:r>
              <a:rPr lang="en" sz="4200" dirty="0" smtClean="0">
                <a:solidFill>
                  <a:srgbClr val="B9A66D"/>
                </a:solidFill>
                <a:highlight>
                  <a:srgbClr val="FFD966"/>
                </a:highlight>
              </a:rPr>
              <a:t> </a:t>
            </a:r>
            <a:r>
              <a:rPr lang="en" sz="3200" dirty="0">
                <a:solidFill>
                  <a:srgbClr val="FFD966"/>
                </a:solidFill>
                <a:highlight>
                  <a:srgbClr val="FFD966"/>
                </a:highlight>
              </a:rPr>
              <a:t>SPLAN</a:t>
            </a:r>
            <a:endParaRPr sz="3200" dirty="0"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sp>
        <p:nvSpPr>
          <p:cNvPr id="200" name="Google Shape;200;p34"/>
          <p:cNvSpPr txBox="1">
            <a:spLocks noGrp="1"/>
          </p:cNvSpPr>
          <p:nvPr>
            <p:ph type="subTitle" idx="1"/>
          </p:nvPr>
        </p:nvSpPr>
        <p:spPr>
          <a:xfrm>
            <a:off x="735341" y="3696453"/>
            <a:ext cx="4951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Апанович Елена Владимировна,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</a:t>
            </a:r>
            <a:r>
              <a:rPr lang="ru-RU" dirty="0" smtClean="0"/>
              <a:t>аместитель министра образования Иркутской области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03" y="793150"/>
            <a:ext cx="3363697" cy="3547597"/>
          </a:xfrm>
          <a:prstGeom prst="rect">
            <a:avLst/>
          </a:prstGeom>
        </p:spPr>
      </p:pic>
      <p:sp>
        <p:nvSpPr>
          <p:cNvPr id="206" name="Google Shape;206;p34"/>
          <p:cNvSpPr/>
          <p:nvPr/>
        </p:nvSpPr>
        <p:spPr>
          <a:xfrm>
            <a:off x="5108265" y="268132"/>
            <a:ext cx="1258987" cy="110003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" y="-72822"/>
            <a:ext cx="1099004" cy="10880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5424" y="2919650"/>
            <a:ext cx="3011333" cy="577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4064438" y="3076438"/>
            <a:ext cx="19653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Долгосрочные</a:t>
            </a:r>
            <a:r>
              <a:rPr lang="en" dirty="0" smtClean="0"/>
              <a:t> </a:t>
            </a:r>
            <a:r>
              <a:rPr lang="ru-RU" dirty="0" smtClean="0">
                <a:solidFill>
                  <a:schemeClr val="dk1"/>
                </a:solidFill>
                <a:highlight>
                  <a:srgbClr val="FFD966"/>
                </a:highlight>
              </a:rPr>
              <a:t>региональные программы</a:t>
            </a:r>
            <a:endParaRPr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title" idx="2"/>
          </p:nvPr>
        </p:nvSpPr>
        <p:spPr>
          <a:xfrm>
            <a:off x="3253549" y="31842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title" idx="3"/>
          </p:nvPr>
        </p:nvSpPr>
        <p:spPr>
          <a:xfrm>
            <a:off x="6811613" y="3076438"/>
            <a:ext cx="2230787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 smtClean="0"/>
              <a:t>Профориентационная</a:t>
            </a:r>
            <a:r>
              <a:rPr lang="en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dk1"/>
                </a:solidFill>
                <a:highlight>
                  <a:srgbClr val="FFD966"/>
                </a:highlight>
              </a:rPr>
              <a:t>работа</a:t>
            </a:r>
            <a:endParaRPr sz="1400"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 idx="4"/>
          </p:nvPr>
        </p:nvSpPr>
        <p:spPr>
          <a:xfrm>
            <a:off x="6000713" y="31842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 idx="6"/>
          </p:nvPr>
        </p:nvSpPr>
        <p:spPr>
          <a:xfrm>
            <a:off x="501789" y="216000"/>
            <a:ext cx="880137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highlight>
                  <a:srgbClr val="FFD966"/>
                </a:highlight>
              </a:rPr>
              <a:t>МЕРЫ </a:t>
            </a:r>
            <a:r>
              <a:rPr lang="ru-RU" sz="2400" dirty="0" smtClean="0">
                <a:solidFill>
                  <a:schemeClr val="dk1"/>
                </a:solidFill>
                <a:highlight>
                  <a:srgbClr val="FFD966"/>
                </a:highlight>
              </a:rPr>
              <a:t>ПО КАДРОВОМУ ОБЕСПЕЧЕНИЮ РЕГИОНА</a:t>
            </a:r>
            <a:endParaRPr sz="2400" dirty="0"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7"/>
          </p:nvPr>
        </p:nvSpPr>
        <p:spPr>
          <a:xfrm>
            <a:off x="1557163" y="3076438"/>
            <a:ext cx="15894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Денежные выплаты</a:t>
            </a:r>
            <a:r>
              <a:rPr lang="en" dirty="0" smtClean="0"/>
              <a:t> </a:t>
            </a:r>
            <a:r>
              <a:rPr lang="ru-RU" dirty="0" smtClean="0">
                <a:solidFill>
                  <a:schemeClr val="dk1"/>
                </a:solidFill>
                <a:highlight>
                  <a:schemeClr val="accent1"/>
                </a:highlight>
              </a:rPr>
              <a:t>студентам</a:t>
            </a:r>
            <a:endParaRPr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sp>
        <p:nvSpPr>
          <p:cNvPr id="225" name="Google Shape;225;p36"/>
          <p:cNvSpPr txBox="1">
            <a:spLocks noGrp="1"/>
          </p:cNvSpPr>
          <p:nvPr>
            <p:ph type="title" idx="8"/>
          </p:nvPr>
        </p:nvSpPr>
        <p:spPr>
          <a:xfrm>
            <a:off x="746300" y="31842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13"/>
          </p:nvPr>
        </p:nvSpPr>
        <p:spPr>
          <a:xfrm>
            <a:off x="4057076" y="1480776"/>
            <a:ext cx="1821275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Реализация</a:t>
            </a:r>
            <a:r>
              <a:rPr lang="en" dirty="0" smtClean="0"/>
              <a:t> </a:t>
            </a:r>
            <a:r>
              <a:rPr lang="ru-RU" dirty="0" smtClean="0">
                <a:solidFill>
                  <a:schemeClr val="dk1"/>
                </a:solidFill>
                <a:highlight>
                  <a:srgbClr val="FFD966"/>
                </a:highlight>
              </a:rPr>
              <a:t>федеральных программ</a:t>
            </a:r>
            <a:endParaRPr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227" name="Google Shape;227;p36"/>
          <p:cNvSpPr txBox="1">
            <a:spLocks noGrp="1"/>
          </p:cNvSpPr>
          <p:nvPr>
            <p:ph type="title" idx="14"/>
          </p:nvPr>
        </p:nvSpPr>
        <p:spPr>
          <a:xfrm>
            <a:off x="3253549" y="14164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 idx="16"/>
          </p:nvPr>
        </p:nvSpPr>
        <p:spPr>
          <a:xfrm>
            <a:off x="6817600" y="1308638"/>
            <a:ext cx="22248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Меры поддержки </a:t>
            </a:r>
            <a:r>
              <a:rPr lang="ru-RU" dirty="0" smtClean="0">
                <a:solidFill>
                  <a:schemeClr val="dk1"/>
                </a:solidFill>
                <a:highlight>
                  <a:srgbClr val="FFD966"/>
                </a:highlight>
              </a:rPr>
              <a:t>от работодателей</a:t>
            </a:r>
            <a:endParaRPr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229" name="Google Shape;229;p36"/>
          <p:cNvSpPr txBox="1">
            <a:spLocks noGrp="1"/>
          </p:cNvSpPr>
          <p:nvPr>
            <p:ph type="title" idx="17"/>
          </p:nvPr>
        </p:nvSpPr>
        <p:spPr>
          <a:xfrm>
            <a:off x="6000713" y="14164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title" idx="19"/>
          </p:nvPr>
        </p:nvSpPr>
        <p:spPr>
          <a:xfrm>
            <a:off x="1557163" y="1308638"/>
            <a:ext cx="15894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Целевое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dk1"/>
                </a:solidFill>
                <a:highlight>
                  <a:srgbClr val="FFD966"/>
                </a:highlight>
              </a:rPr>
              <a:t>обучение</a:t>
            </a:r>
            <a:endParaRPr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 idx="20"/>
          </p:nvPr>
        </p:nvSpPr>
        <p:spPr>
          <a:xfrm>
            <a:off x="746300" y="1416488"/>
            <a:ext cx="810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2" name="Google Shape;232;p36"/>
          <p:cNvSpPr/>
          <p:nvPr/>
        </p:nvSpPr>
        <p:spPr>
          <a:xfrm flipH="1">
            <a:off x="5985363" y="1397950"/>
            <a:ext cx="14100" cy="14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/>
          <p:nvPr/>
        </p:nvSpPr>
        <p:spPr>
          <a:xfrm flipH="1">
            <a:off x="5975863" y="3161700"/>
            <a:ext cx="14100" cy="14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 flipH="1">
            <a:off x="3193538" y="1397950"/>
            <a:ext cx="14100" cy="14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 flipH="1">
            <a:off x="3184038" y="3161700"/>
            <a:ext cx="14100" cy="14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subTitle" idx="1"/>
          </p:nvPr>
        </p:nvSpPr>
        <p:spPr>
          <a:xfrm>
            <a:off x="3454748" y="4062655"/>
            <a:ext cx="2264504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Программа содействия занятости молодежи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Комплексная программа кадрового обеспечения</a:t>
            </a:r>
            <a:endParaRPr dirty="0"/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5"/>
          </p:nvPr>
        </p:nvSpPr>
        <p:spPr>
          <a:xfrm>
            <a:off x="6622886" y="3979926"/>
            <a:ext cx="2521114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/>
              <a:t>Профессиональные пробы, встречи с работодателями, «Неделя без турникетов», «Билет в будущее», экскурсии, Ярмарка вакансий, Дни открытых дверей и т.д.</a:t>
            </a:r>
            <a:endParaRPr sz="1100"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subTitle" idx="9"/>
          </p:nvPr>
        </p:nvSpPr>
        <p:spPr>
          <a:xfrm>
            <a:off x="985996" y="4219981"/>
            <a:ext cx="2246677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в</a:t>
            </a:r>
            <a:r>
              <a:rPr lang="ru-RU" sz="1050" dirty="0" smtClean="0"/>
              <a:t>ыплаты для студентов-</a:t>
            </a:r>
            <a:r>
              <a:rPr lang="ru-RU" sz="1050" dirty="0" err="1" smtClean="0"/>
              <a:t>целевиков</a:t>
            </a:r>
            <a:r>
              <a:rPr lang="ru-RU" sz="1050" dirty="0" smtClean="0"/>
              <a:t> сферы здравоохранения, образования, культуры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в</a:t>
            </a:r>
            <a:r>
              <a:rPr lang="ru-RU" sz="1050" dirty="0" smtClean="0"/>
              <a:t>ыплаты для талантливых студентов</a:t>
            </a:r>
            <a:endParaRPr sz="1050" dirty="0"/>
          </a:p>
        </p:txBody>
      </p:sp>
      <p:sp>
        <p:nvSpPr>
          <p:cNvPr id="239" name="Google Shape;239;p36"/>
          <p:cNvSpPr txBox="1">
            <a:spLocks noGrp="1"/>
          </p:cNvSpPr>
          <p:nvPr>
            <p:ph type="subTitle" idx="15"/>
          </p:nvPr>
        </p:nvSpPr>
        <p:spPr>
          <a:xfrm>
            <a:off x="3658999" y="2359190"/>
            <a:ext cx="2220855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ФП «Земский учитель»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ФП «</a:t>
            </a:r>
            <a:r>
              <a:rPr lang="ru-RU" dirty="0" err="1" smtClean="0"/>
              <a:t>Профессионалитет</a:t>
            </a:r>
            <a:r>
              <a:rPr lang="ru-RU" dirty="0" smtClean="0"/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ФП «Земский доктор»</a:t>
            </a:r>
            <a:endParaRPr dirty="0"/>
          </a:p>
        </p:txBody>
      </p:sp>
      <p:sp>
        <p:nvSpPr>
          <p:cNvPr id="240" name="Google Shape;240;p36"/>
          <p:cNvSpPr txBox="1">
            <a:spLocks noGrp="1"/>
          </p:cNvSpPr>
          <p:nvPr>
            <p:ph type="subTitle" idx="18"/>
          </p:nvPr>
        </p:nvSpPr>
        <p:spPr>
          <a:xfrm>
            <a:off x="6817550" y="2152902"/>
            <a:ext cx="222485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Денежные выплаты, обучение, конкурсные мероприятия, места для стажировок и трудоустройства</a:t>
            </a:r>
            <a:endParaRPr dirty="0"/>
          </a:p>
        </p:txBody>
      </p:sp>
      <p:sp>
        <p:nvSpPr>
          <p:cNvPr id="241" name="Google Shape;241;p36"/>
          <p:cNvSpPr txBox="1">
            <a:spLocks noGrp="1"/>
          </p:cNvSpPr>
          <p:nvPr>
            <p:ph type="subTitle" idx="21"/>
          </p:nvPr>
        </p:nvSpPr>
        <p:spPr>
          <a:xfrm>
            <a:off x="972457" y="2276330"/>
            <a:ext cx="2273756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5200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</a:t>
            </a:r>
            <a:r>
              <a:rPr lang="ru-RU" dirty="0" smtClean="0"/>
              <a:t>тудентов, обучающихся по договорам о целевом обучении (на март 2023 года)</a:t>
            </a:r>
            <a:endParaRPr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21" y="0"/>
            <a:ext cx="1034979" cy="102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>
            <a:spLocks noGrp="1"/>
          </p:cNvSpPr>
          <p:nvPr>
            <p:ph type="subTitle" idx="1"/>
          </p:nvPr>
        </p:nvSpPr>
        <p:spPr>
          <a:xfrm>
            <a:off x="1458125" y="126902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внимание!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6" y="-106169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720000" y="1695850"/>
            <a:ext cx="4402200" cy="25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Подготовка квалифицированных кадров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" dirty="0" smtClean="0">
                <a:solidFill>
                  <a:srgbClr val="FFD966"/>
                </a:solidFill>
                <a:highlight>
                  <a:srgbClr val="FFD966"/>
                </a:highlight>
              </a:rPr>
              <a:t>OVERW</a:t>
            </a:r>
            <a:endParaRPr dirty="0"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sp>
        <p:nvSpPr>
          <p:cNvPr id="270" name="Google Shape;270;p39"/>
          <p:cNvSpPr txBox="1">
            <a:spLocks noGrp="1"/>
          </p:cNvSpPr>
          <p:nvPr>
            <p:ph type="title" idx="2"/>
          </p:nvPr>
        </p:nvSpPr>
        <p:spPr>
          <a:xfrm>
            <a:off x="720000" y="703750"/>
            <a:ext cx="18768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72" name="Google Shape;272;p39"/>
          <p:cNvPicPr preferRelativeResize="0"/>
          <p:nvPr/>
        </p:nvPicPr>
        <p:blipFill rotWithShape="1">
          <a:blip r:embed="rId3">
            <a:alphaModFix/>
          </a:blip>
          <a:srcRect l="9317" r="19991"/>
          <a:stretch/>
        </p:blipFill>
        <p:spPr>
          <a:xfrm>
            <a:off x="4830000" y="535000"/>
            <a:ext cx="4313999" cy="40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9"/>
          <p:cNvSpPr/>
          <p:nvPr/>
        </p:nvSpPr>
        <p:spPr>
          <a:xfrm>
            <a:off x="4326252" y="281650"/>
            <a:ext cx="1023000" cy="1023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08201" y="3249008"/>
            <a:ext cx="2732521" cy="786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-9029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69"/>
          <p:cNvSpPr txBox="1">
            <a:spLocks noGrp="1"/>
          </p:cNvSpPr>
          <p:nvPr>
            <p:ph type="title"/>
          </p:nvPr>
        </p:nvSpPr>
        <p:spPr>
          <a:xfrm>
            <a:off x="675296" y="1336759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22</a:t>
            </a:r>
            <a:endParaRPr sz="1800" dirty="0"/>
          </a:p>
        </p:txBody>
      </p:sp>
      <p:sp>
        <p:nvSpPr>
          <p:cNvPr id="2449" name="Google Shape;2449;p69"/>
          <p:cNvSpPr txBox="1">
            <a:spLocks noGrp="1"/>
          </p:cNvSpPr>
          <p:nvPr>
            <p:ph type="subTitle" idx="1"/>
          </p:nvPr>
        </p:nvSpPr>
        <p:spPr>
          <a:xfrm>
            <a:off x="208548" y="1724710"/>
            <a:ext cx="2724976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о</a:t>
            </a:r>
            <a:r>
              <a:rPr lang="ru-RU" sz="1050" dirty="0" smtClean="0"/>
              <a:t>бразовательные организации высшего образования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/>
              <a:t>( с учетом филиалов)</a:t>
            </a:r>
            <a:endParaRPr sz="1050" dirty="0"/>
          </a:p>
        </p:txBody>
      </p:sp>
      <p:sp>
        <p:nvSpPr>
          <p:cNvPr id="2450" name="Google Shape;2450;p69"/>
          <p:cNvSpPr txBox="1">
            <a:spLocks noGrp="1"/>
          </p:cNvSpPr>
          <p:nvPr>
            <p:ph type="title" idx="2"/>
          </p:nvPr>
        </p:nvSpPr>
        <p:spPr>
          <a:xfrm>
            <a:off x="675296" y="2410615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52</a:t>
            </a:r>
            <a:endParaRPr sz="1800" dirty="0"/>
          </a:p>
        </p:txBody>
      </p:sp>
      <p:sp>
        <p:nvSpPr>
          <p:cNvPr id="2452" name="Google Shape;2452;p69"/>
          <p:cNvSpPr txBox="1">
            <a:spLocks noGrp="1"/>
          </p:cNvSpPr>
          <p:nvPr>
            <p:ph type="title" idx="4"/>
          </p:nvPr>
        </p:nvSpPr>
        <p:spPr>
          <a:xfrm>
            <a:off x="5284055" y="2408584"/>
            <a:ext cx="17373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115</a:t>
            </a:r>
            <a:endParaRPr sz="1800" dirty="0"/>
          </a:p>
        </p:txBody>
      </p:sp>
      <p:sp>
        <p:nvSpPr>
          <p:cNvPr id="2453" name="Google Shape;2453;p69"/>
          <p:cNvSpPr txBox="1">
            <a:spLocks noGrp="1"/>
          </p:cNvSpPr>
          <p:nvPr>
            <p:ph type="subTitle" idx="5"/>
          </p:nvPr>
        </p:nvSpPr>
        <p:spPr>
          <a:xfrm>
            <a:off x="5168154" y="2824789"/>
            <a:ext cx="2069600" cy="349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/>
              <a:t>с</a:t>
            </a:r>
            <a:r>
              <a:rPr lang="ru-RU" sz="1050" dirty="0" smtClean="0"/>
              <a:t>пециальностей среднего профессионального образования</a:t>
            </a:r>
            <a:endParaRPr sz="10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4" name="Google Shape;2454;p69"/>
          <p:cNvSpPr txBox="1">
            <a:spLocks noGrp="1"/>
          </p:cNvSpPr>
          <p:nvPr>
            <p:ph type="title" idx="6"/>
          </p:nvPr>
        </p:nvSpPr>
        <p:spPr>
          <a:xfrm>
            <a:off x="69735" y="256049"/>
            <a:ext cx="8239694" cy="12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>
                <a:solidFill>
                  <a:schemeClr val="dk1"/>
                </a:solidFill>
              </a:rPr>
              <a:t>Образовательные </a:t>
            </a:r>
            <a:r>
              <a:rPr lang="ru-RU" sz="2800" dirty="0" smtClean="0">
                <a:solidFill>
                  <a:schemeClr val="dk1"/>
                </a:solidFill>
              </a:rPr>
              <a:t>организации среднего профессионального и высшего образования</a:t>
            </a:r>
            <a:r>
              <a:rPr lang="en" sz="2800" dirty="0" smtClean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/>
            </a:r>
            <a:br>
              <a:rPr lang="ru-RU" dirty="0" smtClean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48" y="1445194"/>
            <a:ext cx="620005" cy="620005"/>
          </a:xfrm>
          <a:prstGeom prst="rect">
            <a:avLst/>
          </a:prstGeom>
        </p:spPr>
      </p:pic>
      <p:sp>
        <p:nvSpPr>
          <p:cNvPr id="26" name="Google Shape;2448;p69"/>
          <p:cNvSpPr txBox="1">
            <a:spLocks/>
          </p:cNvSpPr>
          <p:nvPr/>
        </p:nvSpPr>
        <p:spPr>
          <a:xfrm>
            <a:off x="6152705" y="1329949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800" dirty="0" smtClean="0"/>
              <a:t>80</a:t>
            </a:r>
            <a:endParaRPr lang="ru-RU" sz="1800" dirty="0"/>
          </a:p>
        </p:txBody>
      </p:sp>
      <p:sp>
        <p:nvSpPr>
          <p:cNvPr id="27" name="Google Shape;2449;p69"/>
          <p:cNvSpPr txBox="1">
            <a:spLocks/>
          </p:cNvSpPr>
          <p:nvPr/>
        </p:nvSpPr>
        <p:spPr>
          <a:xfrm>
            <a:off x="5579627" y="1802789"/>
            <a:ext cx="3102101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sz="1050" dirty="0"/>
              <a:t>п</a:t>
            </a:r>
            <a:r>
              <a:rPr lang="ru-RU" sz="1050" dirty="0" smtClean="0"/>
              <a:t>рофессиональных образовательных организаций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71" y="2498405"/>
            <a:ext cx="701157" cy="701157"/>
          </a:xfrm>
          <a:prstGeom prst="rect">
            <a:avLst/>
          </a:prstGeom>
        </p:spPr>
      </p:pic>
      <p:sp>
        <p:nvSpPr>
          <p:cNvPr id="32" name="Google Shape;2449;p69"/>
          <p:cNvSpPr txBox="1">
            <a:spLocks noGrp="1"/>
          </p:cNvSpPr>
          <p:nvPr>
            <p:ph type="subTitle" idx="1"/>
          </p:nvPr>
        </p:nvSpPr>
        <p:spPr>
          <a:xfrm>
            <a:off x="285321" y="2800449"/>
            <a:ext cx="2724976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50" dirty="0"/>
              <a:t>направления подготовки высшего образования</a:t>
            </a:r>
          </a:p>
        </p:txBody>
      </p:sp>
      <p:sp>
        <p:nvSpPr>
          <p:cNvPr id="33" name="Google Shape;2452;p69"/>
          <p:cNvSpPr txBox="1">
            <a:spLocks/>
          </p:cNvSpPr>
          <p:nvPr/>
        </p:nvSpPr>
        <p:spPr>
          <a:xfrm>
            <a:off x="7322227" y="2408584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800" dirty="0" smtClean="0"/>
              <a:t>53</a:t>
            </a:r>
            <a:endParaRPr lang="en" sz="1800" dirty="0"/>
          </a:p>
        </p:txBody>
      </p:sp>
      <p:sp>
        <p:nvSpPr>
          <p:cNvPr id="34" name="Google Shape;2453;p69"/>
          <p:cNvSpPr txBox="1">
            <a:spLocks noGrp="1"/>
          </p:cNvSpPr>
          <p:nvPr>
            <p:ph type="subTitle" idx="5"/>
          </p:nvPr>
        </p:nvSpPr>
        <p:spPr>
          <a:xfrm>
            <a:off x="7237754" y="2816534"/>
            <a:ext cx="1906246" cy="349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050" dirty="0"/>
              <a:t>п</a:t>
            </a:r>
            <a:r>
              <a:rPr lang="ru-RU" sz="1050" dirty="0" smtClean="0"/>
              <a:t>рофессии </a:t>
            </a:r>
            <a:r>
              <a:rPr lang="ru-RU" sz="1050" dirty="0"/>
              <a:t>среднего профессионального образования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71" y="3380649"/>
            <a:ext cx="703285" cy="703285"/>
          </a:xfrm>
          <a:prstGeom prst="rect">
            <a:avLst/>
          </a:prstGeom>
        </p:spPr>
      </p:pic>
      <p:sp>
        <p:nvSpPr>
          <p:cNvPr id="36" name="Google Shape;2450;p69"/>
          <p:cNvSpPr txBox="1">
            <a:spLocks/>
          </p:cNvSpPr>
          <p:nvPr/>
        </p:nvSpPr>
        <p:spPr>
          <a:xfrm>
            <a:off x="675296" y="3430600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800" dirty="0" smtClean="0"/>
              <a:t>79 267</a:t>
            </a:r>
            <a:endParaRPr lang="en" sz="1800" dirty="0"/>
          </a:p>
        </p:txBody>
      </p:sp>
      <p:sp>
        <p:nvSpPr>
          <p:cNvPr id="37" name="Google Shape;2450;p69"/>
          <p:cNvSpPr txBox="1">
            <a:spLocks/>
          </p:cNvSpPr>
          <p:nvPr/>
        </p:nvSpPr>
        <p:spPr>
          <a:xfrm>
            <a:off x="6682039" y="3515841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800" dirty="0" smtClean="0"/>
              <a:t>51 923</a:t>
            </a:r>
            <a:endParaRPr lang="en" sz="1800" dirty="0"/>
          </a:p>
        </p:txBody>
      </p:sp>
      <p:sp>
        <p:nvSpPr>
          <p:cNvPr id="38" name="Google Shape;2449;p69"/>
          <p:cNvSpPr txBox="1">
            <a:spLocks noGrp="1"/>
          </p:cNvSpPr>
          <p:nvPr>
            <p:ph type="subTitle" idx="1"/>
          </p:nvPr>
        </p:nvSpPr>
        <p:spPr>
          <a:xfrm>
            <a:off x="208548" y="3828861"/>
            <a:ext cx="2724976" cy="40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50" dirty="0" smtClean="0"/>
              <a:t>студентов</a:t>
            </a:r>
            <a:endParaRPr lang="ru-RU" sz="1050" dirty="0"/>
          </a:p>
        </p:txBody>
      </p:sp>
      <p:sp>
        <p:nvSpPr>
          <p:cNvPr id="39" name="Google Shape;2449;p69"/>
          <p:cNvSpPr txBox="1">
            <a:spLocks noGrp="1"/>
          </p:cNvSpPr>
          <p:nvPr>
            <p:ph type="subTitle" idx="1"/>
          </p:nvPr>
        </p:nvSpPr>
        <p:spPr>
          <a:xfrm>
            <a:off x="6188201" y="3826270"/>
            <a:ext cx="2724976" cy="40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050" dirty="0" smtClean="0"/>
              <a:t>студентов</a:t>
            </a:r>
            <a:endParaRPr lang="ru-RU" sz="1050" dirty="0"/>
          </a:p>
        </p:txBody>
      </p:sp>
      <p:sp>
        <p:nvSpPr>
          <p:cNvPr id="40" name="Google Shape;2449;p69"/>
          <p:cNvSpPr txBox="1">
            <a:spLocks/>
          </p:cNvSpPr>
          <p:nvPr/>
        </p:nvSpPr>
        <p:spPr>
          <a:xfrm>
            <a:off x="2583452" y="4158615"/>
            <a:ext cx="3681522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sz="1050" u="sng" dirty="0" smtClean="0"/>
              <a:t>Контрольные цифры приема на 2022-2023 учебный год</a:t>
            </a:r>
            <a:endParaRPr lang="ru-RU" sz="1050" u="sng" dirty="0"/>
          </a:p>
        </p:txBody>
      </p:sp>
      <p:sp>
        <p:nvSpPr>
          <p:cNvPr id="41" name="Google Shape;2448;p69"/>
          <p:cNvSpPr txBox="1">
            <a:spLocks/>
          </p:cNvSpPr>
          <p:nvPr/>
        </p:nvSpPr>
        <p:spPr>
          <a:xfrm>
            <a:off x="1272997" y="4578385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dirty="0" smtClean="0"/>
              <a:t>9737</a:t>
            </a:r>
          </a:p>
          <a:p>
            <a:r>
              <a:rPr lang="ru-RU" sz="1400" dirty="0" smtClean="0"/>
              <a:t>Бюджетных мест</a:t>
            </a:r>
            <a:endParaRPr lang="ru-RU" sz="1400" dirty="0"/>
          </a:p>
        </p:txBody>
      </p:sp>
      <p:sp>
        <p:nvSpPr>
          <p:cNvPr id="42" name="Google Shape;2448;p69"/>
          <p:cNvSpPr txBox="1">
            <a:spLocks/>
          </p:cNvSpPr>
          <p:nvPr/>
        </p:nvSpPr>
        <p:spPr>
          <a:xfrm>
            <a:off x="6188201" y="4564144"/>
            <a:ext cx="1737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Josefin Sans"/>
              <a:buNone/>
              <a:defRPr sz="2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dirty="0" smtClean="0"/>
              <a:t>12 429</a:t>
            </a:r>
          </a:p>
          <a:p>
            <a:r>
              <a:rPr lang="ru-RU" sz="1400" dirty="0" smtClean="0"/>
              <a:t>бюджетных мест</a:t>
            </a:r>
            <a:endParaRPr lang="ru-RU" sz="14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-22022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"/>
          <p:cNvSpPr txBox="1">
            <a:spLocks noGrp="1"/>
          </p:cNvSpPr>
          <p:nvPr>
            <p:ph type="title"/>
          </p:nvPr>
        </p:nvSpPr>
        <p:spPr>
          <a:xfrm>
            <a:off x="585487" y="3301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/>
              <a:t>Распределение</a:t>
            </a:r>
            <a:r>
              <a:rPr lang="en" sz="2700" dirty="0" smtClean="0"/>
              <a:t> </a:t>
            </a:r>
            <a:r>
              <a:rPr lang="ru-RU" sz="2700" dirty="0" smtClean="0">
                <a:solidFill>
                  <a:schemeClr val="dk1"/>
                </a:solidFill>
                <a:highlight>
                  <a:schemeClr val="accent1"/>
                </a:highlight>
              </a:rPr>
              <a:t>контрольных цифр приема</a:t>
            </a:r>
            <a:endParaRPr sz="2700"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sp>
        <p:nvSpPr>
          <p:cNvPr id="518" name="Google Shape;518;p49"/>
          <p:cNvSpPr/>
          <p:nvPr/>
        </p:nvSpPr>
        <p:spPr>
          <a:xfrm>
            <a:off x="6141511" y="2432957"/>
            <a:ext cx="838770" cy="881514"/>
          </a:xfrm>
          <a:prstGeom prst="chord">
            <a:avLst>
              <a:gd name="adj1" fmla="val 11215473"/>
              <a:gd name="adj2" fmla="val 211537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241566">
            <a:off x="7484621" y="2527880"/>
            <a:ext cx="492365" cy="556485"/>
          </a:xfrm>
          <a:prstGeom prst="chord">
            <a:avLst>
              <a:gd name="adj1" fmla="val 10550355"/>
              <a:gd name="adj2" fmla="val 21368237"/>
            </a:avLst>
          </a:prstGeom>
          <a:solidFill>
            <a:srgbClr val="FFCB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966"/>
              </a:solidFill>
            </a:endParaRPr>
          </a:p>
        </p:txBody>
      </p:sp>
      <p:cxnSp>
        <p:nvCxnSpPr>
          <p:cNvPr id="521" name="Google Shape;521;p49"/>
          <p:cNvCxnSpPr/>
          <p:nvPr/>
        </p:nvCxnSpPr>
        <p:spPr>
          <a:xfrm flipV="1">
            <a:off x="598141" y="2806123"/>
            <a:ext cx="7377077" cy="182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49"/>
          <p:cNvCxnSpPr/>
          <p:nvPr/>
        </p:nvCxnSpPr>
        <p:spPr>
          <a:xfrm>
            <a:off x="3771981" y="2868190"/>
            <a:ext cx="0" cy="1217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49"/>
          <p:cNvCxnSpPr/>
          <p:nvPr/>
        </p:nvCxnSpPr>
        <p:spPr>
          <a:xfrm>
            <a:off x="5606012" y="2833004"/>
            <a:ext cx="23884" cy="160230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7" name="Google Shape;527;p49"/>
          <p:cNvSpPr txBox="1"/>
          <p:nvPr/>
        </p:nvSpPr>
        <p:spPr>
          <a:xfrm>
            <a:off x="7502446" y="2150927"/>
            <a:ext cx="10851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398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528" name="Google Shape;528;p49"/>
          <p:cNvCxnSpPr/>
          <p:nvPr/>
        </p:nvCxnSpPr>
        <p:spPr>
          <a:xfrm>
            <a:off x="4799310" y="2825794"/>
            <a:ext cx="0" cy="39566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1" name="Google Shape;531;p49"/>
          <p:cNvSpPr txBox="1"/>
          <p:nvPr/>
        </p:nvSpPr>
        <p:spPr>
          <a:xfrm>
            <a:off x="6408887" y="3990587"/>
            <a:ext cx="1391065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5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Гуманитарные науки</a:t>
            </a:r>
            <a:endParaRPr sz="105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2" name="Google Shape;532;p49"/>
          <p:cNvSpPr txBox="1"/>
          <p:nvPr/>
        </p:nvSpPr>
        <p:spPr>
          <a:xfrm>
            <a:off x="6794596" y="2923051"/>
            <a:ext cx="1648288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50" dirty="0">
                <a:solidFill>
                  <a:srgbClr val="FFD966"/>
                </a:solidFill>
                <a:latin typeface="Montserrat" panose="00000500000000000000" pitchFamily="50" charset="-52"/>
              </a:rPr>
              <a:t>Искусство </a:t>
            </a:r>
            <a:endParaRPr lang="ru-RU" sz="1050" dirty="0" smtClean="0">
              <a:solidFill>
                <a:srgbClr val="FFD966"/>
              </a:solidFill>
              <a:latin typeface="Montserrat" panose="00000500000000000000" pitchFamily="50" charset="-52"/>
            </a:endParaRPr>
          </a:p>
          <a:p>
            <a:pPr lvl="0" algn="ctr"/>
            <a:r>
              <a:rPr lang="ru-RU" sz="1050" dirty="0" smtClean="0">
                <a:solidFill>
                  <a:srgbClr val="FFD966"/>
                </a:solidFill>
                <a:latin typeface="Montserrat" panose="00000500000000000000" pitchFamily="50" charset="-52"/>
              </a:rPr>
              <a:t>и </a:t>
            </a:r>
            <a:r>
              <a:rPr lang="ru-RU" sz="1050" dirty="0">
                <a:solidFill>
                  <a:srgbClr val="FFD966"/>
                </a:solidFill>
                <a:latin typeface="Montserrat" panose="00000500000000000000" pitchFamily="50" charset="-52"/>
              </a:rPr>
              <a:t>культура</a:t>
            </a:r>
            <a:endParaRPr sz="105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Google Shape;520;p49"/>
          <p:cNvSpPr/>
          <p:nvPr/>
        </p:nvSpPr>
        <p:spPr>
          <a:xfrm>
            <a:off x="6821509" y="2462102"/>
            <a:ext cx="688363" cy="688041"/>
          </a:xfrm>
          <a:prstGeom prst="chord">
            <a:avLst>
              <a:gd name="adj1" fmla="val 10668094"/>
              <a:gd name="adj2" fmla="val 27002"/>
            </a:avLst>
          </a:prstGeom>
          <a:solidFill>
            <a:srgbClr val="FFCB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B33"/>
              </a:solidFill>
            </a:endParaRPr>
          </a:p>
        </p:txBody>
      </p:sp>
      <p:sp>
        <p:nvSpPr>
          <p:cNvPr id="24" name="Google Shape;518;p49"/>
          <p:cNvSpPr/>
          <p:nvPr/>
        </p:nvSpPr>
        <p:spPr>
          <a:xfrm>
            <a:off x="5237031" y="2295437"/>
            <a:ext cx="1091840" cy="980086"/>
          </a:xfrm>
          <a:prstGeom prst="chord">
            <a:avLst>
              <a:gd name="adj1" fmla="val 10650203"/>
              <a:gd name="adj2" fmla="val 13926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18;p49"/>
          <p:cNvSpPr/>
          <p:nvPr/>
        </p:nvSpPr>
        <p:spPr>
          <a:xfrm>
            <a:off x="4264620" y="2207211"/>
            <a:ext cx="1134474" cy="1216077"/>
          </a:xfrm>
          <a:prstGeom prst="chord">
            <a:avLst>
              <a:gd name="adj1" fmla="val 10707879"/>
              <a:gd name="adj2" fmla="val 270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18;p49"/>
          <p:cNvSpPr/>
          <p:nvPr/>
        </p:nvSpPr>
        <p:spPr>
          <a:xfrm rot="21375430">
            <a:off x="3077220" y="2183706"/>
            <a:ext cx="1331012" cy="1358895"/>
          </a:xfrm>
          <a:prstGeom prst="chord">
            <a:avLst>
              <a:gd name="adj1" fmla="val 11171726"/>
              <a:gd name="adj2" fmla="val 270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18;p49"/>
          <p:cNvSpPr/>
          <p:nvPr/>
        </p:nvSpPr>
        <p:spPr>
          <a:xfrm>
            <a:off x="1937167" y="2008694"/>
            <a:ext cx="1490517" cy="1643169"/>
          </a:xfrm>
          <a:prstGeom prst="chord">
            <a:avLst>
              <a:gd name="adj1" fmla="val 10815598"/>
              <a:gd name="adj2" fmla="val 2156417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18;p49"/>
          <p:cNvSpPr/>
          <p:nvPr/>
        </p:nvSpPr>
        <p:spPr>
          <a:xfrm>
            <a:off x="597311" y="1924064"/>
            <a:ext cx="1732023" cy="1795569"/>
          </a:xfrm>
          <a:prstGeom prst="chord">
            <a:avLst>
              <a:gd name="adj1" fmla="val 10791144"/>
              <a:gd name="adj2" fmla="val 270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27;p49"/>
          <p:cNvSpPr txBox="1"/>
          <p:nvPr/>
        </p:nvSpPr>
        <p:spPr>
          <a:xfrm>
            <a:off x="6909041" y="2117987"/>
            <a:ext cx="513297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647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" name="Google Shape;527;p49"/>
          <p:cNvSpPr txBox="1"/>
          <p:nvPr/>
        </p:nvSpPr>
        <p:spPr>
          <a:xfrm>
            <a:off x="6312331" y="2083689"/>
            <a:ext cx="482265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879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" name="Google Shape;527;p49"/>
          <p:cNvSpPr txBox="1"/>
          <p:nvPr/>
        </p:nvSpPr>
        <p:spPr>
          <a:xfrm>
            <a:off x="5534779" y="1924064"/>
            <a:ext cx="536136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1136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5" name="Google Shape;527;p49"/>
          <p:cNvSpPr txBox="1"/>
          <p:nvPr/>
        </p:nvSpPr>
        <p:spPr>
          <a:xfrm>
            <a:off x="4610741" y="1841922"/>
            <a:ext cx="536136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1790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" name="Google Shape;527;p49"/>
          <p:cNvSpPr txBox="1"/>
          <p:nvPr/>
        </p:nvSpPr>
        <p:spPr>
          <a:xfrm>
            <a:off x="2414725" y="1598588"/>
            <a:ext cx="650887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3689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" name="Google Shape;527;p49"/>
          <p:cNvSpPr txBox="1"/>
          <p:nvPr/>
        </p:nvSpPr>
        <p:spPr>
          <a:xfrm>
            <a:off x="3464459" y="1792688"/>
            <a:ext cx="612209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2408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" name="Google Shape;527;p49"/>
          <p:cNvSpPr txBox="1"/>
          <p:nvPr/>
        </p:nvSpPr>
        <p:spPr>
          <a:xfrm>
            <a:off x="1168175" y="1545812"/>
            <a:ext cx="612209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11219</a:t>
            </a:r>
            <a:endParaRPr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1" name="Google Shape;528;p49"/>
          <p:cNvCxnSpPr/>
          <p:nvPr/>
        </p:nvCxnSpPr>
        <p:spPr>
          <a:xfrm>
            <a:off x="7607278" y="2834501"/>
            <a:ext cx="11462" cy="25311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7" name="Google Shape;528;p49"/>
          <p:cNvCxnSpPr/>
          <p:nvPr/>
        </p:nvCxnSpPr>
        <p:spPr>
          <a:xfrm>
            <a:off x="7138777" y="2868190"/>
            <a:ext cx="0" cy="1217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9" name="Google Shape;528;p49"/>
          <p:cNvCxnSpPr/>
          <p:nvPr/>
        </p:nvCxnSpPr>
        <p:spPr>
          <a:xfrm>
            <a:off x="6472411" y="2868190"/>
            <a:ext cx="5192" cy="35326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Google Shape;531;p49"/>
          <p:cNvSpPr txBox="1"/>
          <p:nvPr/>
        </p:nvSpPr>
        <p:spPr>
          <a:xfrm>
            <a:off x="4858886" y="4337756"/>
            <a:ext cx="1640720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Здравоохранение и медицинские науки </a:t>
            </a:r>
            <a:endParaRPr sz="10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1;p49"/>
          <p:cNvSpPr txBox="1"/>
          <p:nvPr/>
        </p:nvSpPr>
        <p:spPr>
          <a:xfrm>
            <a:off x="5606895" y="3170584"/>
            <a:ext cx="1640720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Математика и естественные науки </a:t>
            </a:r>
            <a:endParaRPr sz="10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31;p49"/>
          <p:cNvSpPr txBox="1"/>
          <p:nvPr/>
        </p:nvSpPr>
        <p:spPr>
          <a:xfrm>
            <a:off x="3919374" y="3118518"/>
            <a:ext cx="1759872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Сельское хозяйство и </a:t>
            </a:r>
            <a:b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сельскохозяйственные науки</a:t>
            </a:r>
            <a:endParaRPr sz="10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31;p49"/>
          <p:cNvSpPr txBox="1"/>
          <p:nvPr/>
        </p:nvSpPr>
        <p:spPr>
          <a:xfrm>
            <a:off x="1889113" y="4400120"/>
            <a:ext cx="1759872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000" dirty="0">
                <a:solidFill>
                  <a:srgbClr val="FFD9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Науки об обществе</a:t>
            </a:r>
            <a:endParaRPr sz="10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8" name="Google Shape;522;p49"/>
          <p:cNvCxnSpPr/>
          <p:nvPr/>
        </p:nvCxnSpPr>
        <p:spPr>
          <a:xfrm>
            <a:off x="2769049" y="2868190"/>
            <a:ext cx="0" cy="153193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" name="Google Shape;531;p49"/>
          <p:cNvSpPr txBox="1"/>
          <p:nvPr/>
        </p:nvSpPr>
        <p:spPr>
          <a:xfrm>
            <a:off x="2705106" y="3957224"/>
            <a:ext cx="2316591" cy="57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100" kern="1200" dirty="0">
                <a:solidFill>
                  <a:srgbClr val="FFD966"/>
                </a:solidFill>
                <a:latin typeface="Montserrat" panose="00000500000000000000" pitchFamily="50" charset="-52"/>
                <a:ea typeface="+mn-ea"/>
                <a:cs typeface="+mn-cs"/>
              </a:rPr>
              <a:t>Образование и педагогические науки</a:t>
            </a:r>
            <a:endParaRPr sz="7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1" name="Google Shape;522;p49"/>
          <p:cNvCxnSpPr/>
          <p:nvPr/>
        </p:nvCxnSpPr>
        <p:spPr>
          <a:xfrm>
            <a:off x="1415273" y="2868190"/>
            <a:ext cx="0" cy="73502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Google Shape;531;p49"/>
          <p:cNvSpPr txBox="1"/>
          <p:nvPr/>
        </p:nvSpPr>
        <p:spPr>
          <a:xfrm>
            <a:off x="271627" y="3491119"/>
            <a:ext cx="2316591" cy="6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100" kern="1200" dirty="0">
                <a:solidFill>
                  <a:srgbClr val="FFD966"/>
                </a:solidFill>
                <a:latin typeface="Montserrat" panose="00000500000000000000" pitchFamily="50" charset="-52"/>
                <a:ea typeface="+mn-ea"/>
                <a:cs typeface="+mn-cs"/>
              </a:rPr>
              <a:t>Инженерное дело, технологии </a:t>
            </a:r>
            <a:br>
              <a:rPr lang="ru-RU" sz="1100" kern="1200" dirty="0">
                <a:solidFill>
                  <a:srgbClr val="FFD966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1100" kern="1200" dirty="0">
                <a:solidFill>
                  <a:srgbClr val="FFD966"/>
                </a:solidFill>
                <a:latin typeface="Montserrat" panose="00000500000000000000" pitchFamily="50" charset="-52"/>
                <a:ea typeface="+mn-ea"/>
                <a:cs typeface="+mn-cs"/>
              </a:rPr>
              <a:t>и технические науки </a:t>
            </a:r>
            <a:endParaRPr sz="700" dirty="0">
              <a:solidFill>
                <a:srgbClr val="FFD9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6" y="-106169"/>
            <a:ext cx="1099004" cy="1088058"/>
          </a:xfrm>
          <a:prstGeom prst="rect">
            <a:avLst/>
          </a:prstGeom>
        </p:spPr>
      </p:pic>
      <p:sp>
        <p:nvSpPr>
          <p:cNvPr id="39" name="Google Shape;2449;p69"/>
          <p:cNvSpPr txBox="1">
            <a:spLocks/>
          </p:cNvSpPr>
          <p:nvPr/>
        </p:nvSpPr>
        <p:spPr>
          <a:xfrm>
            <a:off x="4414990" y="1181746"/>
            <a:ext cx="3681522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sz="1050" u="sng" dirty="0"/>
              <a:t>к</a:t>
            </a:r>
            <a:r>
              <a:rPr lang="ru-RU" sz="1050" u="sng" dirty="0" smtClean="0"/>
              <a:t>онтрольные цифры приема </a:t>
            </a:r>
            <a:br>
              <a:rPr lang="ru-RU" sz="1050" u="sng" dirty="0" smtClean="0"/>
            </a:br>
            <a:r>
              <a:rPr lang="ru-RU" sz="1050" u="sng" dirty="0" smtClean="0"/>
              <a:t>на 2022-2023 учебный год</a:t>
            </a:r>
            <a:endParaRPr lang="ru-RU" sz="1050" u="sng" dirty="0"/>
          </a:p>
        </p:txBody>
      </p:sp>
      <p:sp>
        <p:nvSpPr>
          <p:cNvPr id="40" name="Google Shape;527;p49"/>
          <p:cNvSpPr txBox="1"/>
          <p:nvPr/>
        </p:nvSpPr>
        <p:spPr>
          <a:xfrm>
            <a:off x="5561528" y="813617"/>
            <a:ext cx="1388446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22166</a:t>
            </a:r>
            <a:endParaRPr sz="24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650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551543" y="165532"/>
            <a:ext cx="871582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ts val="2400"/>
              </a:lnSpc>
            </a:pPr>
            <a:r>
              <a:rPr lang="ru-RU" sz="2700" dirty="0"/>
              <a:t>Соотношение КЦП и потребности Иркутской области по областям знаний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67749653"/>
              </p:ext>
            </p:extLst>
          </p:nvPr>
        </p:nvGraphicFramePr>
        <p:xfrm>
          <a:off x="551543" y="738232"/>
          <a:ext cx="8482454" cy="431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-22022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>
            <a:spLocks noGrp="1"/>
          </p:cNvSpPr>
          <p:nvPr>
            <p:ph type="title"/>
          </p:nvPr>
        </p:nvSpPr>
        <p:spPr>
          <a:xfrm>
            <a:off x="717600" y="2479771"/>
            <a:ext cx="7708800" cy="1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КАДРОВОЕ </a:t>
            </a:r>
            <a:r>
              <a:rPr lang="ru-RU" sz="3200" dirty="0" smtClean="0"/>
              <a:t>ОБЕСПЕЧЕНИЕ</a:t>
            </a:r>
            <a:br>
              <a:rPr lang="ru-RU" sz="3200" dirty="0" smtClean="0"/>
            </a:br>
            <a:r>
              <a:rPr lang="ru-RU" sz="3200" dirty="0">
                <a:solidFill>
                  <a:schemeClr val="dk1"/>
                </a:solidFill>
                <a:highlight>
                  <a:srgbClr val="FFD966"/>
                </a:highlight>
              </a:rPr>
              <a:t>ОСНОВНЫХ СОЦИАЛЬНО-ЭКОНОМИЧЕСКИХ ОТРАСЛЕЙ РЕГИОНА</a:t>
            </a:r>
            <a:r>
              <a:rPr lang="ru-RU" dirty="0">
                <a:solidFill>
                  <a:schemeClr val="dk1"/>
                </a:solidFill>
                <a:highlight>
                  <a:srgbClr val="FFD966"/>
                </a:highlight>
              </a:rPr>
              <a:t/>
            </a:r>
            <a:br>
              <a:rPr lang="ru-RU" dirty="0">
                <a:solidFill>
                  <a:schemeClr val="dk1"/>
                </a:solidFill>
                <a:highlight>
                  <a:srgbClr val="FFD966"/>
                </a:highlight>
              </a:rPr>
            </a:br>
            <a:endParaRPr dirty="0">
              <a:solidFill>
                <a:schemeClr val="dk1"/>
              </a:solidFill>
              <a:highlight>
                <a:srgbClr val="FFD966"/>
              </a:highlight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 idx="2"/>
          </p:nvPr>
        </p:nvSpPr>
        <p:spPr>
          <a:xfrm>
            <a:off x="3633600" y="619375"/>
            <a:ext cx="18768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-22022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1429143" y="1104499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  <a:buSzTx/>
            </a:pPr>
            <a:r>
              <a:rPr lang="ru-RU" sz="180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79,5</a:t>
            </a:r>
            <a:r>
              <a:rPr lang="ru-RU" sz="1400" b="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тыс. чел. </a:t>
            </a:r>
            <a:r>
              <a:rPr lang="ru-RU" sz="1400" b="0" dirty="0" smtClean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(27,2%)</a:t>
            </a:r>
            <a:r>
              <a:rPr lang="ru-RU" sz="1400" b="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</a:br>
            <a:r>
              <a:rPr lang="ru-RU" sz="1400" b="0" u="sng" dirty="0" smtClean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доля </a:t>
            </a:r>
            <a:r>
              <a:rPr lang="ru-RU" sz="1400" b="0" u="sng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потребности </a:t>
            </a:r>
            <a:r>
              <a:rPr lang="ru-RU" sz="1400" b="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в работниках с </a:t>
            </a:r>
            <a:r>
              <a:rPr lang="ru-RU" sz="1400" b="0" u="sng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высшим образованием </a:t>
            </a:r>
            <a:r>
              <a:rPr lang="ru-RU" sz="1400" b="0" dirty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от общей потребности в кадрах в Иркутской </a:t>
            </a:r>
            <a:r>
              <a:rPr lang="ru-RU" sz="1400" b="0" dirty="0" smtClean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области*</a:t>
            </a:r>
            <a:endParaRPr lang="ru-RU" sz="1400" b="0" dirty="0">
              <a:solidFill>
                <a:schemeClr val="tx1"/>
              </a:solidFill>
              <a:latin typeface="Montserrat SemiBold" panose="020B0604020202020204" charset="-52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286" y="121897"/>
            <a:ext cx="8853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Анализ потребности в кадрах до 2032 года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Google Shape;404;p46"/>
          <p:cNvSpPr txBox="1">
            <a:spLocks/>
          </p:cNvSpPr>
          <p:nvPr/>
        </p:nvSpPr>
        <p:spPr>
          <a:xfrm>
            <a:off x="1487201" y="3339698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Josefin Sans"/>
              <a:buNone/>
              <a:defRPr sz="7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Bebas Neue"/>
              <a:buNone/>
              <a:defRPr sz="6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00000"/>
              </a:buClr>
              <a:buSzTx/>
            </a:pPr>
            <a:r>
              <a:rPr lang="ru-RU" sz="180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138,6</a:t>
            </a:r>
            <a:r>
              <a:rPr lang="ru-RU" sz="1400" b="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тыс. чел. </a:t>
            </a:r>
            <a:r>
              <a:rPr lang="ru-RU" sz="1400" b="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(47,4%)</a:t>
            </a:r>
            <a:br>
              <a:rPr lang="ru-RU" sz="1400" b="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</a:br>
            <a:r>
              <a:rPr lang="ru-RU" sz="1400" b="0" u="sng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доля потребности </a:t>
            </a:r>
            <a:r>
              <a:rPr lang="ru-RU" sz="1400" b="0" dirty="0" smtClean="0">
                <a:solidFill>
                  <a:schemeClr val="bg1"/>
                </a:solidFill>
                <a:latin typeface="Montserrat SemiBold" panose="020B0604020202020204" charset="-52"/>
                <a:cs typeface="Arial"/>
                <a:sym typeface="Arial"/>
              </a:rPr>
              <a:t>в работниках со средним профессиональным образованием от общей потребности в кадрах в Иркутской области* </a:t>
            </a:r>
            <a:endParaRPr lang="ru-RU" sz="1400" b="0" dirty="0">
              <a:solidFill>
                <a:schemeClr val="bg1"/>
              </a:solidFill>
              <a:latin typeface="Montserrat SemiBold" panose="020B0604020202020204" charset="-52"/>
              <a:cs typeface="Arial"/>
              <a:sym typeface="Arial"/>
            </a:endParaRPr>
          </a:p>
        </p:txBody>
      </p:sp>
      <p:sp>
        <p:nvSpPr>
          <p:cNvPr id="11" name="Google Shape;404;p46"/>
          <p:cNvSpPr txBox="1">
            <a:spLocks noGrp="1"/>
          </p:cNvSpPr>
          <p:nvPr>
            <p:ph type="title"/>
          </p:nvPr>
        </p:nvSpPr>
        <p:spPr>
          <a:xfrm>
            <a:off x="-470700" y="2101141"/>
            <a:ext cx="9384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  <a:buSzTx/>
            </a:pPr>
            <a:r>
              <a:rPr lang="ru-RU" sz="1050" b="0" dirty="0" smtClean="0">
                <a:solidFill>
                  <a:schemeClr val="tx1"/>
                </a:solidFill>
                <a:latin typeface="Montserrat SemiBold" panose="020B0604020202020204" charset="-52"/>
                <a:cs typeface="Arial"/>
                <a:sym typeface="Arial"/>
              </a:rPr>
              <a:t>* Прогноз потребностей в кадрах организаций Иркутской области на период до 2032 года от 26 августа 2021 года №169-мр</a:t>
            </a:r>
            <a:endParaRPr lang="ru-RU" sz="1050" b="0" dirty="0">
              <a:solidFill>
                <a:schemeClr val="tx1"/>
              </a:solidFill>
              <a:latin typeface="Montserrat SemiBold" panose="020B0604020202020204" charset="-52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-22022"/>
            <a:ext cx="1099004" cy="108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"/>
          <p:cNvSpPr txBox="1">
            <a:spLocks noGrp="1"/>
          </p:cNvSpPr>
          <p:nvPr>
            <p:ph type="title"/>
          </p:nvPr>
        </p:nvSpPr>
        <p:spPr>
          <a:xfrm>
            <a:off x="516163" y="102801"/>
            <a:ext cx="860697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Трудоустройство выпускников в 2022 году</a:t>
            </a:r>
            <a:endParaRPr sz="2400" dirty="0"/>
          </a:p>
        </p:txBody>
      </p:sp>
      <p:grpSp>
        <p:nvGrpSpPr>
          <p:cNvPr id="422" name="Google Shape;422;p48"/>
          <p:cNvGrpSpPr/>
          <p:nvPr/>
        </p:nvGrpSpPr>
        <p:grpSpPr>
          <a:xfrm>
            <a:off x="751180" y="754210"/>
            <a:ext cx="211240" cy="273466"/>
            <a:chOff x="3330525" y="4399275"/>
            <a:chExt cx="390650" cy="481850"/>
          </a:xfrm>
        </p:grpSpPr>
        <p:sp>
          <p:nvSpPr>
            <p:cNvPr id="423" name="Google Shape;423;p4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" name="Google Shape;424;p4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5" name="Google Shape;425;p4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6" name="Google Shape;426;p4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7" name="Google Shape;437;p48"/>
          <p:cNvSpPr/>
          <p:nvPr/>
        </p:nvSpPr>
        <p:spPr>
          <a:xfrm>
            <a:off x="570597" y="645298"/>
            <a:ext cx="592385" cy="511485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8"/>
          <p:cNvSpPr txBox="1"/>
          <p:nvPr/>
        </p:nvSpPr>
        <p:spPr>
          <a:xfrm>
            <a:off x="1766263" y="677933"/>
            <a:ext cx="302724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выпускников с высшим образованием</a:t>
            </a:r>
            <a:endParaRPr sz="12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3" name="Google Shape;463;p48"/>
          <p:cNvSpPr/>
          <p:nvPr/>
        </p:nvSpPr>
        <p:spPr>
          <a:xfrm>
            <a:off x="5403153" y="1753973"/>
            <a:ext cx="22494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8"/>
          <p:cNvSpPr/>
          <p:nvPr/>
        </p:nvSpPr>
        <p:spPr>
          <a:xfrm>
            <a:off x="5396786" y="1464550"/>
            <a:ext cx="22494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8"/>
          <p:cNvSpPr/>
          <p:nvPr/>
        </p:nvSpPr>
        <p:spPr>
          <a:xfrm>
            <a:off x="5396786" y="770573"/>
            <a:ext cx="22494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8"/>
          <p:cNvSpPr/>
          <p:nvPr/>
        </p:nvSpPr>
        <p:spPr>
          <a:xfrm>
            <a:off x="5403152" y="1804672"/>
            <a:ext cx="1553100" cy="93052"/>
          </a:xfrm>
          <a:prstGeom prst="rect">
            <a:avLst/>
          </a:prstGeom>
          <a:solidFill>
            <a:srgbClr val="FFCB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8"/>
          <p:cNvSpPr txBox="1"/>
          <p:nvPr/>
        </p:nvSpPr>
        <p:spPr>
          <a:xfrm>
            <a:off x="7172441" y="1762998"/>
            <a:ext cx="5958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67</a:t>
            </a:r>
            <a:r>
              <a:rPr lang="en" sz="12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12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83" name="Google Shape;483;p48"/>
          <p:cNvGrpSpPr/>
          <p:nvPr/>
        </p:nvGrpSpPr>
        <p:grpSpPr>
          <a:xfrm>
            <a:off x="1657218" y="2752893"/>
            <a:ext cx="1637582" cy="114796"/>
            <a:chOff x="1949575" y="3817431"/>
            <a:chExt cx="1637582" cy="114796"/>
          </a:xfrm>
        </p:grpSpPr>
        <p:sp>
          <p:nvSpPr>
            <p:cNvPr id="484" name="Google Shape;484;p48"/>
            <p:cNvSpPr/>
            <p:nvPr/>
          </p:nvSpPr>
          <p:spPr>
            <a:xfrm>
              <a:off x="1949575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211882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2288082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245730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262658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2795825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8"/>
            <p:cNvSpPr/>
            <p:nvPr/>
          </p:nvSpPr>
          <p:spPr>
            <a:xfrm>
              <a:off x="2965091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3472857" y="3817431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3134338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3303604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422;p48"/>
          <p:cNvGrpSpPr/>
          <p:nvPr/>
        </p:nvGrpSpPr>
        <p:grpSpPr>
          <a:xfrm>
            <a:off x="758926" y="1427416"/>
            <a:ext cx="211240" cy="273466"/>
            <a:chOff x="3330525" y="4399275"/>
            <a:chExt cx="390650" cy="481850"/>
          </a:xfrm>
        </p:grpSpPr>
        <p:sp>
          <p:nvSpPr>
            <p:cNvPr id="94" name="Google Shape;423;p4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24;p4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" name="Google Shape;425;p4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" name="Google Shape;426;p4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" name="Google Shape;427;p4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" name="Google Shape;428;p4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" name="Google Shape;429;p4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1" name="Google Shape;442;p48"/>
          <p:cNvSpPr txBox="1"/>
          <p:nvPr/>
        </p:nvSpPr>
        <p:spPr>
          <a:xfrm>
            <a:off x="1772954" y="1403459"/>
            <a:ext cx="368186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выпускника со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средним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профессиональным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образованием</a:t>
            </a:r>
            <a:endParaRPr sz="12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16323" y="809904"/>
            <a:ext cx="1365117" cy="14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Google Shape;437;p48"/>
          <p:cNvSpPr/>
          <p:nvPr/>
        </p:nvSpPr>
        <p:spPr>
          <a:xfrm>
            <a:off x="570597" y="1328362"/>
            <a:ext cx="592385" cy="511485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141182" y="719885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8257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176168" y="1431571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9177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Google Shape;463;p48"/>
          <p:cNvSpPr/>
          <p:nvPr/>
        </p:nvSpPr>
        <p:spPr>
          <a:xfrm>
            <a:off x="5403153" y="1047583"/>
            <a:ext cx="22494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468;p48"/>
          <p:cNvSpPr/>
          <p:nvPr/>
        </p:nvSpPr>
        <p:spPr>
          <a:xfrm>
            <a:off x="5403153" y="1087574"/>
            <a:ext cx="1723518" cy="104346"/>
          </a:xfrm>
          <a:prstGeom prst="rect">
            <a:avLst/>
          </a:prstGeom>
          <a:solidFill>
            <a:srgbClr val="FFCB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469;p48"/>
          <p:cNvSpPr txBox="1"/>
          <p:nvPr/>
        </p:nvSpPr>
        <p:spPr>
          <a:xfrm>
            <a:off x="7144925" y="1043266"/>
            <a:ext cx="5958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76</a:t>
            </a:r>
            <a:r>
              <a:rPr lang="en" sz="12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12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50922553"/>
              </p:ext>
            </p:extLst>
          </p:nvPr>
        </p:nvGraphicFramePr>
        <p:xfrm>
          <a:off x="4552326" y="2198962"/>
          <a:ext cx="4444231" cy="281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5" name="Google Shape;442;p48"/>
          <p:cNvSpPr txBox="1"/>
          <p:nvPr/>
        </p:nvSpPr>
        <p:spPr>
          <a:xfrm>
            <a:off x="932697" y="2865587"/>
            <a:ext cx="302724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FFC000"/>
                </a:solidFill>
                <a:latin typeface="Josefin Sans"/>
                <a:ea typeface="Josefin Sans"/>
                <a:cs typeface="Josefin Sans"/>
                <a:sym typeface="Josefin Sans"/>
              </a:rPr>
              <a:t>21 412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 в 2022 году, в том числе </a:t>
            </a:r>
            <a:endParaRPr sz="12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6" name="Google Shape;442;p48"/>
          <p:cNvSpPr txBox="1"/>
          <p:nvPr/>
        </p:nvSpPr>
        <p:spPr>
          <a:xfrm>
            <a:off x="788127" y="3265787"/>
            <a:ext cx="1335917" cy="7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osefin Sans"/>
                <a:ea typeface="Josefin Sans"/>
                <a:cs typeface="Josefin Sans"/>
                <a:sym typeface="Josefin Sans"/>
              </a:rPr>
              <a:t>7728</a:t>
            </a:r>
            <a:r>
              <a:rPr lang="ru-RU" sz="11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потребность в кадрах с ВО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3003" y="1447804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13 </a:t>
            </a: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752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62982" y="726477"/>
            <a:ext cx="741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10 </a:t>
            </a:r>
            <a:r>
              <a:rPr lang="ru-RU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849</a:t>
            </a:r>
            <a:endParaRPr lang="ru-RU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40" y="-35094"/>
            <a:ext cx="795260" cy="787339"/>
          </a:xfrm>
          <a:prstGeom prst="rect">
            <a:avLst/>
          </a:prstGeom>
        </p:spPr>
      </p:pic>
      <p:sp>
        <p:nvSpPr>
          <p:cNvPr id="51" name="Google Shape;465;p48"/>
          <p:cNvSpPr/>
          <p:nvPr/>
        </p:nvSpPr>
        <p:spPr>
          <a:xfrm>
            <a:off x="7670806" y="754210"/>
            <a:ext cx="1452327" cy="1551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Прямоугольник 51"/>
          <p:cNvSpPr/>
          <p:nvPr/>
        </p:nvSpPr>
        <p:spPr>
          <a:xfrm>
            <a:off x="7619262" y="766330"/>
            <a:ext cx="1572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3420 </a:t>
            </a:r>
            <a:r>
              <a:rPr lang="ru-RU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– </a:t>
            </a:r>
            <a:r>
              <a:rPr lang="ru-RU" sz="9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служба в ВС РФ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5398" y="1035789"/>
            <a:ext cx="14736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644 </a:t>
            </a:r>
            <a:r>
              <a:rPr lang="ru-RU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– </a:t>
            </a:r>
            <a:r>
              <a:rPr lang="ru-RU" sz="9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отпуск по уходу за ребенком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652554" y="1443755"/>
            <a:ext cx="14824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3103 </a:t>
            </a:r>
            <a:r>
              <a:rPr lang="ru-RU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– </a:t>
            </a:r>
            <a:r>
              <a:rPr lang="ru-RU" sz="900" b="1" dirty="0" smtClean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в поиске работы, состоят на учете в ЦЗН, планируют службу в </a:t>
            </a:r>
            <a:r>
              <a:rPr lang="ru-RU" sz="9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ВС РФ, иные причины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3812037" y="1490379"/>
            <a:ext cx="1365117" cy="14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Google Shape;442;p48"/>
          <p:cNvSpPr txBox="1"/>
          <p:nvPr/>
        </p:nvSpPr>
        <p:spPr>
          <a:xfrm>
            <a:off x="962388" y="2266789"/>
            <a:ext cx="302724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FFC000"/>
                </a:solidFill>
                <a:latin typeface="Josefin Sans"/>
                <a:ea typeface="Josefin Sans"/>
                <a:cs typeface="Josefin Sans"/>
                <a:sym typeface="Josefin Sans"/>
              </a:rPr>
              <a:t>24 601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выпуск в 2022 году</a:t>
            </a:r>
            <a:endParaRPr sz="12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1781" y="3313617"/>
            <a:ext cx="15260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osefin Sans"/>
                <a:ea typeface="Josefin Sans"/>
                <a:cs typeface="Josefin Sans"/>
                <a:sym typeface="Josefin Sans"/>
              </a:rPr>
              <a:t>13684 </a:t>
            </a: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ctr"/>
            <a:r>
              <a:rPr lang="ru-RU" sz="11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 </a:t>
            </a:r>
            <a:r>
              <a:rPr lang="ru-RU" sz="11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в кадрах </a:t>
            </a:r>
            <a:r>
              <a:rPr lang="ru-RU" sz="11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с СПО</a:t>
            </a:r>
            <a:endParaRPr lang="ru-RU" sz="11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8" name="Google Shape;483;p48"/>
          <p:cNvGrpSpPr/>
          <p:nvPr/>
        </p:nvGrpSpPr>
        <p:grpSpPr>
          <a:xfrm>
            <a:off x="1600068" y="4076013"/>
            <a:ext cx="1637582" cy="114796"/>
            <a:chOff x="1949575" y="3817431"/>
            <a:chExt cx="1637582" cy="114796"/>
          </a:xfrm>
        </p:grpSpPr>
        <p:sp>
          <p:nvSpPr>
            <p:cNvPr id="59" name="Google Shape;484;p48"/>
            <p:cNvSpPr/>
            <p:nvPr/>
          </p:nvSpPr>
          <p:spPr>
            <a:xfrm>
              <a:off x="1949575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5;p48"/>
            <p:cNvSpPr/>
            <p:nvPr/>
          </p:nvSpPr>
          <p:spPr>
            <a:xfrm>
              <a:off x="211882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6;p48"/>
            <p:cNvSpPr/>
            <p:nvPr/>
          </p:nvSpPr>
          <p:spPr>
            <a:xfrm>
              <a:off x="2288082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7;p48"/>
            <p:cNvSpPr/>
            <p:nvPr/>
          </p:nvSpPr>
          <p:spPr>
            <a:xfrm>
              <a:off x="245730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8;p48"/>
            <p:cNvSpPr/>
            <p:nvPr/>
          </p:nvSpPr>
          <p:spPr>
            <a:xfrm>
              <a:off x="2626589" y="3817431"/>
              <a:ext cx="114300" cy="114300"/>
            </a:xfrm>
            <a:prstGeom prst="ellipse">
              <a:avLst/>
            </a:prstGeom>
            <a:solidFill>
              <a:srgbClr val="FFD96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9;p48"/>
            <p:cNvSpPr/>
            <p:nvPr/>
          </p:nvSpPr>
          <p:spPr>
            <a:xfrm>
              <a:off x="2795825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0;p48"/>
            <p:cNvSpPr/>
            <p:nvPr/>
          </p:nvSpPr>
          <p:spPr>
            <a:xfrm>
              <a:off x="2965091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1;p48"/>
            <p:cNvSpPr/>
            <p:nvPr/>
          </p:nvSpPr>
          <p:spPr>
            <a:xfrm>
              <a:off x="3472857" y="3817431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2;p48"/>
            <p:cNvSpPr/>
            <p:nvPr/>
          </p:nvSpPr>
          <p:spPr>
            <a:xfrm>
              <a:off x="3134338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3;p48"/>
            <p:cNvSpPr/>
            <p:nvPr/>
          </p:nvSpPr>
          <p:spPr>
            <a:xfrm>
              <a:off x="3303604" y="3817927"/>
              <a:ext cx="114300" cy="1143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442;p48"/>
          <p:cNvSpPr txBox="1"/>
          <p:nvPr/>
        </p:nvSpPr>
        <p:spPr>
          <a:xfrm>
            <a:off x="863018" y="4183539"/>
            <a:ext cx="312661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FFC000"/>
                </a:solidFill>
                <a:latin typeface="Josefin Sans"/>
                <a:ea typeface="Josefin Sans"/>
                <a:cs typeface="Josefin Sans"/>
                <a:sym typeface="Josefin Sans"/>
              </a:rPr>
              <a:t>17434 (70,9%)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т</a:t>
            </a:r>
            <a:r>
              <a:rPr lang="ru-RU" sz="11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рудоустройство в 2022 году, в том числе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C000"/>
                </a:solidFill>
                <a:latin typeface="Josefin Sans"/>
                <a:ea typeface="Josefin Sans"/>
                <a:cs typeface="Josefin Sans"/>
                <a:sym typeface="Josefin Sans"/>
              </a:rPr>
              <a:t>3943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</a:t>
            </a:r>
            <a:r>
              <a:rPr lang="ru-RU" sz="1100" b="1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родолжают обучение</a:t>
            </a:r>
            <a:endParaRPr sz="11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" name="Google Shape;469;p48"/>
          <p:cNvSpPr txBox="1"/>
          <p:nvPr/>
        </p:nvSpPr>
        <p:spPr>
          <a:xfrm>
            <a:off x="8161743" y="736825"/>
            <a:ext cx="5958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13,9</a:t>
            </a:r>
            <a:r>
              <a:rPr lang="en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1100" b="1" dirty="0">
              <a:solidFill>
                <a:schemeClr val="accent2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469;p48"/>
          <p:cNvSpPr txBox="1"/>
          <p:nvPr/>
        </p:nvSpPr>
        <p:spPr>
          <a:xfrm>
            <a:off x="8176448" y="1014474"/>
            <a:ext cx="5958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2,6</a:t>
            </a:r>
            <a:r>
              <a:rPr lang="en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1100" b="1" dirty="0">
              <a:solidFill>
                <a:schemeClr val="accent2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469;p48"/>
          <p:cNvSpPr txBox="1"/>
          <p:nvPr/>
        </p:nvSpPr>
        <p:spPr>
          <a:xfrm>
            <a:off x="8212149" y="1422237"/>
            <a:ext cx="5958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12,9</a:t>
            </a:r>
            <a:r>
              <a:rPr lang="en" sz="11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1100" b="1" dirty="0">
              <a:solidFill>
                <a:schemeClr val="accent2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469;p48"/>
          <p:cNvSpPr txBox="1"/>
          <p:nvPr/>
        </p:nvSpPr>
        <p:spPr>
          <a:xfrm>
            <a:off x="7609202" y="3313617"/>
            <a:ext cx="1450643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83</a:t>
            </a:r>
            <a:r>
              <a:rPr lang="en" sz="1200" b="1" dirty="0" smtClean="0">
                <a:solidFill>
                  <a:schemeClr val="accent2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</a:t>
            </a:r>
            <a:r>
              <a:rPr lang="ru-RU" sz="120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рудоустроено в Иркутской области</a:t>
            </a:r>
            <a:endParaRPr sz="1200" b="1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8" name="Google Shape;818;p66"/>
          <p:cNvCxnSpPr>
            <a:stCxn id="836" idx="3"/>
          </p:cNvCxnSpPr>
          <p:nvPr/>
        </p:nvCxnSpPr>
        <p:spPr>
          <a:xfrm flipH="1">
            <a:off x="2523194" y="2958471"/>
            <a:ext cx="5676224" cy="124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66"/>
          <p:cNvCxnSpPr/>
          <p:nvPr/>
        </p:nvCxnSpPr>
        <p:spPr>
          <a:xfrm flipH="1">
            <a:off x="2605696" y="2203052"/>
            <a:ext cx="5403899" cy="3200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Google Shape;824;p66"/>
          <p:cNvCxnSpPr>
            <a:endCxn id="830" idx="1"/>
          </p:cNvCxnSpPr>
          <p:nvPr/>
        </p:nvCxnSpPr>
        <p:spPr>
          <a:xfrm flipH="1" flipV="1">
            <a:off x="2312366" y="3860080"/>
            <a:ext cx="5915302" cy="617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66"/>
          <p:cNvCxnSpPr/>
          <p:nvPr/>
        </p:nvCxnSpPr>
        <p:spPr>
          <a:xfrm rot="16200000" flipV="1">
            <a:off x="1746535" y="2394446"/>
            <a:ext cx="2340675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triangle" w="med" len="med"/>
            <a:tailEnd type="none" w="med" len="med"/>
          </a:ln>
        </p:spPr>
      </p:cxnSp>
      <p:cxnSp>
        <p:nvCxnSpPr>
          <p:cNvPr id="829" name="Google Shape;829;p66"/>
          <p:cNvCxnSpPr/>
          <p:nvPr/>
        </p:nvCxnSpPr>
        <p:spPr>
          <a:xfrm rot="5400000" flipH="1" flipV="1">
            <a:off x="4191039" y="2392791"/>
            <a:ext cx="2249298" cy="33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triangle" w="med" len="med"/>
            <a:tailEnd type="none" w="med" len="med"/>
          </a:ln>
        </p:spPr>
      </p:cxnSp>
      <p:sp>
        <p:nvSpPr>
          <p:cNvPr id="828" name="Google Shape;828;p66"/>
          <p:cNvSpPr txBox="1"/>
          <p:nvPr/>
        </p:nvSpPr>
        <p:spPr>
          <a:xfrm flipH="1">
            <a:off x="1525153" y="651126"/>
            <a:ext cx="2756951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-RU" sz="1600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с</a:t>
            </a:r>
            <a:r>
              <a:rPr lang="ru-RU" sz="1600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фера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«Сервис и туризм»</a:t>
            </a:r>
            <a:endParaRPr sz="1600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31" name="Google Shape;831;p66"/>
          <p:cNvSpPr txBox="1"/>
          <p:nvPr/>
        </p:nvSpPr>
        <p:spPr>
          <a:xfrm flipH="1">
            <a:off x="4243307" y="639153"/>
            <a:ext cx="2160548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сфера </a:t>
            </a:r>
            <a:endParaRPr lang="ru-RU" sz="1600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lvl="0" algn="ctr"/>
            <a:r>
              <a:rPr lang="ru-RU" sz="1600" dirty="0" smtClean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«Строительство»</a:t>
            </a:r>
            <a:endParaRPr lang="ru-RU" sz="1600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37" name="Google Shape;837;p66"/>
          <p:cNvSpPr txBox="1"/>
          <p:nvPr/>
        </p:nvSpPr>
        <p:spPr>
          <a:xfrm flipH="1">
            <a:off x="6530569" y="648719"/>
            <a:ext cx="2113394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с</a:t>
            </a:r>
            <a:r>
              <a:rPr lang="ru-RU" sz="1600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фера «Машиностроение»</a:t>
            </a:r>
            <a:endParaRPr sz="1600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7" name="Google Shape;827;p66"/>
          <p:cNvSpPr/>
          <p:nvPr/>
        </p:nvSpPr>
        <p:spPr>
          <a:xfrm>
            <a:off x="2321800" y="2727494"/>
            <a:ext cx="1341900" cy="486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373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9" name="Google Shape;819;p66"/>
          <p:cNvSpPr txBox="1"/>
          <p:nvPr/>
        </p:nvSpPr>
        <p:spPr>
          <a:xfrm flipH="1">
            <a:off x="214024" y="2791396"/>
            <a:ext cx="1426017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Выпуск</a:t>
            </a:r>
            <a:endParaRPr sz="1600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30" name="Google Shape;830;p66"/>
          <p:cNvSpPr/>
          <p:nvPr/>
        </p:nvSpPr>
        <p:spPr>
          <a:xfrm>
            <a:off x="2312366" y="3620680"/>
            <a:ext cx="1344300" cy="47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231 (62%)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1" name="Google Shape;821;p66"/>
          <p:cNvSpPr txBox="1"/>
          <p:nvPr/>
        </p:nvSpPr>
        <p:spPr>
          <a:xfrm flipH="1">
            <a:off x="348481" y="3685297"/>
            <a:ext cx="179808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Трудоустройство</a:t>
            </a:r>
            <a:endParaRPr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38" name="Google Shape;838;p66"/>
          <p:cNvSpPr/>
          <p:nvPr/>
        </p:nvSpPr>
        <p:spPr>
          <a:xfrm>
            <a:off x="2314766" y="1955059"/>
            <a:ext cx="1341900" cy="474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2535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9" name="Google Shape;839;p66"/>
          <p:cNvSpPr/>
          <p:nvPr/>
        </p:nvSpPr>
        <p:spPr>
          <a:xfrm>
            <a:off x="4645193" y="1955058"/>
            <a:ext cx="1344300" cy="469593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2152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3" name="Google Shape;823;p66"/>
          <p:cNvSpPr txBox="1"/>
          <p:nvPr/>
        </p:nvSpPr>
        <p:spPr>
          <a:xfrm flipH="1">
            <a:off x="415351" y="1966051"/>
            <a:ext cx="142599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</a:t>
            </a:r>
            <a:endParaRPr sz="1600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39" name="Google Shape;832;p66"/>
          <p:cNvCxnSpPr/>
          <p:nvPr/>
        </p:nvCxnSpPr>
        <p:spPr>
          <a:xfrm rot="5400000" flipH="1" flipV="1">
            <a:off x="6421611" y="2425055"/>
            <a:ext cx="2279458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triangle" w="med" len="med"/>
            <a:tailEnd type="none" w="med" len="med"/>
          </a:ln>
        </p:spPr>
      </p:cxnSp>
      <p:sp>
        <p:nvSpPr>
          <p:cNvPr id="841" name="Google Shape;841;p66"/>
          <p:cNvSpPr txBox="1">
            <a:spLocks noGrp="1"/>
          </p:cNvSpPr>
          <p:nvPr>
            <p:ph type="title"/>
          </p:nvPr>
        </p:nvSpPr>
        <p:spPr>
          <a:xfrm>
            <a:off x="518026" y="419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>
                <a:solidFill>
                  <a:srgbClr val="FFFFFF"/>
                </a:solidFill>
              </a:rPr>
              <a:t>Трудоустройство выпускников в 2022 году</a:t>
            </a:r>
            <a:endParaRPr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sp>
        <p:nvSpPr>
          <p:cNvPr id="836" name="Google Shape;836;p66"/>
          <p:cNvSpPr/>
          <p:nvPr/>
        </p:nvSpPr>
        <p:spPr>
          <a:xfrm>
            <a:off x="6855118" y="2715055"/>
            <a:ext cx="1344300" cy="486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543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40" y="-35094"/>
            <a:ext cx="795260" cy="787339"/>
          </a:xfrm>
          <a:prstGeom prst="rect">
            <a:avLst/>
          </a:prstGeom>
        </p:spPr>
      </p:pic>
      <p:sp>
        <p:nvSpPr>
          <p:cNvPr id="36" name="Google Shape;840;p66"/>
          <p:cNvSpPr/>
          <p:nvPr/>
        </p:nvSpPr>
        <p:spPr>
          <a:xfrm>
            <a:off x="6855117" y="1955057"/>
            <a:ext cx="1344300" cy="469594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502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" name="Google Shape;827;p66"/>
          <p:cNvSpPr/>
          <p:nvPr/>
        </p:nvSpPr>
        <p:spPr>
          <a:xfrm>
            <a:off x="4653832" y="2720315"/>
            <a:ext cx="1341900" cy="48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1191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830;p66"/>
          <p:cNvSpPr/>
          <p:nvPr/>
        </p:nvSpPr>
        <p:spPr>
          <a:xfrm>
            <a:off x="4651432" y="3621485"/>
            <a:ext cx="1344300" cy="47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844 (71%)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830;p66"/>
          <p:cNvSpPr/>
          <p:nvPr/>
        </p:nvSpPr>
        <p:spPr>
          <a:xfrm>
            <a:off x="6855117" y="3621485"/>
            <a:ext cx="1366909" cy="47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387 (71%)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828;p66"/>
          <p:cNvSpPr txBox="1"/>
          <p:nvPr/>
        </p:nvSpPr>
        <p:spPr>
          <a:xfrm flipH="1">
            <a:off x="1627470" y="4087620"/>
            <a:ext cx="2756951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 закрыта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на 9%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ru-RU" sz="1600" dirty="0" smtClean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" name="Google Shape;828;p66"/>
          <p:cNvSpPr txBox="1"/>
          <p:nvPr/>
        </p:nvSpPr>
        <p:spPr>
          <a:xfrm flipH="1">
            <a:off x="3945106" y="4094885"/>
            <a:ext cx="2756951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 закрыта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на 39%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ru-RU" sz="1600" dirty="0" smtClean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" name="Google Shape;828;p66"/>
          <p:cNvSpPr txBox="1"/>
          <p:nvPr/>
        </p:nvSpPr>
        <p:spPr>
          <a:xfrm flipH="1">
            <a:off x="6148791" y="4123186"/>
            <a:ext cx="2756951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Потребность закрыта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на 77%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ru-RU" sz="1600" dirty="0" smtClean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844854484"/>
      </p:ext>
    </p:extLst>
  </p:cSld>
  <p:clrMapOvr>
    <a:masterClrMapping/>
  </p:clrMapOvr>
</p:sld>
</file>

<file path=ppt/theme/theme1.xml><?xml version="1.0" encoding="utf-8"?>
<a:theme xmlns:a="http://schemas.openxmlformats.org/drawingml/2006/main" name="Civil Engineering Business Plan by Slidesgo">
  <a:themeElements>
    <a:clrScheme name="Simple Light">
      <a:dk1>
        <a:srgbClr val="292828"/>
      </a:dk1>
      <a:lt1>
        <a:srgbClr val="FFFFFF"/>
      </a:lt1>
      <a:dk2>
        <a:srgbClr val="B7B7B7"/>
      </a:dk2>
      <a:lt2>
        <a:srgbClr val="BF9000"/>
      </a:lt2>
      <a:accent1>
        <a:srgbClr val="FFD966"/>
      </a:accent1>
      <a:accent2>
        <a:srgbClr val="FFE5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466</Words>
  <Application>Microsoft Office PowerPoint</Application>
  <PresentationFormat>Экран (16:9)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Times New Roman</vt:lpstr>
      <vt:lpstr>Arial</vt:lpstr>
      <vt:lpstr>Montserrat</vt:lpstr>
      <vt:lpstr>Montserrat SemiBold</vt:lpstr>
      <vt:lpstr>Calibri</vt:lpstr>
      <vt:lpstr>Josefin Sans Medium</vt:lpstr>
      <vt:lpstr>Bebas Neue</vt:lpstr>
      <vt:lpstr>Josefin Sans</vt:lpstr>
      <vt:lpstr>Montserrat Medium</vt:lpstr>
      <vt:lpstr>Civil Engineering Business Plan by Slidesgo</vt:lpstr>
      <vt:lpstr>О ПОДГОТОВКЕ КВАЛИФИЦИРОВАННЫХ КАДРОВ ДЛЯ СОЦИАЛЬНО-ЭКОНОМИЧЕСКОГО РАЗВИТИЯ РЕГИОНА BUSIN SPLAN</vt:lpstr>
      <vt:lpstr>Подготовка квалифицированных кадров OVERW</vt:lpstr>
      <vt:lpstr>22</vt:lpstr>
      <vt:lpstr>Распределение контрольных цифр приема</vt:lpstr>
      <vt:lpstr>Соотношение КЦП и потребности Иркутской области по областям знаний</vt:lpstr>
      <vt:lpstr>КАДРОВОЕ ОБЕСПЕЧЕНИЕ ОСНОВНЫХ СОЦИАЛЬНО-ЭКОНОМИЧЕСКИХ ОТРАСЛЕЙ РЕГИОНА </vt:lpstr>
      <vt:lpstr>79,5 тыс. чел. (27,2%) доля потребности в работниках с высшим образованием от общей потребности в кадрах в Иркутской области*</vt:lpstr>
      <vt:lpstr>Трудоустройство выпускников в 2022 году</vt:lpstr>
      <vt:lpstr>Трудоустройство выпускников в 2022 году</vt:lpstr>
      <vt:lpstr>Долгосрочные региональные программы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КВАЛИФИЦИРОВАННЫХ КАДРОВ ДЛЯ СОЦИАЛЬНО-ЭКОНОМИЧЕСКОГО РАЗВИТИЯ РЕГИОНА BUSIN SPLAN</dc:title>
  <dc:creator>Коконова Карина Сергеевна</dc:creator>
  <cp:lastModifiedBy>Коконова Карина Сергеевна</cp:lastModifiedBy>
  <cp:revision>50</cp:revision>
  <cp:lastPrinted>2023-03-27T03:04:12Z</cp:lastPrinted>
  <dcterms:modified xsi:type="dcterms:W3CDTF">2023-03-27T05:58:39Z</dcterms:modified>
</cp:coreProperties>
</file>