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48" r:id="rId3"/>
    <p:sldId id="271" r:id="rId4"/>
    <p:sldId id="343" r:id="rId5"/>
    <p:sldId id="344" r:id="rId6"/>
    <p:sldId id="345" r:id="rId7"/>
    <p:sldId id="347" r:id="rId8"/>
    <p:sldId id="346" r:id="rId9"/>
    <p:sldId id="342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9302" autoAdjust="0"/>
  </p:normalViewPr>
  <p:slideViewPr>
    <p:cSldViewPr snapToGrid="0" showGuides="1">
      <p:cViewPr varScale="1">
        <p:scale>
          <a:sx n="103" d="100"/>
          <a:sy n="103" d="100"/>
        </p:scale>
        <p:origin x="748" y="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216E3-93EA-48DA-99F7-863175D2E98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D894-7A3C-478D-A177-E30B5B5F9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7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721225" y="1363663"/>
            <a:ext cx="16054388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210" y="390793"/>
            <a:ext cx="5414537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37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721225" y="1363663"/>
            <a:ext cx="16054388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210" y="390793"/>
            <a:ext cx="5414537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11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721225" y="1363663"/>
            <a:ext cx="16054388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210" y="390793"/>
            <a:ext cx="5414537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9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8D894-7A3C-478D-A177-E30B5B5F92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4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721225" y="1363663"/>
            <a:ext cx="16054388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210" y="390793"/>
            <a:ext cx="5414537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11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721225" y="1363663"/>
            <a:ext cx="16054388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210" y="390793"/>
            <a:ext cx="5414537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9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209BA-47B5-4A11-9420-D5889C6B3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0028B7-065A-4793-AE80-BD0303F32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70D70-DED0-41D2-AB8F-77ED79C9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7CD86-C067-495C-8691-25DFC7D3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49D508-5865-45AC-BEEA-310E246A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4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7E86F-5B18-4997-B8CE-D222AA0B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1F59F6-69EA-4958-AEA3-59F690F71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07F243-5E86-434D-8789-C344841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3F8F9-F833-40EF-A898-A5C2300D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AEAD6D-FB2E-4723-BCAB-6DCDEA84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AE4E55-DDAC-49F1-A1FA-EE10531CC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2A18F8-CE20-4A4A-8DA5-7FC8D1CAA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D49387-E7AD-4ECE-9C25-2109F757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ECC45E-DDB5-42FD-9379-2A679FA5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B53951-1646-4504-A9C0-197278DA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35865-8F03-46CA-9CDB-8E4DF04B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70F78E-65C1-4B91-A1AC-359473B7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2D7E29-4C9F-4CF4-8FBD-47FE4A70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52BC65-7416-40CE-9D48-B2163124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4B12F3-60D1-4935-A255-BB49613D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B867F-13E8-4CF9-A1E1-453F9DEF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15387C-4EAB-4341-BB92-C5ADB5983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118908-3486-4860-91EA-489CDC8E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E62FE2-9F54-4B91-A8A3-3378A429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1FADCC-3A57-4630-BFCA-9D969C80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8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56D2-31E6-466E-99CB-6DCE6E0D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08937C-50DA-49D4-9B70-49A045D90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F47E57-7757-43C7-945E-A1EFE777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97F900-763F-4610-B791-F7AC3305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8FC9AF-416E-450A-AA5A-9E88F7F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283712-D8FB-48C2-99DB-E108CD6A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A4555-B38B-4BBA-B0AA-D1B6A70B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2D557-5EEE-4969-B5CE-C08AB525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E07536-DC1E-49F8-A4D1-0E9A6A08D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AF8A86-0313-499F-BE0D-2593BB9A4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9C4591-C52C-4487-944B-08C21099F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60436E0-8AE3-4717-8C49-CB5149F7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4FDEA1-7706-49D6-9E7F-56FF0676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4A82CA8-1A3A-4FFA-912D-129719B2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C49D0-B481-43E3-AA87-92867CD2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8B22B3-F3AE-495D-ADB3-BB3B3404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69F13E-2212-45C8-9AB2-C1086A17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165BCA-F6BE-478B-B721-B95712E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9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F9C8DAA-8BDF-48DF-A2AB-5BE4B548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F7653D-99A4-41F7-A2B9-167DBF27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8D84C5-9733-442F-9577-24F440A4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83673-423B-43F3-A9B5-981A62D3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D68699-1C30-4F66-A5B5-5D9E0EF9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A81003-A377-490D-BB41-2C3B3A2C5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C109F4-E3D1-4AC9-9FED-0A5B6B97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76C0E6-18CD-4403-BF36-DF7A6AC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20B7D4-4DE5-4A6B-AC33-AD6E0F03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2EB0D-3D71-4B3A-87B3-A080A20B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DED274-BEC6-4407-A9C7-0443D3AF6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1592DA-FE61-4F87-A9CE-749DE240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814BBF-8AF1-40DD-9D28-0CAEB213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22A15F-818B-4ADA-8EDC-6518C008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A94CAE-1EEC-49BE-99EC-559FC20A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388D3-3414-4926-AA60-74CA5366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37016A-BE90-4917-8995-84EC499C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7833C-0DD2-4022-AD23-33715DA3A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10DD-5B47-43C3-8ABB-1825DC93D40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3FAD04-EB7C-4563-B6F6-81B0B660D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43B1AF-8D83-4D7F-B52D-56B9C9216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9AE9-74C3-42F1-98C5-F9B468C87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8268C-622C-453D-BA7D-DBE804ADA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6124" y="1122363"/>
            <a:ext cx="9401694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О комплексе мер социальной поддержки участников </a:t>
            </a:r>
            <a:r>
              <a:rPr lang="ru-RU" sz="4400" dirty="0" smtClean="0"/>
              <a:t>СВО и </a:t>
            </a:r>
            <a:r>
              <a:rPr lang="ru-RU" sz="4400" dirty="0"/>
              <a:t>членов их семей в Иркутской области</a:t>
            </a: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36DE23-53BC-43AD-A53A-25EA45679D0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359166" y="4663440"/>
            <a:ext cx="7504385" cy="211058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Вобликова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Валентина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Феофановна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заместитель Председателя Правительства Иркутской области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6" descr="irkob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7" y="254032"/>
            <a:ext cx="1391687" cy="17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11925" y="4966592"/>
            <a:ext cx="5457379" cy="16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73411" y="1502343"/>
            <a:ext cx="2620693" cy="947386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Депутаты Законодательного Собрания Иркутской области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01601" y="107327"/>
            <a:ext cx="11946466" cy="881828"/>
          </a:xfrm>
          <a:prstGeom prst="roundRect">
            <a:avLst>
              <a:gd name="adj" fmla="val 486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Иркутской области по координации помощи семьям мобилизованных и военнослужащих, участвующих в специальной военной операции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267950" y="76201"/>
            <a:ext cx="400050" cy="404813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865439" y="4945063"/>
            <a:ext cx="7870825" cy="512762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498383" y="1822905"/>
            <a:ext cx="2529324" cy="925476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общественных организаций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120046" y="1169619"/>
            <a:ext cx="7894637" cy="222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364838" y="6512753"/>
            <a:ext cx="7894637" cy="222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788950" y="4774854"/>
            <a:ext cx="2367055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Уполномоченный по правам ребенка в Иркутской 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16657" y="2777533"/>
            <a:ext cx="43014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Губернатора Иркутской области от 3 октября 2022 года № 289-р «О создании штаба Иркутской области по координации помощи семьям мобилизованных и военнослужащих, участвующих в специальной военной операции на территориях </a:t>
            </a:r>
            <a:r>
              <a:rPr lang="ru-RU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Донецкой Народной Республики, Луганской Народной Республики и Украины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98383" y="4674281"/>
            <a:ext cx="2529324" cy="1092037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Молодежного парламента Законодательного Собрания Иркутской области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788950" y="1812529"/>
            <a:ext cx="2347428" cy="935851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органов исполнительной власти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98383" y="3191069"/>
            <a:ext cx="2529324" cy="1199205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НКО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(Российский Союз сельских женщин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Солдатские матери Приангарья, Комитет воинов Отечества)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88950" y="3287761"/>
            <a:ext cx="2347428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Уполномоченный по правам человека в Иркутской 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362095" y="5220299"/>
            <a:ext cx="3243326" cy="1071276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студенческого координационного совета, член «молодежного правительства» Иркутской области 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8804741" y="2492063"/>
            <a:ext cx="3094902" cy="718950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НКО (совет женщин, совет отцов и т.д.)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01601" y="107327"/>
            <a:ext cx="11946466" cy="1115490"/>
          </a:xfrm>
          <a:prstGeom prst="roundRect">
            <a:avLst>
              <a:gd name="adj" fmla="val 3494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На территории 42 муниципальных образований созданы штабы по координации помощи семьям мобилизованных и военнослужащих, участвующих в специальной 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военной операции</a:t>
            </a:r>
            <a:endParaRPr lang="ru-RU" alt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267950" y="76201"/>
            <a:ext cx="400050" cy="404813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7164953" y="2486064"/>
            <a:ext cx="1349395" cy="724949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Депутаты Думы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1" y="2524873"/>
            <a:ext cx="4215054" cy="1714821"/>
          </a:xfrm>
          <a:prstGeom prst="roundRect">
            <a:avLst>
              <a:gd name="adj" fmla="val 2963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865439" y="4945063"/>
            <a:ext cx="7870825" cy="512762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8701868" y="4596635"/>
            <a:ext cx="3243326" cy="724020"/>
          </a:xfrm>
          <a:prstGeom prst="roundRect">
            <a:avLst>
              <a:gd name="adj" fmla="val 4866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реализацию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 акции #МЫВМЕСТЕ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29" y="2033537"/>
            <a:ext cx="421526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паспорт семьи военнослужащего</a:t>
            </a:r>
          </a:p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383343" y="5919075"/>
            <a:ext cx="7894637" cy="222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04741" y="3491969"/>
            <a:ext cx="3243326" cy="5232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Отдел образования, культуры, спорта, главный врач, служба ЗАГС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764801" y="4578401"/>
            <a:ext cx="3553604" cy="74225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социальной защиты населения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1434" y="3491970"/>
            <a:ext cx="3553605" cy="7386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Руководители муниципальных комитетов имущества, жизнеобеспечения, финансов и т.д.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4801" y="2472349"/>
            <a:ext cx="1915552" cy="7386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Мэр / заместитель мэра по социальным вопросам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129" y="4368704"/>
            <a:ext cx="4215260" cy="1211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межведомственного взаимодействия по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обеспечению социального сопровождения граждан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призванных на военную службу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239347" y="3362876"/>
            <a:ext cx="0" cy="876819"/>
          </a:xfrm>
          <a:prstGeom prst="straightConnector1">
            <a:avLst/>
          </a:prstGeom>
          <a:ln>
            <a:solidFill>
              <a:srgbClr val="0070C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01601" y="107326"/>
            <a:ext cx="11946466" cy="993151"/>
          </a:xfrm>
          <a:prstGeom prst="roundRect">
            <a:avLst>
              <a:gd name="adj" fmla="val 486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Перечень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мер социальной поддержки, предоставляемых на территории Иркутской области участникам СВО и членам их семей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Распоряжением Губернатора Иркутской области от 8 ноября 2022 года № 338-р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2767" y="1156420"/>
            <a:ext cx="11946466" cy="726946"/>
          </a:xfrm>
          <a:prstGeom prst="roundRect">
            <a:avLst>
              <a:gd name="adj" fmla="val 130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267950" y="76201"/>
            <a:ext cx="400050" cy="404813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865439" y="4945063"/>
            <a:ext cx="7870825" cy="512762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443" y="5633072"/>
            <a:ext cx="9820311" cy="10772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редоставление </a:t>
            </a:r>
            <a:r>
              <a:rPr lang="ru-RU" sz="1600" dirty="0">
                <a:solidFill>
                  <a:schemeClr val="bg1"/>
                </a:solidFill>
              </a:rPr>
              <a:t>ипотечного жилищного кредита на приобретение (строительство) жилья на первичном рынке жилья на территории Иркутской области с процентной ставкой, пониженной на три процентных пункта для участников СВО, имеющих статус ветеранов боевых действий (инвалидов боевых действий), и членов семей погибших (умерших) ветеранов боевых действий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155" y="3019029"/>
            <a:ext cx="977975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Освобождение </a:t>
            </a:r>
            <a:r>
              <a:rPr lang="ru-RU" sz="1600" dirty="0">
                <a:solidFill>
                  <a:schemeClr val="bg1"/>
                </a:solidFill>
              </a:rPr>
              <a:t>участников СВО и членов их семей от начисления пеней в случае несвоевременного и (или) неполного внесения ими платы за жилое помещение и коммунальные услуги, взноса на капитальный ремонт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796" y="2012785"/>
            <a:ext cx="9761787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Бесплатное обеспечение путевками на санаторно-курортное лечение (компенсация части стоимости путевки) для участников СВО, имеющих статус </a:t>
            </a:r>
            <a:r>
              <a:rPr lang="ru-RU" sz="1600" dirty="0">
                <a:solidFill>
                  <a:schemeClr val="bg1"/>
                </a:solidFill>
              </a:rPr>
              <a:t>ветеранов боевых действий, и членов семей погибших (умерших) ветеранов боевых </a:t>
            </a:r>
            <a:r>
              <a:rPr lang="ru-RU" sz="1600" dirty="0" smtClean="0">
                <a:solidFill>
                  <a:schemeClr val="bg1"/>
                </a:solidFill>
              </a:rPr>
              <a:t>действий)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2878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6 </a:t>
            </a:r>
            <a:r>
              <a:rPr lang="ru-RU" sz="2000" dirty="0"/>
              <a:t>февраля 2023 года </a:t>
            </a:r>
            <a:br>
              <a:rPr lang="ru-RU" sz="2000" dirty="0"/>
            </a:br>
            <a:r>
              <a:rPr lang="ru-RU" sz="2000" dirty="0" smtClean="0"/>
              <a:t>Перечень </a:t>
            </a:r>
            <a:r>
              <a:rPr lang="ru-RU" sz="2000" dirty="0"/>
              <a:t>дополнен следующими мерами </a:t>
            </a:r>
            <a:r>
              <a:rPr lang="ru-RU" sz="2000" dirty="0" smtClean="0"/>
              <a:t>поддержки: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1796" y="4825181"/>
            <a:ext cx="9742428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Е</a:t>
            </a:r>
            <a:r>
              <a:rPr lang="ru-RU" sz="1600" dirty="0" smtClean="0">
                <a:solidFill>
                  <a:schemeClr val="bg1"/>
                </a:solidFill>
              </a:rPr>
              <a:t>диновременная </a:t>
            </a:r>
            <a:r>
              <a:rPr lang="ru-RU" sz="1600" dirty="0">
                <a:solidFill>
                  <a:schemeClr val="bg1"/>
                </a:solidFill>
              </a:rPr>
              <a:t>денежная выплата в размере 10 000 рублей семьям участников СВО в связи с рождением </a:t>
            </a:r>
            <a:r>
              <a:rPr lang="ru-RU" sz="1600" dirty="0" smtClean="0">
                <a:solidFill>
                  <a:schemeClr val="bg1"/>
                </a:solidFill>
              </a:rPr>
              <a:t>ребенка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4384" y="1949154"/>
            <a:ext cx="1859902" cy="4761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Перечень содержит </a:t>
            </a:r>
            <a:r>
              <a:rPr lang="ru-RU" sz="9600" dirty="0">
                <a:solidFill>
                  <a:srgbClr val="FF0000"/>
                </a:solidFill>
              </a:rPr>
              <a:t>33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меры </a:t>
            </a:r>
            <a:r>
              <a:rPr lang="ru-RU" sz="2400" dirty="0">
                <a:solidFill>
                  <a:schemeClr val="tx1"/>
                </a:solidFill>
              </a:rPr>
              <a:t>социальной поддержки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1155" y="3796056"/>
            <a:ext cx="9820311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свобождение </a:t>
            </a:r>
            <a:r>
              <a:rPr lang="ru-RU" sz="1600" dirty="0">
                <a:solidFill>
                  <a:schemeClr val="bg1"/>
                </a:solidFill>
              </a:rPr>
              <a:t>от уплаты арендной платы и неприменение штрафов в связи с несоблюдением порядка и сроков внесения арендной платы по договорам аренды объектов недвижимого имущества, находящихся в государственной собственности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647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1521165-9766-46BD-8E62-3079B3981C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28.12.2022 года – открытие Центра сопровождения семей участников СВО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D94FF35-8C3D-412A-A8CA-8B06664BE7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29619"/>
            <a:ext cx="5181600" cy="38862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44F8DB-0587-4C11-9455-C80D5A65B1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Штатная численность:</a:t>
            </a:r>
          </a:p>
          <a:p>
            <a:pPr marL="0" indent="0">
              <a:buNone/>
            </a:pPr>
            <a:r>
              <a:rPr lang="ru-RU" dirty="0"/>
              <a:t>Руководитель – 1 </a:t>
            </a:r>
            <a:r>
              <a:rPr lang="ru-RU" dirty="0" err="1"/>
              <a:t>шт.ед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Специалист по социальной работе – 3 </a:t>
            </a:r>
            <a:r>
              <a:rPr lang="ru-RU" dirty="0" err="1"/>
              <a:t>шт.ед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Психолог – 1 </a:t>
            </a:r>
            <a:r>
              <a:rPr lang="ru-RU" dirty="0" err="1"/>
              <a:t>шт.ед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Юрист – 1 </a:t>
            </a:r>
            <a:r>
              <a:rPr lang="ru-RU" dirty="0" err="1"/>
              <a:t>шт.ед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Имевшийся ресурс учреждения: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ru-RU" dirty="0" smtClean="0"/>
              <a:t>Единый контактный центр </a:t>
            </a:r>
          </a:p>
          <a:p>
            <a:pPr marL="0" indent="0">
              <a:buNone/>
            </a:pPr>
            <a:r>
              <a:rPr lang="ru-RU" dirty="0" smtClean="0"/>
              <a:t>(тел. 8-800-6-000-000)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отдел информационной и издательской деятельности</a:t>
            </a:r>
          </a:p>
          <a:p>
            <a:pPr marL="0" indent="0">
              <a:buNone/>
            </a:pPr>
            <a:r>
              <a:rPr lang="ru-RU" dirty="0"/>
              <a:t>+ в штате 3 психолога с подготовкой</a:t>
            </a:r>
          </a:p>
          <a:p>
            <a:pPr marL="0" indent="0">
              <a:buNone/>
            </a:pPr>
            <a:r>
              <a:rPr lang="ru-RU" dirty="0"/>
              <a:t>+ методисты и преподаватели  </a:t>
            </a:r>
          </a:p>
          <a:p>
            <a:endParaRPr lang="ru-RU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BF39E440-4616-4ADD-8396-0A13EB7518F6}"/>
              </a:ext>
            </a:extLst>
          </p:cNvPr>
          <p:cNvCxnSpPr>
            <a:cxnSpLocks/>
          </p:cNvCxnSpPr>
          <p:nvPr/>
        </p:nvCxnSpPr>
        <p:spPr>
          <a:xfrm>
            <a:off x="6172200" y="3609975"/>
            <a:ext cx="5105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23AE911-4DF1-4C93-8BDA-DDAD1B72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5126"/>
            <a:ext cx="10610850" cy="959822"/>
          </a:xfr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Иркутской области открываются пункты сопровождения семей участников специальной военной операции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F993B829-044E-4ACA-BB79-DD54700C2E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0" y="4688682"/>
            <a:ext cx="2619375" cy="20173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FB1CBCB-D9F0-4344-8D1F-FACC391B2C24}"/>
              </a:ext>
            </a:extLst>
          </p:cNvPr>
          <p:cNvSpPr/>
          <p:nvPr/>
        </p:nvSpPr>
        <p:spPr>
          <a:xfrm>
            <a:off x="742950" y="2207053"/>
            <a:ext cx="10610850" cy="122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методология работы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психолога и юриста специалистами Центра сопровождения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информационные материалы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1383265"/>
            <a:ext cx="10610850" cy="765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такие пункты открыты 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0" y="3525123"/>
            <a:ext cx="10610850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7">
            <a:extLst>
              <a:ext uri="{FF2B5EF4-FFF2-40B4-BE49-F238E27FC236}">
                <a16:creationId xmlns:a16="http://schemas.microsoft.com/office/drawing/2014/main" xmlns="" id="{E59F9DF0-F110-4BB5-9C3F-3948779A6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4712941"/>
            <a:ext cx="1004057" cy="2034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D00149-5E2E-4900-A1E7-40746AE7E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2" y="4708164"/>
            <a:ext cx="1000126" cy="2045859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35" y="4669200"/>
            <a:ext cx="2107745" cy="2056314"/>
          </a:xfrm>
        </p:spPr>
      </p:pic>
      <p:pic>
        <p:nvPicPr>
          <p:cNvPr id="16" name="Объект 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08" y="4704297"/>
            <a:ext cx="1613042" cy="2017350"/>
          </a:xfrm>
        </p:spPr>
      </p:pic>
      <p:sp>
        <p:nvSpPr>
          <p:cNvPr id="17" name="Прямоугольник 16"/>
          <p:cNvSpPr/>
          <p:nvPr/>
        </p:nvSpPr>
        <p:spPr>
          <a:xfrm>
            <a:off x="738187" y="4104856"/>
            <a:ext cx="2619375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5024" y="4047451"/>
            <a:ext cx="2619375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Черемхово,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Черемховский р-н,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Свирск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5322" y="4120245"/>
            <a:ext cx="2619375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Тулун 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Тулунский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11239" y="4047452"/>
            <a:ext cx="254256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Усолье-Сибирское, </a:t>
            </a: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Усольский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22767" y="185835"/>
            <a:ext cx="11946466" cy="723010"/>
          </a:xfrm>
          <a:prstGeom prst="roundRect">
            <a:avLst>
              <a:gd name="adj" fmla="val 486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и реабилитационной помощи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2766" y="1230961"/>
            <a:ext cx="5306483" cy="2098002"/>
          </a:xfrm>
          <a:prstGeom prst="roundRect">
            <a:avLst>
              <a:gd name="adj" fmla="val 130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ействует региональная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ветеранов боевых действий и членов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(умерших) ветеранов боевых действий (далее – ветераны боевых действий)» на 2022-2024 годы, утвержденная распоряжением Правительства Иркутской области от 1 декабря 2021 года № 710-рп (далее – региональная программа)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267950" y="76201"/>
            <a:ext cx="400050" cy="404813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865439" y="4945063"/>
            <a:ext cx="7870825" cy="512762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0923" y="3695063"/>
            <a:ext cx="5418492" cy="258532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бесплатных путевок на санаторно-курортное лечение в санаторно-курортных организациях, расположенных на территории Иркутской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компенсации части стоимости путевки на санаторно-курортное лечение в санаторно-курортных организациях, расположенных на территории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90923" y="1265940"/>
            <a:ext cx="5418492" cy="212365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оздоровления ветеранов заключаются контракты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АО «Клинический курорт «Ангара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Иркутской области на 2023 год на данные цели предусмотрено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6,75 млн рублей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позволит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оздоровить 150 чел.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520882" y="199382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2766" y="3609740"/>
            <a:ext cx="5306483" cy="2670646"/>
          </a:xfrm>
          <a:prstGeom prst="roundRect">
            <a:avLst>
              <a:gd name="adj" fmla="val 130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ветераны боевых действий имеют право выбора предоставления за счет средств областного бюджета дополнительной меры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20882" y="46023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22767" y="185835"/>
            <a:ext cx="11946466" cy="723010"/>
          </a:xfrm>
          <a:prstGeom prst="roundRect">
            <a:avLst>
              <a:gd name="adj" fmla="val 486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направления поддержки участников СВО и их семей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5106" y="1011514"/>
            <a:ext cx="11946466" cy="726946"/>
          </a:xfrm>
          <a:prstGeom prst="roundRect">
            <a:avLst>
              <a:gd name="adj" fmla="val 130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Иркутской области реализуются: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267950" y="76201"/>
            <a:ext cx="400050" cy="404813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865439" y="4945063"/>
            <a:ext cx="7870825" cy="512762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106" y="3087119"/>
            <a:ext cx="6717235" cy="138499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платы, взимаемой за присмотр и уход за ребенком в дошкольных образовательных организациях, подведомственных органам местного самоуправления муниципальных образований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66" y="1905353"/>
            <a:ext cx="6717235" cy="106182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волонтерская помощь семьям участников СВО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общероссийской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взаимопомощи #МЫВМЕСТЕ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5106" y="5426195"/>
            <a:ext cx="6744754" cy="138499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членов семей мобилизованных и военнослужащих, участвующих в специальной военной операции, твердым топливом, дровяной древесиной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8974" y="1917353"/>
            <a:ext cx="5000625" cy="1049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Иркутской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работает более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отработано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заявок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866" y="4584862"/>
            <a:ext cx="6724946" cy="7386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 семей участников СВО мероприятиями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посвященными празднованию Нового года</a:t>
            </a:r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38975" y="3087119"/>
            <a:ext cx="5000625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мера поддержки установлена 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 муниципальных образованиях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8974" y="4584863"/>
            <a:ext cx="5000625" cy="738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Губернаторской елке приняли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детей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новогодними подарками обеспечено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7 913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38974" y="5426195"/>
            <a:ext cx="5000625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поступившей из муниципальных штабов,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 предоставлено более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семьям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61728" y="2743780"/>
            <a:ext cx="7406640" cy="110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ru-RU" altLang="ru-RU" sz="4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85863" y="21227"/>
            <a:ext cx="477893" cy="234394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050" b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6" descr="irkob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8" y="255621"/>
            <a:ext cx="1391687" cy="17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805</Words>
  <Application>Microsoft Office PowerPoint</Application>
  <PresentationFormat>Широкоэкранный</PresentationFormat>
  <Paragraphs>86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О комплексе мер социальной поддержки участников СВО и членов их семей в Иркутской области</vt:lpstr>
      <vt:lpstr>Презентация PowerPoint</vt:lpstr>
      <vt:lpstr>Презентация PowerPoint</vt:lpstr>
      <vt:lpstr>Презентация PowerPoint</vt:lpstr>
      <vt:lpstr>28.12.2022 года – открытие Центра сопровождения семей участников СВО</vt:lpstr>
      <vt:lpstr>В муниципальных образованиях Иркутской области открываются пункты сопровождения семей участников специальной военной операции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с семьями участников специальной военной операции</dc:title>
  <dc:creator>Клецкина СА</dc:creator>
  <cp:lastModifiedBy>Фрицлер Надежда Владимировна</cp:lastModifiedBy>
  <cp:revision>46</cp:revision>
  <cp:lastPrinted>2023-02-20T01:28:03Z</cp:lastPrinted>
  <dcterms:created xsi:type="dcterms:W3CDTF">2023-02-01T23:00:27Z</dcterms:created>
  <dcterms:modified xsi:type="dcterms:W3CDTF">2023-02-20T01:43:10Z</dcterms:modified>
</cp:coreProperties>
</file>