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3" r:id="rId3"/>
    <p:sldId id="264" r:id="rId4"/>
    <p:sldId id="265" r:id="rId5"/>
    <p:sldId id="260" r:id="rId6"/>
    <p:sldId id="257" r:id="rId7"/>
    <p:sldId id="258" r:id="rId8"/>
    <p:sldId id="268" r:id="rId9"/>
    <p:sldId id="259" r:id="rId10"/>
    <p:sldId id="261" r:id="rId11"/>
    <p:sldId id="262" r:id="rId12"/>
    <p:sldId id="266" r:id="rId13"/>
    <p:sldId id="267"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27" y="10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68294E9B-47A3-474F-B889-5AE75949B146}" type="datetimeFigureOut">
              <a:rPr lang="ru-RU" smtClean="0"/>
              <a:t>20.02.2023</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1CBEDA2-4199-48E3-B31E-D79CDFEE848A}"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8294E9B-47A3-474F-B889-5AE75949B146}" type="datetimeFigureOut">
              <a:rPr lang="ru-RU" smtClean="0"/>
              <a:t>20.02.2023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1CBEDA2-4199-48E3-B31E-D79CDFEE848A}"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8294E9B-47A3-474F-B889-5AE75949B146}" type="datetimeFigureOut">
              <a:rPr lang="ru-RU" smtClean="0"/>
              <a:t>20.02.2023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1CBEDA2-4199-48E3-B31E-D79CDFEE848A}"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8294E9B-47A3-474F-B889-5AE75949B146}" type="datetimeFigureOut">
              <a:rPr lang="ru-RU" smtClean="0"/>
              <a:t>20.02.2023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1CBEDA2-4199-48E3-B31E-D79CDFEE848A}"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68294E9B-47A3-474F-B889-5AE75949B146}" type="datetimeFigureOut">
              <a:rPr lang="ru-RU" smtClean="0"/>
              <a:t>20.02.2023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1CBEDA2-4199-48E3-B31E-D79CDFEE848A}"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68294E9B-47A3-474F-B889-5AE75949B146}" type="datetimeFigureOut">
              <a:rPr lang="ru-RU" smtClean="0"/>
              <a:t>20.02.2023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1CBEDA2-4199-48E3-B31E-D79CDFEE848A}"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68294E9B-47A3-474F-B889-5AE75949B146}" type="datetimeFigureOut">
              <a:rPr lang="ru-RU" smtClean="0"/>
              <a:t>20.02.2023</a:t>
            </a:fld>
            <a:endParaRPr lang="ru-RU"/>
          </a:p>
        </p:txBody>
      </p:sp>
      <p:sp>
        <p:nvSpPr>
          <p:cNvPr id="27" name="Номер слайда 26"/>
          <p:cNvSpPr>
            <a:spLocks noGrp="1"/>
          </p:cNvSpPr>
          <p:nvPr>
            <p:ph type="sldNum" sz="quarter" idx="11"/>
          </p:nvPr>
        </p:nvSpPr>
        <p:spPr/>
        <p:txBody>
          <a:bodyPr rtlCol="0"/>
          <a:lstStyle/>
          <a:p>
            <a:fld id="{01CBEDA2-4199-48E3-B31E-D79CDFEE848A}" type="slidenum">
              <a:rPr lang="ru-RU" smtClean="0"/>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68294E9B-47A3-474F-B889-5AE75949B146}" type="datetimeFigureOut">
              <a:rPr lang="ru-RU" smtClean="0"/>
              <a:t>20.02.2023</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01CBEDA2-4199-48E3-B31E-D79CDFEE848A}"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8294E9B-47A3-474F-B889-5AE75949B146}" type="datetimeFigureOut">
              <a:rPr lang="ru-RU" smtClean="0"/>
              <a:t>20.02.2023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1CBEDA2-4199-48E3-B31E-D79CDFEE848A}"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68294E9B-47A3-474F-B889-5AE75949B146}" type="datetimeFigureOut">
              <a:rPr lang="ru-RU" smtClean="0"/>
              <a:t>20.02.2023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1CBEDA2-4199-48E3-B31E-D79CDFEE848A}"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68294E9B-47A3-474F-B889-5AE75949B146}" type="datetimeFigureOut">
              <a:rPr lang="ru-RU" smtClean="0"/>
              <a:t>20.02.2023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1CBEDA2-4199-48E3-B31E-D79CDFEE848A}"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68294E9B-47A3-474F-B889-5AE75949B146}" type="datetimeFigureOut">
              <a:rPr lang="ru-RU" smtClean="0"/>
              <a:t>20.02.2023</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1CBEDA2-4199-48E3-B31E-D79CDFEE848A}"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2060848"/>
            <a:ext cx="8458200" cy="1470025"/>
          </a:xfrm>
        </p:spPr>
        <p:txBody>
          <a:bodyPr>
            <a:normAutofit/>
          </a:bodyPr>
          <a:lstStyle/>
          <a:p>
            <a:r>
              <a:rPr lang="ru-RU" sz="3600" b="1" dirty="0" smtClean="0"/>
              <a:t>ПЕДАГОГ-НАСТАВНИК – ЗАПРОС ГРАЖДАНСКОГО ОБЩЕСТВА</a:t>
            </a:r>
            <a:endParaRPr lang="ru-RU" sz="3600" dirty="0"/>
          </a:p>
        </p:txBody>
      </p:sp>
      <p:sp>
        <p:nvSpPr>
          <p:cNvPr id="3" name="Подзаголовок 2"/>
          <p:cNvSpPr>
            <a:spLocks noGrp="1"/>
          </p:cNvSpPr>
          <p:nvPr>
            <p:ph type="subTitle" idx="1"/>
          </p:nvPr>
        </p:nvSpPr>
        <p:spPr>
          <a:xfrm>
            <a:off x="1219200" y="4509120"/>
            <a:ext cx="6858000" cy="1944216"/>
          </a:xfrm>
        </p:spPr>
        <p:txBody>
          <a:bodyPr>
            <a:normAutofit fontScale="70000" lnSpcReduction="20000"/>
          </a:bodyPr>
          <a:lstStyle/>
          <a:p>
            <a:r>
              <a:rPr lang="ru-RU" b="1" i="1" dirty="0" smtClean="0"/>
              <a:t>НЕУПОКОЕВ Петр Сергеевич </a:t>
            </a:r>
            <a:r>
              <a:rPr lang="ru-RU" i="1" dirty="0" smtClean="0"/>
              <a:t>– заместитель председателя, начальник отдела организационно-плановой, военно-патриотической и спортивной работы Регионального отделения Общероссийской общественно-государственной организации «Добровольное общество содействия армии, авиации и флоту России» Иркутской области, директор Иркутской городской общественной организации «Спортивный клуб боевых единоборств «</a:t>
            </a:r>
            <a:r>
              <a:rPr lang="ru-RU" i="1" dirty="0" err="1" smtClean="0"/>
              <a:t>Фудо-Джитсу</a:t>
            </a:r>
            <a:r>
              <a:rPr lang="ru-RU" i="1" dirty="0" smtClean="0"/>
              <a:t>»</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К освоению программы допускаются:</a:t>
            </a:r>
            <a:br>
              <a:rPr lang="ru-RU" dirty="0" smtClean="0"/>
            </a:br>
            <a:endParaRPr lang="ru-RU" dirty="0"/>
          </a:p>
        </p:txBody>
      </p:sp>
      <p:sp>
        <p:nvSpPr>
          <p:cNvPr id="3" name="Содержимое 2"/>
          <p:cNvSpPr>
            <a:spLocks noGrp="1"/>
          </p:cNvSpPr>
          <p:nvPr>
            <p:ph idx="1"/>
          </p:nvPr>
        </p:nvSpPr>
        <p:spPr/>
        <p:txBody>
          <a:bodyPr/>
          <a:lstStyle/>
          <a:p>
            <a:r>
              <a:rPr lang="ru-RU" dirty="0" smtClean="0"/>
              <a:t>1) лица, имеющие среднее профессиональное и (или) высшее образование;</a:t>
            </a:r>
            <a:endParaRPr lang="ru-RU" b="1" dirty="0" smtClean="0"/>
          </a:p>
          <a:p>
            <a:r>
              <a:rPr lang="ru-RU" dirty="0" smtClean="0"/>
              <a:t>2) лица, получающие среднее профессиональное и (или) высшее образование.</a:t>
            </a:r>
            <a:endParaRPr lang="ru-RU" b="1" dirty="0" smtClean="0"/>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Программа (500 часов)включает:</a:t>
            </a:r>
            <a:endParaRPr lang="ru-RU" dirty="0"/>
          </a:p>
        </p:txBody>
      </p:sp>
      <p:sp>
        <p:nvSpPr>
          <p:cNvPr id="3" name="Содержимое 2"/>
          <p:cNvSpPr>
            <a:spLocks noGrp="1"/>
          </p:cNvSpPr>
          <p:nvPr>
            <p:ph idx="1"/>
          </p:nvPr>
        </p:nvSpPr>
        <p:spPr/>
        <p:txBody>
          <a:bodyPr>
            <a:normAutofit fontScale="92500" lnSpcReduction="10000"/>
          </a:bodyPr>
          <a:lstStyle/>
          <a:p>
            <a:r>
              <a:rPr lang="ru-RU" dirty="0" smtClean="0"/>
              <a:t>1 модуль- </a:t>
            </a:r>
            <a:r>
              <a:rPr lang="ru-RU" i="1" dirty="0" smtClean="0"/>
              <a:t>Нормативно-правовые и методологические основы деятельности наставника</a:t>
            </a:r>
          </a:p>
          <a:p>
            <a:r>
              <a:rPr lang="ru-RU" dirty="0" smtClean="0"/>
              <a:t> 2 модуль  - </a:t>
            </a:r>
            <a:r>
              <a:rPr lang="ru-RU" i="1" dirty="0" smtClean="0">
                <a:solidFill>
                  <a:srgbClr val="0070C0"/>
                </a:solidFill>
              </a:rPr>
              <a:t>Воспитание, как педагогический процесс в деятельности наставника (подходы к реализации, средства, формы, в том числе и  патриотического воспитания) </a:t>
            </a:r>
          </a:p>
          <a:p>
            <a:r>
              <a:rPr lang="ru-RU" dirty="0" smtClean="0"/>
              <a:t>3 модуль - </a:t>
            </a:r>
            <a:r>
              <a:rPr lang="ru-RU" i="1" dirty="0" smtClean="0"/>
              <a:t>Педагогические технологии в воспитательной деятельности наставника</a:t>
            </a:r>
          </a:p>
          <a:p>
            <a:r>
              <a:rPr lang="ru-RU" dirty="0" smtClean="0"/>
              <a:t>4 модуль – </a:t>
            </a:r>
            <a:r>
              <a:rPr lang="ru-RU" i="1" dirty="0" smtClean="0"/>
              <a:t>Педагогическая практика</a:t>
            </a:r>
          </a:p>
          <a:p>
            <a:r>
              <a:rPr lang="ru-RU" dirty="0" smtClean="0"/>
              <a:t>5. – </a:t>
            </a:r>
            <a:r>
              <a:rPr lang="ru-RU" i="1" dirty="0" smtClean="0"/>
              <a:t>Итоговая аттестация</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Программа (250 часов)включает:</a:t>
            </a:r>
            <a:endParaRPr lang="ru-RU" dirty="0"/>
          </a:p>
        </p:txBody>
      </p:sp>
      <p:sp>
        <p:nvSpPr>
          <p:cNvPr id="3" name="Содержимое 2"/>
          <p:cNvSpPr>
            <a:spLocks noGrp="1"/>
          </p:cNvSpPr>
          <p:nvPr>
            <p:ph idx="1"/>
          </p:nvPr>
        </p:nvSpPr>
        <p:spPr/>
        <p:txBody>
          <a:bodyPr>
            <a:normAutofit/>
          </a:bodyPr>
          <a:lstStyle/>
          <a:p>
            <a:r>
              <a:rPr lang="ru-RU" dirty="0" smtClean="0"/>
              <a:t>1 модуль- </a:t>
            </a:r>
            <a:r>
              <a:rPr lang="ru-RU" i="1" dirty="0" smtClean="0"/>
              <a:t>Нормативно-правовые и методологические основы деятельности наставника </a:t>
            </a:r>
          </a:p>
          <a:p>
            <a:r>
              <a:rPr lang="ru-RU" dirty="0" smtClean="0"/>
              <a:t> 2 модуль - </a:t>
            </a:r>
            <a:r>
              <a:rPr lang="ru-RU" i="1" dirty="0" smtClean="0"/>
              <a:t>Педагогические технологии в воспитательной деятельности наставника</a:t>
            </a:r>
          </a:p>
          <a:p>
            <a:r>
              <a:rPr lang="ru-RU" dirty="0" smtClean="0"/>
              <a:t>3 модуль – </a:t>
            </a:r>
            <a:r>
              <a:rPr lang="ru-RU" i="1" dirty="0" smtClean="0"/>
              <a:t>Педагогическая практика</a:t>
            </a:r>
          </a:p>
          <a:p>
            <a:r>
              <a:rPr lang="ru-RU" dirty="0" smtClean="0"/>
              <a:t>4. – </a:t>
            </a:r>
            <a:r>
              <a:rPr lang="ru-RU" i="1" dirty="0" smtClean="0"/>
              <a:t>Итоговая аттестация</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836712"/>
            <a:ext cx="8229600" cy="1066800"/>
          </a:xfrm>
        </p:spPr>
        <p:txBody>
          <a:bodyPr>
            <a:normAutofit fontScale="90000"/>
          </a:bodyPr>
          <a:lstStyle/>
          <a:p>
            <a:r>
              <a:rPr lang="ru-RU" dirty="0" smtClean="0"/>
              <a:t>Положительный опыт Педагогического института ИГУ</a:t>
            </a:r>
            <a:endParaRPr lang="ru-RU" dirty="0"/>
          </a:p>
        </p:txBody>
      </p:sp>
      <p:sp>
        <p:nvSpPr>
          <p:cNvPr id="3" name="Содержимое 2"/>
          <p:cNvSpPr>
            <a:spLocks noGrp="1"/>
          </p:cNvSpPr>
          <p:nvPr>
            <p:ph idx="1"/>
          </p:nvPr>
        </p:nvSpPr>
        <p:spPr>
          <a:xfrm>
            <a:off x="457200" y="2060848"/>
            <a:ext cx="8229600" cy="4513688"/>
          </a:xfrm>
        </p:spPr>
        <p:txBody>
          <a:bodyPr>
            <a:normAutofit fontScale="70000" lnSpcReduction="20000"/>
          </a:bodyPr>
          <a:lstStyle/>
          <a:p>
            <a:r>
              <a:rPr lang="ru-RU" dirty="0" smtClean="0"/>
              <a:t>По программе «Подготовка тренера-преподавателя по традиционному каратэ»  обучились более 100 специалистов из разных городов России. </a:t>
            </a:r>
          </a:p>
          <a:p>
            <a:r>
              <a:rPr lang="ru-RU" dirty="0" smtClean="0"/>
              <a:t>Созданы программы </a:t>
            </a:r>
            <a:r>
              <a:rPr lang="ru-RU" dirty="0" err="1" smtClean="0"/>
              <a:t>профпереподготовки</a:t>
            </a:r>
            <a:r>
              <a:rPr lang="ru-RU" dirty="0" smtClean="0"/>
              <a:t> «Педагогические основы деятельности преподавателя высшей школы» и «Организация деятельности педагога дополнительного образования». </a:t>
            </a:r>
          </a:p>
          <a:p>
            <a:r>
              <a:rPr lang="ru-RU" dirty="0" smtClean="0"/>
              <a:t>При этом, преподаватели не оставляют выпускников после получения диплома, работа продолжается и после окончания обучения. </a:t>
            </a:r>
          </a:p>
          <a:p>
            <a:r>
              <a:rPr lang="ru-RU" dirty="0" smtClean="0"/>
              <a:t>Преподаватели кафедры педагогики курируют выпускников, их дальнейший профессиональный рост, проводятся совместные педагогические конференции, публикуются статьи, ведется глубокая научная, аналитическая, исследовательская работа, оценивается эффективность тех или иных форм взаимодействия с детьми и молодежью. Поэтому самих преподавателей ПИ ИГУ можно смело назвать наставниками. </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Текст 5"/>
          <p:cNvSpPr>
            <a:spLocks noGrp="1"/>
          </p:cNvSpPr>
          <p:nvPr>
            <p:ph type="body" sz="half" idx="2"/>
          </p:nvPr>
        </p:nvSpPr>
        <p:spPr>
          <a:xfrm>
            <a:off x="5652120" y="1988840"/>
            <a:ext cx="2590800" cy="2516489"/>
          </a:xfrm>
        </p:spPr>
        <p:txBody>
          <a:bodyPr>
            <a:normAutofit/>
          </a:bodyPr>
          <a:lstStyle/>
          <a:p>
            <a:r>
              <a:rPr lang="ru-RU" sz="3600" dirty="0" smtClean="0">
                <a:latin typeface="Comic Sans MS" pitchFamily="66" charset="0"/>
              </a:rPr>
              <a:t>Благодарю за внимание!</a:t>
            </a:r>
            <a:endParaRPr lang="ru-RU" sz="3600" dirty="0">
              <a:latin typeface="Comic Sans MS" pitchFamily="66" charset="0"/>
            </a:endParaRPr>
          </a:p>
        </p:txBody>
      </p:sp>
      <p:sp>
        <p:nvSpPr>
          <p:cNvPr id="2048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по программе «тренер-преподаватель традиционного каратэ»  обучились более 100 специалистов из разных городов России. Созданы программы профпереподготовки «педагогические основы деятельности преподавателя высшей школы» и «организация деятельности педагога дополнительного образования». При этом, выпускников не оставляют после получения диплома, работа продолжается и после окончания обучения. Преподаватели кафедры педагогики курируют выпускников, их дальнейший профессиональный рост, проводятся совместные педагогические конференции, публикуются статьи, ведется глубокая научная, аналитическая, исследовательская работа, оценивается эффективность тех или иных форм взаимодействия с детьми и молодежью. В этом плане и самих преподавателей ВУЗа можно смело назвать наставниками. </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pic>
        <p:nvPicPr>
          <p:cNvPr id="20482" name="Picture 2"/>
          <p:cNvPicPr>
            <a:picLocks noGrp="1" noChangeAspect="1" noChangeArrowheads="1"/>
          </p:cNvPicPr>
          <p:nvPr>
            <p:ph type="pic" idx="1"/>
          </p:nvPr>
        </p:nvPicPr>
        <p:blipFill>
          <a:blip r:embed="rId2" cstate="print"/>
          <a:srcRect l="14818" r="14818"/>
          <a:stretch>
            <a:fillRect/>
          </a:stretch>
        </p:blipFill>
        <p:spPr bwMode="auto">
          <a:xfrm>
            <a:off x="403670" y="1143000"/>
            <a:ext cx="4816401" cy="4734272"/>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idx="2"/>
          </p:nvPr>
        </p:nvSpPr>
        <p:spPr>
          <a:xfrm>
            <a:off x="5148064" y="1340768"/>
            <a:ext cx="3383280" cy="4617720"/>
          </a:xfrm>
        </p:spPr>
        <p:txBody>
          <a:bodyPr/>
          <a:lstStyle/>
          <a:p>
            <a:endParaRPr lang="ru-RU" dirty="0"/>
          </a:p>
        </p:txBody>
      </p:sp>
      <p:sp>
        <p:nvSpPr>
          <p:cNvPr id="3" name="Содержимое 2"/>
          <p:cNvSpPr>
            <a:spLocks noGrp="1"/>
          </p:cNvSpPr>
          <p:nvPr>
            <p:ph sz="half" idx="1"/>
          </p:nvPr>
        </p:nvSpPr>
        <p:spPr>
          <a:xfrm>
            <a:off x="152400" y="776287"/>
            <a:ext cx="4203576" cy="5852160"/>
          </a:xfrm>
        </p:spPr>
        <p:txBody>
          <a:bodyPr>
            <a:normAutofit/>
          </a:bodyPr>
          <a:lstStyle/>
          <a:p>
            <a:r>
              <a:rPr lang="ru-RU" sz="2000" dirty="0" smtClean="0"/>
              <a:t>Формирование чувства патриотизма – одна из важнейших задач государства. </a:t>
            </a:r>
          </a:p>
          <a:p>
            <a:r>
              <a:rPr lang="ru-RU" sz="2000" dirty="0" smtClean="0"/>
              <a:t>Для эффективного решения этой задачи нужна консолидация усилий образовательных организаций, ведомств, силовых структур. </a:t>
            </a:r>
          </a:p>
          <a:p>
            <a:r>
              <a:rPr lang="ru-RU" sz="2000" dirty="0" smtClean="0"/>
              <a:t>В общеобразовательных организациях не хватает даже специалистов/предметников, а внеурочная работа реализуется часто формально </a:t>
            </a:r>
            <a:endParaRPr lang="ru-RU" sz="2000" dirty="0"/>
          </a:p>
        </p:txBody>
      </p:sp>
      <p:pic>
        <p:nvPicPr>
          <p:cNvPr id="8" name="Рисунок 7" descr="https://funik.ru/wp-content/uploads/2021/05/5b1b724de0d270a24648-1.jpg"/>
          <p:cNvPicPr/>
          <p:nvPr/>
        </p:nvPicPr>
        <p:blipFill>
          <a:blip r:embed="rId2" cstate="print"/>
          <a:srcRect/>
          <a:stretch>
            <a:fillRect/>
          </a:stretch>
        </p:blipFill>
        <p:spPr bwMode="auto">
          <a:xfrm>
            <a:off x="4572000" y="1268760"/>
            <a:ext cx="4371881" cy="4104456"/>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type="body" sz="half" idx="2"/>
          </p:nvPr>
        </p:nvSpPr>
        <p:spPr>
          <a:xfrm>
            <a:off x="6088443" y="1196752"/>
            <a:ext cx="2590800" cy="4594045"/>
          </a:xfrm>
        </p:spPr>
        <p:txBody>
          <a:bodyPr>
            <a:normAutofit/>
          </a:bodyPr>
          <a:lstStyle/>
          <a:p>
            <a:r>
              <a:rPr lang="ru-RU" sz="1800" dirty="0" smtClean="0"/>
              <a:t>На выручку приходят общественные организации, которые готовы взять и берут на себя эту сложную роль наставника. </a:t>
            </a:r>
          </a:p>
          <a:p>
            <a:r>
              <a:rPr lang="ru-RU" sz="1800" dirty="0" smtClean="0"/>
              <a:t>Работники этих организаций являются специалистами в разных сферах, например, допризывной подготовки, спортивной, туристической или краеведческой. </a:t>
            </a:r>
          </a:p>
        </p:txBody>
      </p:sp>
      <p:pic>
        <p:nvPicPr>
          <p:cNvPr id="18435" name="Picture 3"/>
          <p:cNvPicPr>
            <a:picLocks noGrp="1" noChangeAspect="1" noChangeArrowheads="1"/>
          </p:cNvPicPr>
          <p:nvPr>
            <p:ph type="pic" idx="1"/>
          </p:nvPr>
        </p:nvPicPr>
        <p:blipFill>
          <a:blip r:embed="rId2" cstate="print"/>
          <a:srcRect l="11173" r="11173"/>
          <a:stretch>
            <a:fillRect/>
          </a:stretch>
        </p:blipFill>
        <p:spPr bwMode="auto">
          <a:xfrm>
            <a:off x="403225" y="1143000"/>
            <a:ext cx="5321300" cy="45720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6088443" y="1124744"/>
            <a:ext cx="2590800" cy="4666053"/>
          </a:xfrm>
        </p:spPr>
        <p:txBody>
          <a:bodyPr>
            <a:normAutofit lnSpcReduction="10000"/>
          </a:bodyPr>
          <a:lstStyle/>
          <a:p>
            <a:r>
              <a:rPr lang="ru-RU" sz="1500" dirty="0" smtClean="0"/>
              <a:t>В Иркутской области идет работа над проектом закона о патриотическом воспитании. </a:t>
            </a:r>
          </a:p>
          <a:p>
            <a:r>
              <a:rPr lang="ru-RU" sz="1500" dirty="0" smtClean="0"/>
              <a:t>Одним из основных пунктов этого закона, по нашему мнению, должно стать кадровое обеспечение патриотического воспитания, которое должно осуществляться посредством формирования системы профессионального обучения и дополнительного профессионального образования специалистов, работающих в сфере патриотического воспитания</a:t>
            </a:r>
            <a:r>
              <a:rPr lang="ru-RU" dirty="0" smtClean="0"/>
              <a:t>. </a:t>
            </a:r>
          </a:p>
          <a:p>
            <a:endParaRPr lang="ru-RU" dirty="0"/>
          </a:p>
        </p:txBody>
      </p:sp>
      <p:pic>
        <p:nvPicPr>
          <p:cNvPr id="19458" name="Picture 2"/>
          <p:cNvPicPr>
            <a:picLocks noGrp="1" noChangeAspect="1" noChangeArrowheads="1"/>
          </p:cNvPicPr>
          <p:nvPr>
            <p:ph type="pic" idx="1"/>
          </p:nvPr>
        </p:nvPicPr>
        <p:blipFill>
          <a:blip r:embed="rId2" cstate="print"/>
          <a:srcRect l="12170" r="12170"/>
          <a:stretch>
            <a:fillRect/>
          </a:stretch>
        </p:blipFill>
        <p:spPr bwMode="auto">
          <a:xfrm>
            <a:off x="539750" y="1196975"/>
            <a:ext cx="5184775" cy="457200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539552" y="620688"/>
            <a:ext cx="8229600" cy="1368152"/>
          </a:xfrm>
        </p:spPr>
        <p:txBody>
          <a:bodyPr>
            <a:normAutofit fontScale="90000"/>
          </a:bodyPr>
          <a:lstStyle/>
          <a:p>
            <a:pPr algn="ctr"/>
            <a:r>
              <a:rPr lang="ru-RU" dirty="0" smtClean="0"/>
              <a:t/>
            </a:r>
            <a:br>
              <a:rPr lang="ru-RU" dirty="0" smtClean="0"/>
            </a:br>
            <a:r>
              <a:rPr lang="ru-RU" dirty="0" smtClean="0"/>
              <a:t/>
            </a:r>
            <a:br>
              <a:rPr lang="ru-RU" dirty="0" smtClean="0"/>
            </a:br>
            <a:r>
              <a:rPr lang="ru-RU" sz="1600" b="1" dirty="0" smtClean="0"/>
              <a:t>МИНИСТЕРСТВО НАУКИ И ВЫСШЕГО ОБРАЗОВАНИЯ </a:t>
            </a:r>
            <a:r>
              <a:rPr lang="ru-RU" sz="1600" dirty="0" smtClean="0"/>
              <a:t/>
            </a:r>
            <a:br>
              <a:rPr lang="ru-RU" sz="1600" dirty="0" smtClean="0"/>
            </a:br>
            <a:r>
              <a:rPr lang="ru-RU" sz="1600" b="1" dirty="0" smtClean="0"/>
              <a:t>РОССИЙСКОЙ ФЕДЕРАЦИИ</a:t>
            </a:r>
            <a:r>
              <a:rPr lang="ru-RU" sz="1600" dirty="0" smtClean="0"/>
              <a:t/>
            </a:r>
            <a:br>
              <a:rPr lang="ru-RU" sz="1600" dirty="0" smtClean="0"/>
            </a:br>
            <a:r>
              <a:rPr lang="ru-RU" sz="1600" dirty="0" smtClean="0"/>
              <a:t>федеральное государственное бюджетное образовательное </a:t>
            </a:r>
            <a:br>
              <a:rPr lang="ru-RU" sz="1600" dirty="0" smtClean="0"/>
            </a:br>
            <a:r>
              <a:rPr lang="ru-RU" sz="1600" dirty="0" smtClean="0"/>
              <a:t>учреждение высшего образования </a:t>
            </a:r>
            <a:br>
              <a:rPr lang="ru-RU" sz="1600" dirty="0" smtClean="0"/>
            </a:br>
            <a:r>
              <a:rPr lang="ru-RU" sz="1600" b="1" dirty="0" smtClean="0"/>
              <a:t>«ИРКУТСКИЙ ГОСУДАРСТВЕННЫЙ УНИВЕРСИТЕТ» </a:t>
            </a:r>
            <a:r>
              <a:rPr lang="ru-RU" sz="1600" dirty="0" smtClean="0"/>
              <a:t/>
            </a:r>
            <a:br>
              <a:rPr lang="ru-RU" sz="1600" dirty="0" smtClean="0"/>
            </a:br>
            <a:r>
              <a:rPr lang="ru-RU" sz="1600" dirty="0" smtClean="0"/>
              <a:t>Педагогический институт, кафедра педагогики</a:t>
            </a:r>
            <a:br>
              <a:rPr lang="ru-RU" sz="1600" dirty="0" smtClean="0"/>
            </a:br>
            <a:r>
              <a:rPr lang="ru-RU" dirty="0" smtClean="0"/>
              <a:t/>
            </a:r>
            <a:br>
              <a:rPr lang="ru-RU" dirty="0" smtClean="0"/>
            </a:br>
            <a:endParaRPr lang="ru-RU" dirty="0"/>
          </a:p>
        </p:txBody>
      </p:sp>
      <p:sp>
        <p:nvSpPr>
          <p:cNvPr id="5" name="Содержимое 4"/>
          <p:cNvSpPr>
            <a:spLocks noGrp="1"/>
          </p:cNvSpPr>
          <p:nvPr>
            <p:ph idx="1"/>
          </p:nvPr>
        </p:nvSpPr>
        <p:spPr/>
        <p:txBody>
          <a:bodyPr>
            <a:normAutofit fontScale="62500" lnSpcReduction="20000"/>
          </a:bodyPr>
          <a:lstStyle/>
          <a:p>
            <a:pPr algn="ctr">
              <a:buNone/>
            </a:pPr>
            <a:r>
              <a:rPr lang="ru-RU" sz="2200" b="1" dirty="0" smtClean="0"/>
              <a:t>ДОПОЛНИТЕЛЬНАЯ ОБРАЗОВАТЕЛЬНАЯ ПРОГРАММА</a:t>
            </a:r>
            <a:endParaRPr lang="ru-RU" sz="2200" dirty="0" smtClean="0"/>
          </a:p>
          <a:p>
            <a:pPr algn="ctr"/>
            <a:r>
              <a:rPr lang="ru-RU" dirty="0" smtClean="0"/>
              <a:t> </a:t>
            </a:r>
          </a:p>
          <a:p>
            <a:pPr algn="ctr">
              <a:buNone/>
            </a:pPr>
            <a:r>
              <a:rPr lang="ru-RU" b="1" dirty="0" smtClean="0"/>
              <a:t>Программа профессиональной переподготовки</a:t>
            </a:r>
            <a:endParaRPr lang="ru-RU" dirty="0" smtClean="0"/>
          </a:p>
          <a:p>
            <a:pPr algn="ctr"/>
            <a:r>
              <a:rPr lang="ru-RU" b="1" i="1" dirty="0" smtClean="0"/>
              <a:t> </a:t>
            </a:r>
            <a:endParaRPr lang="ru-RU" dirty="0" smtClean="0"/>
          </a:p>
          <a:p>
            <a:pPr algn="ctr">
              <a:buNone/>
            </a:pPr>
            <a:r>
              <a:rPr lang="ru-RU" sz="3300" b="1" i="1" dirty="0" smtClean="0"/>
              <a:t>Педагогические основы деятельности наставника</a:t>
            </a:r>
            <a:endParaRPr lang="ru-RU" sz="3300" dirty="0" smtClean="0"/>
          </a:p>
          <a:p>
            <a:endParaRPr lang="ru-RU" dirty="0" smtClean="0"/>
          </a:p>
          <a:p>
            <a:r>
              <a:rPr lang="ru-RU" b="1" dirty="0" smtClean="0"/>
              <a:t>Вид деятельности</a:t>
            </a:r>
            <a:r>
              <a:rPr lang="ru-RU" dirty="0" smtClean="0"/>
              <a:t> – педагогическая деятельность в организациях, осуществляющих образовательную деятельность по общеобразовательным, дополнительным </a:t>
            </a:r>
            <a:r>
              <a:rPr lang="ru-RU" dirty="0" err="1" smtClean="0"/>
              <a:t>общеразвивающим</a:t>
            </a:r>
            <a:r>
              <a:rPr lang="ru-RU" dirty="0" smtClean="0"/>
              <a:t> и </a:t>
            </a:r>
            <a:r>
              <a:rPr lang="ru-RU" dirty="0" err="1" smtClean="0"/>
              <a:t>предпрофессиональным</a:t>
            </a:r>
            <a:r>
              <a:rPr lang="ru-RU" dirty="0" smtClean="0"/>
              <a:t> программам, программам среднего профессионального образования; в образовательной, </a:t>
            </a:r>
            <a:r>
              <a:rPr lang="ru-RU" dirty="0" err="1" smtClean="0"/>
              <a:t>социокультурной</a:t>
            </a:r>
            <a:r>
              <a:rPr lang="ru-RU" dirty="0" smtClean="0"/>
              <a:t>, спортивной и других сферах.</a:t>
            </a:r>
          </a:p>
          <a:p>
            <a:endParaRPr lang="ru-RU" dirty="0" smtClean="0"/>
          </a:p>
          <a:p>
            <a:r>
              <a:rPr lang="ru-RU" b="1" dirty="0" smtClean="0"/>
              <a:t>Категория слушателей</a:t>
            </a:r>
            <a:r>
              <a:rPr lang="ru-RU" dirty="0" smtClean="0"/>
              <a:t>: педагоги, преподаватели учебных заведений; специалисты, работающие в некоммерческих и общественных организациях, представители </a:t>
            </a:r>
            <a:r>
              <a:rPr lang="ru-RU" dirty="0" err="1" smtClean="0"/>
              <a:t>бизнес-структур</a:t>
            </a:r>
            <a:endParaRPr lang="ru-RU" dirty="0" smtClean="0"/>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Программа способствует</a:t>
            </a:r>
            <a:endParaRPr lang="ru-RU" dirty="0"/>
          </a:p>
        </p:txBody>
      </p:sp>
      <p:sp>
        <p:nvSpPr>
          <p:cNvPr id="3" name="Содержимое 2"/>
          <p:cNvSpPr>
            <a:spLocks noGrp="1"/>
          </p:cNvSpPr>
          <p:nvPr>
            <p:ph idx="1"/>
          </p:nvPr>
        </p:nvSpPr>
        <p:spPr/>
        <p:txBody>
          <a:bodyPr/>
          <a:lstStyle/>
          <a:p>
            <a:r>
              <a:rPr lang="ru-RU" b="1" dirty="0" smtClean="0"/>
              <a:t>внедрению методологии (целевой модели) наставничества в Иркутской области</a:t>
            </a:r>
          </a:p>
          <a:p>
            <a:r>
              <a:rPr lang="ru-RU" b="1" dirty="0" smtClean="0"/>
              <a:t>возрождению института наставничества </a:t>
            </a:r>
            <a:r>
              <a:rPr lang="ru-RU" dirty="0" smtClean="0"/>
              <a:t>на основе исторического опыта его реализации и обновленных представлений о возможностях, формах и технологиях наставничества</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Программа предлагается в двух вариантах:</a:t>
            </a:r>
            <a:endParaRPr lang="ru-RU" dirty="0"/>
          </a:p>
        </p:txBody>
      </p:sp>
      <p:sp>
        <p:nvSpPr>
          <p:cNvPr id="3" name="Содержимое 2"/>
          <p:cNvSpPr>
            <a:spLocks noGrp="1"/>
          </p:cNvSpPr>
          <p:nvPr>
            <p:ph idx="1"/>
          </p:nvPr>
        </p:nvSpPr>
        <p:spPr/>
        <p:txBody>
          <a:bodyPr>
            <a:normAutofit/>
          </a:bodyPr>
          <a:lstStyle/>
          <a:p>
            <a:pPr>
              <a:buNone/>
            </a:pPr>
            <a:r>
              <a:rPr lang="ru-RU" dirty="0" smtClean="0"/>
              <a:t>1. 500 часов - с выдачей диплома о профессиональной переподготовке с присвоением квалификации </a:t>
            </a:r>
            <a:r>
              <a:rPr lang="ru-RU" i="1" dirty="0" smtClean="0"/>
              <a:t>воспитатель</a:t>
            </a:r>
            <a:r>
              <a:rPr lang="ru-RU" dirty="0" smtClean="0"/>
              <a:t> (кроме воспитателя в дошкольной образовательной организации)</a:t>
            </a:r>
          </a:p>
          <a:p>
            <a:endParaRPr lang="ru-RU" dirty="0" smtClean="0"/>
          </a:p>
          <a:p>
            <a:pPr>
              <a:buNone/>
            </a:pPr>
            <a:r>
              <a:rPr lang="ru-RU" dirty="0" smtClean="0"/>
              <a:t>2. 250 часов - с выдачей диплома о профессиональной переподготовке без присвоения квалификации</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Программа реализуется</a:t>
            </a:r>
            <a:endParaRPr lang="ru-RU" dirty="0"/>
          </a:p>
        </p:txBody>
      </p:sp>
      <p:sp>
        <p:nvSpPr>
          <p:cNvPr id="3" name="Содержимое 2"/>
          <p:cNvSpPr>
            <a:spLocks noGrp="1"/>
          </p:cNvSpPr>
          <p:nvPr>
            <p:ph idx="1"/>
          </p:nvPr>
        </p:nvSpPr>
        <p:spPr/>
        <p:txBody>
          <a:bodyPr/>
          <a:lstStyle/>
          <a:p>
            <a:r>
              <a:rPr lang="ru-RU" dirty="0" smtClean="0"/>
              <a:t>в смешанном режиме обучения, включающем очные занятия и дистанционный формат на платформах ИГУ.</a:t>
            </a:r>
          </a:p>
          <a:p>
            <a:endParaRPr lang="ru-RU" dirty="0" smtClean="0"/>
          </a:p>
          <a:p>
            <a:r>
              <a:rPr lang="ru-RU" dirty="0" smtClean="0"/>
              <a:t>По запросу слушателей занятия могут проводиться в разных вариантах </a:t>
            </a:r>
          </a:p>
          <a:p>
            <a:endParaRPr lang="ru-RU" dirty="0" smtClean="0"/>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Программа направлена</a:t>
            </a:r>
            <a:endParaRPr lang="ru-RU" dirty="0"/>
          </a:p>
        </p:txBody>
      </p:sp>
      <p:sp>
        <p:nvSpPr>
          <p:cNvPr id="3" name="Содержимое 2"/>
          <p:cNvSpPr>
            <a:spLocks noGrp="1"/>
          </p:cNvSpPr>
          <p:nvPr>
            <p:ph idx="1"/>
          </p:nvPr>
        </p:nvSpPr>
        <p:spPr/>
        <p:txBody>
          <a:bodyPr/>
          <a:lstStyle/>
          <a:p>
            <a:r>
              <a:rPr lang="ru-RU" dirty="0" smtClean="0"/>
              <a:t>на формирование компетенций, необходимых для выполнения нового вида профессиональной деятельности в области педагогической деятельности в общем образовании, дополнительном образовании детей и взрослых и приобретение квалификации «Воспитатель»</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115</TotalTime>
  <Words>592</Words>
  <Application>Microsoft Office PowerPoint</Application>
  <PresentationFormat>Экран (4:3)</PresentationFormat>
  <Paragraphs>53</Paragraphs>
  <Slides>14</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14</vt:i4>
      </vt:variant>
    </vt:vector>
  </HeadingPairs>
  <TitlesOfParts>
    <vt:vector size="22" baseType="lpstr">
      <vt:lpstr>Arial</vt:lpstr>
      <vt:lpstr>Calibri</vt:lpstr>
      <vt:lpstr>Comic Sans MS</vt:lpstr>
      <vt:lpstr>Georgia</vt:lpstr>
      <vt:lpstr>Times New Roman</vt:lpstr>
      <vt:lpstr>Trebuchet MS</vt:lpstr>
      <vt:lpstr>Wingdings 2</vt:lpstr>
      <vt:lpstr>Городская</vt:lpstr>
      <vt:lpstr>ПЕДАГОГ-НАСТАВНИК – ЗАПРОС ГРАЖДАНСКОГО ОБЩЕСТВА</vt:lpstr>
      <vt:lpstr>Презентация PowerPoint</vt:lpstr>
      <vt:lpstr>Презентация PowerPoint</vt:lpstr>
      <vt:lpstr>Презентация PowerPoint</vt:lpstr>
      <vt:lpstr>  МИНИСТЕРСТВО НАУКИ И ВЫСШЕГО ОБРАЗОВАНИЯ  РОССИЙСКОЙ ФЕДЕРАЦИИ федеральное государственное бюджетное образовательное  учреждение высшего образования  «ИРКУТСКИЙ ГОСУДАРСТВЕННЫЙ УНИВЕРСИТЕТ»  Педагогический институт, кафедра педагогики  </vt:lpstr>
      <vt:lpstr>Программа способствует</vt:lpstr>
      <vt:lpstr>Программа предлагается в двух вариантах:</vt:lpstr>
      <vt:lpstr>Программа реализуется</vt:lpstr>
      <vt:lpstr>Программа направлена</vt:lpstr>
      <vt:lpstr>К освоению программы допускаются: </vt:lpstr>
      <vt:lpstr>Программа (500 часов)включает:</vt:lpstr>
      <vt:lpstr>Программа (250 часов)включает:</vt:lpstr>
      <vt:lpstr>Положительный опыт Педагогического института ИГУ</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Фрицлер Надежда Владимировна</cp:lastModifiedBy>
  <cp:revision>13</cp:revision>
  <dcterms:created xsi:type="dcterms:W3CDTF">2023-02-19T15:42:53Z</dcterms:created>
  <dcterms:modified xsi:type="dcterms:W3CDTF">2023-02-20T01:15:46Z</dcterms:modified>
</cp:coreProperties>
</file>