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08" autoAdjust="0"/>
    <p:restoredTop sz="96167" autoAdjust="0"/>
  </p:normalViewPr>
  <p:slideViewPr>
    <p:cSldViewPr snapToGrid="0">
      <p:cViewPr varScale="1">
        <p:scale>
          <a:sx n="107" d="100"/>
          <a:sy n="107" d="100"/>
        </p:scale>
        <p:origin x="93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CF4-467D-AA6F-A6BB9D704F1C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CF4-467D-AA6F-A6BB9D704F1C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CF4-467D-AA6F-A6BB9D704F1C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Лист1!$A$2:$A$15</c:f>
              <c:strCache>
                <c:ptCount val="14"/>
                <c:pt idx="0">
                  <c:v>Новокузнецк</c:v>
                </c:pt>
                <c:pt idx="1">
                  <c:v>Кемерово</c:v>
                </c:pt>
                <c:pt idx="2">
                  <c:v>Красноярск</c:v>
                </c:pt>
                <c:pt idx="3">
                  <c:v>Новосибирск</c:v>
                </c:pt>
                <c:pt idx="4">
                  <c:v>Омск</c:v>
                </c:pt>
                <c:pt idx="5">
                  <c:v>Барнаул</c:v>
                </c:pt>
                <c:pt idx="6">
                  <c:v>Норильск</c:v>
                </c:pt>
                <c:pt idx="7">
                  <c:v>Братск</c:v>
                </c:pt>
                <c:pt idx="8">
                  <c:v>Томск</c:v>
                </c:pt>
                <c:pt idx="9">
                  <c:v>Бийск</c:v>
                </c:pt>
                <c:pt idx="10">
                  <c:v>Прокопьевск</c:v>
                </c:pt>
                <c:pt idx="11">
                  <c:v>Иркутск</c:v>
                </c:pt>
                <c:pt idx="12">
                  <c:v>Ангарск</c:v>
                </c:pt>
                <c:pt idx="13">
                  <c:v>Абакан</c:v>
                </c:pt>
              </c:strCache>
            </c:strRef>
          </c:cat>
          <c:val>
            <c:numRef>
              <c:f>Лист1!$B$2:$B$15</c:f>
              <c:numCache>
                <c:formatCode>0.00</c:formatCode>
                <c:ptCount val="14"/>
                <c:pt idx="0">
                  <c:v>76.2</c:v>
                </c:pt>
                <c:pt idx="1">
                  <c:v>69.900000000000006</c:v>
                </c:pt>
                <c:pt idx="2">
                  <c:v>66.2</c:v>
                </c:pt>
                <c:pt idx="3">
                  <c:v>65.7</c:v>
                </c:pt>
                <c:pt idx="4">
                  <c:v>59</c:v>
                </c:pt>
                <c:pt idx="5">
                  <c:v>56.4</c:v>
                </c:pt>
                <c:pt idx="6">
                  <c:v>55.9</c:v>
                </c:pt>
                <c:pt idx="7">
                  <c:v>54.6</c:v>
                </c:pt>
                <c:pt idx="8">
                  <c:v>53.7</c:v>
                </c:pt>
                <c:pt idx="9">
                  <c:v>53.5</c:v>
                </c:pt>
                <c:pt idx="10">
                  <c:v>52.6</c:v>
                </c:pt>
                <c:pt idx="11">
                  <c:v>50.7</c:v>
                </c:pt>
                <c:pt idx="12">
                  <c:v>46.3</c:v>
                </c:pt>
                <c:pt idx="13">
                  <c:v>45.5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B9-4941-95EC-8172E42CDF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8"/>
        <c:overlap val="-27"/>
        <c:axId val="320754392"/>
        <c:axId val="320759488"/>
      </c:barChart>
      <c:catAx>
        <c:axId val="320754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ru-RU"/>
          </a:p>
        </c:txPr>
        <c:crossAx val="320759488"/>
        <c:crosses val="autoZero"/>
        <c:auto val="1"/>
        <c:lblAlgn val="ctr"/>
        <c:lblOffset val="100"/>
        <c:noMultiLvlLbl val="0"/>
      </c:catAx>
      <c:valAx>
        <c:axId val="320759488"/>
        <c:scaling>
          <c:orientation val="minMax"/>
          <c:max val="80"/>
        </c:scaling>
        <c:delete val="1"/>
        <c:axPos val="l"/>
        <c:numFmt formatCode="0.00" sourceLinked="1"/>
        <c:majorTickMark val="out"/>
        <c:minorTickMark val="none"/>
        <c:tickLblPos val="nextTo"/>
        <c:crossAx val="320754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Century Gothic" panose="020B050202020202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51407-D603-46FD-A41C-48DFB2889D6B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FC51CC-2C6C-4869-B0D8-9EB5B17374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276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C51CC-2C6C-4869-B0D8-9EB5B173749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429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C51CC-2C6C-4869-B0D8-9EB5B173749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582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F2EDA-5517-47CC-8324-6B39DFE6F488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3A9E-6457-4068-B012-E8B891D57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667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F2EDA-5517-47CC-8324-6B39DFE6F488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3A9E-6457-4068-B012-E8B891D57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377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F2EDA-5517-47CC-8324-6B39DFE6F488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3A9E-6457-4068-B012-E8B891D57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709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F2EDA-5517-47CC-8324-6B39DFE6F488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3A9E-6457-4068-B012-E8B891D57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324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F2EDA-5517-47CC-8324-6B39DFE6F488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3A9E-6457-4068-B012-E8B891D57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594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F2EDA-5517-47CC-8324-6B39DFE6F488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3A9E-6457-4068-B012-E8B891D57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50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F2EDA-5517-47CC-8324-6B39DFE6F488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3A9E-6457-4068-B012-E8B891D57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98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F2EDA-5517-47CC-8324-6B39DFE6F488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3A9E-6457-4068-B012-E8B891D57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89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F2EDA-5517-47CC-8324-6B39DFE6F488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3A9E-6457-4068-B012-E8B891D57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98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F2EDA-5517-47CC-8324-6B39DFE6F488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3A9E-6457-4068-B012-E8B891D57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2815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F2EDA-5517-47CC-8324-6B39DFE6F488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3A9E-6457-4068-B012-E8B891D57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089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2EDA-5517-47CC-8324-6B39DFE6F488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B3A9E-6457-4068-B012-E8B891D57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43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545904748"/>
              </p:ext>
            </p:extLst>
          </p:nvPr>
        </p:nvGraphicFramePr>
        <p:xfrm>
          <a:off x="0" y="2091267"/>
          <a:ext cx="12192000" cy="4766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Овал 1"/>
          <p:cNvSpPr/>
          <p:nvPr/>
        </p:nvSpPr>
        <p:spPr>
          <a:xfrm>
            <a:off x="493236" y="1858072"/>
            <a:ext cx="528740" cy="502249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18" name="Овал 17"/>
          <p:cNvSpPr/>
          <p:nvPr/>
        </p:nvSpPr>
        <p:spPr>
          <a:xfrm>
            <a:off x="1326952" y="2144945"/>
            <a:ext cx="528740" cy="502249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6</a:t>
            </a:r>
            <a:endParaRPr lang="ru-RU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2124808" y="2268071"/>
            <a:ext cx="627356" cy="555811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15</a:t>
            </a:r>
            <a:endParaRPr lang="ru-RU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2949565" y="2294961"/>
            <a:ext cx="627356" cy="555811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16</a:t>
            </a:r>
            <a:endParaRPr lang="ru-RU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3792243" y="2599765"/>
            <a:ext cx="627356" cy="555811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28</a:t>
            </a:r>
            <a:endParaRPr lang="ru-RU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4625967" y="2707343"/>
            <a:ext cx="627356" cy="555811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40</a:t>
            </a:r>
            <a:endParaRPr lang="ru-RU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5450716" y="2743202"/>
            <a:ext cx="627356" cy="555811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Century Gothic" panose="020B0502020202020204" pitchFamily="34" charset="0"/>
              </a:rPr>
              <a:t>4</a:t>
            </a:r>
            <a:r>
              <a:rPr lang="ru-RU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5</a:t>
            </a:r>
            <a:endParaRPr lang="ru-RU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6302362" y="2796990"/>
            <a:ext cx="627356" cy="555811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50</a:t>
            </a:r>
            <a:endParaRPr lang="ru-RU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7136081" y="2832849"/>
            <a:ext cx="627356" cy="555811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56</a:t>
            </a:r>
            <a:endParaRPr lang="ru-RU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7969798" y="2850775"/>
            <a:ext cx="627356" cy="555811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59</a:t>
            </a:r>
            <a:endParaRPr lang="ru-RU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8803516" y="2895600"/>
            <a:ext cx="627356" cy="555811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61</a:t>
            </a:r>
            <a:endParaRPr lang="ru-RU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9646195" y="2958355"/>
            <a:ext cx="627356" cy="555811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Century Gothic" panose="020B0502020202020204" pitchFamily="34" charset="0"/>
              </a:rPr>
              <a:t>7</a:t>
            </a:r>
            <a:r>
              <a:rPr lang="ru-RU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0</a:t>
            </a:r>
            <a:endParaRPr lang="ru-RU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10470953" y="3182472"/>
            <a:ext cx="627356" cy="555811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81</a:t>
            </a:r>
            <a:endParaRPr lang="ru-RU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11322595" y="3200402"/>
            <a:ext cx="627356" cy="555811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82</a:t>
            </a:r>
            <a:endParaRPr lang="ru-RU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391922" y="1694705"/>
            <a:ext cx="5652168" cy="592542"/>
            <a:chOff x="6629480" y="1588375"/>
            <a:chExt cx="5652168" cy="59254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6678792" y="1588375"/>
              <a:ext cx="215152" cy="233195"/>
            </a:xfrm>
            <a:prstGeom prst="rect">
              <a:avLst/>
            </a:prstGeom>
            <a:solidFill>
              <a:srgbClr val="2E75B6"/>
            </a:solidFill>
            <a:ln>
              <a:solidFill>
                <a:srgbClr val="2E75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Овал 30"/>
            <p:cNvSpPr/>
            <p:nvPr/>
          </p:nvSpPr>
          <p:spPr>
            <a:xfrm>
              <a:off x="6629480" y="1894160"/>
              <a:ext cx="309198" cy="286757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7100046" y="1588375"/>
              <a:ext cx="4114798" cy="2331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400" dirty="0" smtClean="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Количество баллов в рейтинге</a:t>
              </a:r>
              <a:endParaRPr lang="ru-RU" sz="1400" dirty="0">
                <a:solidFill>
                  <a:sysClr val="windowText" lastClr="000000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7100046" y="1894160"/>
              <a:ext cx="5181602" cy="2331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400" dirty="0" smtClean="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Позиция региона в рейтинге, место среди 100 городов</a:t>
              </a:r>
              <a:endParaRPr lang="ru-RU" sz="1400" dirty="0">
                <a:solidFill>
                  <a:sysClr val="windowText" lastClr="000000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493236" y="260402"/>
            <a:ext cx="11268458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200" b="0" i="0" u="none" strike="noStrike" cap="none" normalizeH="0" baseline="0" dirty="0" smtClean="0">
                <a:ln>
                  <a:noFill/>
                </a:ln>
                <a:effectLst/>
                <a:latin typeface="Century Gothic" panose="020B0502020202020204" pitchFamily="34" charset="0"/>
              </a:rPr>
              <a:t>Среди городов Сибирского федерального округа, участвующих в рейтинге компании SIMETRA, Иркутск, Братск и Ангарск заняли нижние строчки рейтинга, расположившись на 50, 70 и 81 местах соответственно из общего числа ста городов.</a:t>
            </a:r>
          </a:p>
        </p:txBody>
      </p:sp>
      <p:sp>
        <p:nvSpPr>
          <p:cNvPr id="35" name="Овал 34"/>
          <p:cNvSpPr/>
          <p:nvPr/>
        </p:nvSpPr>
        <p:spPr>
          <a:xfrm>
            <a:off x="11573435" y="6257365"/>
            <a:ext cx="466163" cy="466163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2E75B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ru-RU" b="1" dirty="0">
              <a:solidFill>
                <a:srgbClr val="2E75B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625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4407"/>
            <a:ext cx="11958918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Успешные региональные практики организации транспортного обслуживания населения</a:t>
            </a:r>
            <a:endParaRPr lang="ru-RU" sz="1400" dirty="0">
              <a:effectLst/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37266" y="1222047"/>
            <a:ext cx="5878052" cy="2556196"/>
          </a:xfrm>
          <a:prstGeom prst="roundRect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Перед разработкой регионального комплексного плана транспортного обслуживания населения </a:t>
            </a:r>
            <a:r>
              <a:rPr lang="ru-RU" sz="1500" dirty="0" smtClean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lang="ru-RU" sz="1500" dirty="0" smtClean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регионального стандарта транспортного обслуживания населения </a:t>
            </a:r>
            <a:r>
              <a:rPr lang="ru-RU" sz="1500" dirty="0" smtClean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утверждается </a:t>
            </a:r>
            <a:r>
              <a:rPr lang="ru-RU" sz="1500" dirty="0" smtClean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порядок их разработки и реализации.</a:t>
            </a:r>
          </a:p>
          <a:p>
            <a:pPr algn="ctr"/>
            <a:r>
              <a:rPr lang="ru-RU" sz="1500" b="1" i="1" dirty="0" smtClean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Новосибирская область, Томская область, </a:t>
            </a:r>
            <a:r>
              <a:rPr lang="ru-RU" sz="1500" b="1" i="1" dirty="0" smtClean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500" b="1" i="1" dirty="0" smtClean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500" b="1" i="1" dirty="0" smtClean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Республика </a:t>
            </a:r>
            <a:r>
              <a:rPr lang="ru-RU" sz="1500" b="1" i="1" dirty="0" smtClean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Тыва</a:t>
            </a:r>
            <a:endParaRPr lang="ru-RU" sz="1500" b="1" i="1" dirty="0">
              <a:solidFill>
                <a:schemeClr val="tx1"/>
              </a:solidFill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137266" y="721705"/>
            <a:ext cx="3395638" cy="670111"/>
            <a:chOff x="242046" y="1745876"/>
            <a:chExt cx="2790713" cy="488577"/>
          </a:xfrm>
        </p:grpSpPr>
        <p:sp>
          <p:nvSpPr>
            <p:cNvPr id="20" name="Блок-схема: альтернативный процесс 19"/>
            <p:cNvSpPr/>
            <p:nvPr/>
          </p:nvSpPr>
          <p:spPr>
            <a:xfrm>
              <a:off x="242046" y="1745876"/>
              <a:ext cx="2790713" cy="403412"/>
            </a:xfrm>
            <a:prstGeom prst="flowChartAlternateProcess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latin typeface="Century Gothic" panose="020B0502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Документы транспортного планирования</a:t>
              </a:r>
              <a:endParaRPr lang="ru-RU" sz="16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1" name="Равнобедренный треугольник 20"/>
            <p:cNvSpPr/>
            <p:nvPr/>
          </p:nvSpPr>
          <p:spPr>
            <a:xfrm rot="10800000">
              <a:off x="1546411" y="2135841"/>
              <a:ext cx="191621" cy="98612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48" name="Скругленный прямоугольник 47"/>
          <p:cNvSpPr/>
          <p:nvPr/>
        </p:nvSpPr>
        <p:spPr>
          <a:xfrm>
            <a:off x="6149788" y="1214417"/>
            <a:ext cx="5953221" cy="2563826"/>
          </a:xfrm>
          <a:prstGeom prst="roundRect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Эффективное внедрение интеллектуальных транспортных </a:t>
            </a:r>
            <a:r>
              <a:rPr lang="ru-RU" sz="1500" dirty="0" smtClean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систем – </a:t>
            </a:r>
            <a:r>
              <a:rPr lang="ru-RU" sz="1500" dirty="0" smtClean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установка детекторов мониторинга транспортных потоков, комплексов </a:t>
            </a:r>
            <a:r>
              <a:rPr lang="ru-RU" sz="1500" dirty="0" err="1" smtClean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метеоконтроля</a:t>
            </a:r>
            <a:r>
              <a:rPr lang="ru-RU" sz="1500" dirty="0" smtClean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учета интенсивности движения, комплексов </a:t>
            </a:r>
            <a:r>
              <a:rPr lang="ru-RU" sz="1500" dirty="0" err="1" smtClean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фотовидеофиксации</a:t>
            </a:r>
            <a:r>
              <a:rPr lang="ru-RU" sz="1500" dirty="0" smtClean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видеокамер с функцией </a:t>
            </a:r>
            <a:r>
              <a:rPr lang="ru-RU" sz="1500" dirty="0" err="1" smtClean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видеоаналитики</a:t>
            </a:r>
            <a:r>
              <a:rPr lang="ru-RU" sz="1500" dirty="0" smtClean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комплексов контроля соблюдения </a:t>
            </a:r>
            <a:r>
              <a:rPr lang="ru-RU" sz="1500" dirty="0" smtClean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ПДД; осуществление </a:t>
            </a:r>
            <a:r>
              <a:rPr lang="ru-RU" sz="1500" dirty="0" smtClean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мониторинга дорожного полотна с искусственным интеллектом и др. </a:t>
            </a:r>
          </a:p>
          <a:p>
            <a:pPr algn="ctr"/>
            <a:r>
              <a:rPr lang="ru-RU" sz="1500" b="1" i="1" dirty="0" smtClean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Красноярский край, Республика Татарстан, Белгородская область, Волгоградская область</a:t>
            </a:r>
            <a:endParaRPr lang="ru-RU" sz="1500" b="1" i="1" dirty="0">
              <a:solidFill>
                <a:schemeClr val="tx1"/>
              </a:solidFill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49" name="Группа 48"/>
          <p:cNvGrpSpPr/>
          <p:nvPr/>
        </p:nvGrpSpPr>
        <p:grpSpPr>
          <a:xfrm>
            <a:off x="6280895" y="709718"/>
            <a:ext cx="3453654" cy="670116"/>
            <a:chOff x="242046" y="1745873"/>
            <a:chExt cx="2790713" cy="488580"/>
          </a:xfrm>
          <a:solidFill>
            <a:schemeClr val="accent2"/>
          </a:solidFill>
        </p:grpSpPr>
        <p:sp>
          <p:nvSpPr>
            <p:cNvPr id="50" name="Блок-схема: альтернативный процесс 49"/>
            <p:cNvSpPr/>
            <p:nvPr/>
          </p:nvSpPr>
          <p:spPr>
            <a:xfrm>
              <a:off x="242046" y="1745873"/>
              <a:ext cx="2790713" cy="403411"/>
            </a:xfrm>
            <a:prstGeom prst="flowChartAlternateProcess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latin typeface="Century Gothic" panose="020B0502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Интеллектуальные транспортные системы</a:t>
              </a:r>
              <a:endParaRPr lang="ru-RU" sz="16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1" name="Равнобедренный треугольник 50"/>
            <p:cNvSpPr/>
            <p:nvPr/>
          </p:nvSpPr>
          <p:spPr>
            <a:xfrm rot="10800000">
              <a:off x="1546411" y="2135841"/>
              <a:ext cx="191621" cy="98612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52" name="Скругленный прямоугольник 51"/>
          <p:cNvSpPr/>
          <p:nvPr/>
        </p:nvSpPr>
        <p:spPr>
          <a:xfrm>
            <a:off x="137266" y="4576756"/>
            <a:ext cx="11902332" cy="1535890"/>
          </a:xfrm>
          <a:prstGeom prst="roundRect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Проведение транспортной реформы (поэтапная модернизация транспортной системы – отмена или объединение дублирующих маршрутов, их разделение на «магистральные» и «подвозящие»; внедрение информационных технологий – безналичная оплата проезда, </a:t>
            </a:r>
            <a:r>
              <a:rPr lang="ru-RU" sz="1500" dirty="0" err="1" smtClean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безлимитные</a:t>
            </a:r>
            <a:r>
              <a:rPr lang="ru-RU" sz="1500" dirty="0" smtClean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проездные билеты; единое управление пассажирскими перевозками – государственные пассажирские автопредприятия объединены в единое государственное предприятие; бережливое производство; регулируемые тарифы и др.).</a:t>
            </a:r>
          </a:p>
          <a:p>
            <a:pPr algn="ctr"/>
            <a:r>
              <a:rPr lang="ru-RU" sz="1500" b="1" i="1" dirty="0" smtClean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Кемеровская область – Кузбасс</a:t>
            </a:r>
          </a:p>
        </p:txBody>
      </p:sp>
      <p:grpSp>
        <p:nvGrpSpPr>
          <p:cNvPr id="53" name="Группа 52"/>
          <p:cNvGrpSpPr/>
          <p:nvPr/>
        </p:nvGrpSpPr>
        <p:grpSpPr>
          <a:xfrm>
            <a:off x="151121" y="4076414"/>
            <a:ext cx="3381783" cy="670111"/>
            <a:chOff x="242046" y="1745876"/>
            <a:chExt cx="3381783" cy="488577"/>
          </a:xfrm>
          <a:solidFill>
            <a:srgbClr val="00B050"/>
          </a:solidFill>
        </p:grpSpPr>
        <p:sp>
          <p:nvSpPr>
            <p:cNvPr id="54" name="Блок-схема: альтернативный процесс 53"/>
            <p:cNvSpPr/>
            <p:nvPr/>
          </p:nvSpPr>
          <p:spPr>
            <a:xfrm>
              <a:off x="242046" y="1745876"/>
              <a:ext cx="3381783" cy="403412"/>
            </a:xfrm>
            <a:prstGeom prst="flowChartAlternateProcess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latin typeface="Century Gothic" panose="020B0502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Городской общественный транспорт</a:t>
              </a:r>
              <a:endParaRPr lang="ru-RU" sz="16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5" name="Равнобедренный треугольник 54"/>
            <p:cNvSpPr/>
            <p:nvPr/>
          </p:nvSpPr>
          <p:spPr>
            <a:xfrm rot="10800000">
              <a:off x="1546411" y="2135841"/>
              <a:ext cx="191621" cy="98612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27" name="Овал 26"/>
          <p:cNvSpPr/>
          <p:nvPr/>
        </p:nvSpPr>
        <p:spPr>
          <a:xfrm>
            <a:off x="11573435" y="6257365"/>
            <a:ext cx="466163" cy="466163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2E75B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ru-RU" b="1" dirty="0">
              <a:solidFill>
                <a:srgbClr val="2E75B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7671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230</Words>
  <Application>Microsoft Office PowerPoint</Application>
  <PresentationFormat>Широкоэкранный</PresentationFormat>
  <Paragraphs>31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Tahoma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Шмакова Алина Николаевна</dc:creator>
  <cp:lastModifiedBy>Шмакова Алина Николаевна</cp:lastModifiedBy>
  <cp:revision>38</cp:revision>
  <dcterms:created xsi:type="dcterms:W3CDTF">2024-05-13T05:34:49Z</dcterms:created>
  <dcterms:modified xsi:type="dcterms:W3CDTF">2024-12-05T01:23:16Z</dcterms:modified>
</cp:coreProperties>
</file>