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037" r:id="rId1"/>
  </p:sldMasterIdLst>
  <p:notesMasterIdLst>
    <p:notesMasterId r:id="rId11"/>
  </p:notesMasterIdLst>
  <p:handoutMasterIdLst>
    <p:handoutMasterId r:id="rId12"/>
  </p:handoutMasterIdLst>
  <p:sldIdLst>
    <p:sldId id="1659" r:id="rId2"/>
    <p:sldId id="1649" r:id="rId3"/>
    <p:sldId id="1657" r:id="rId4"/>
    <p:sldId id="1685" r:id="rId5"/>
    <p:sldId id="1671" r:id="rId6"/>
    <p:sldId id="1686" r:id="rId7"/>
    <p:sldId id="1687" r:id="rId8"/>
    <p:sldId id="1688" r:id="rId9"/>
    <p:sldId id="1689" r:id="rId10"/>
  </p:sldIdLst>
  <p:sldSz cx="8961438" cy="6721475"/>
  <p:notesSz cx="6797675" cy="9926638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56">
          <p15:clr>
            <a:srgbClr val="A4A3A4"/>
          </p15:clr>
        </p15:guide>
        <p15:guide id="2" pos="1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91">
          <p15:clr>
            <a:srgbClr val="A4A3A4"/>
          </p15:clr>
        </p15:guide>
        <p15:guide id="2" orient="horz" pos="3128">
          <p15:clr>
            <a:srgbClr val="A4A3A4"/>
          </p15:clr>
        </p15:guide>
        <p15:guide id="3" pos="2143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952"/>
    <a:srgbClr val="616D81"/>
    <a:srgbClr val="0000CC"/>
    <a:srgbClr val="5093B9"/>
    <a:srgbClr val="5797BC"/>
    <a:srgbClr val="69A2C2"/>
    <a:srgbClr val="454545"/>
    <a:srgbClr val="00CC00"/>
    <a:srgbClr val="008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7" autoAdjust="0"/>
    <p:restoredTop sz="91278" autoAdjust="0"/>
  </p:normalViewPr>
  <p:slideViewPr>
    <p:cSldViewPr snapToObjects="1">
      <p:cViewPr varScale="1">
        <p:scale>
          <a:sx n="119" d="100"/>
          <a:sy n="119" d="100"/>
        </p:scale>
        <p:origin x="-1650" y="-294"/>
      </p:cViewPr>
      <p:guideLst>
        <p:guide orient="horz" pos="756"/>
        <p:guide pos="1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>
      <p:cViewPr varScale="1">
        <p:scale>
          <a:sx n="77" d="100"/>
          <a:sy n="77" d="100"/>
        </p:scale>
        <p:origin x="3276" y="102"/>
      </p:cViewPr>
      <p:guideLst>
        <p:guide orient="horz" pos="3091"/>
        <p:guide orient="horz" pos="3128"/>
        <p:guide pos="2143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объем средств, направленных на благоустройство – </a:t>
            </a:r>
            <a:b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млрд 434 млн рублей</a:t>
            </a:r>
            <a:endParaRPr lang="ru-RU" sz="10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253386769587527"/>
          <c:y val="2.925007933921615E-2"/>
        </c:manualLayout>
      </c:layout>
      <c:overlay val="0"/>
    </c:title>
    <c:autoTitleDeleted val="0"/>
    <c:view3D>
      <c:rotX val="30"/>
      <c:rotY val="15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793352609778476E-2"/>
          <c:y val="0.24782685367454069"/>
          <c:w val="0.82519809811549449"/>
          <c:h val="0.67956469620401927"/>
        </c:manualLayout>
      </c:layout>
      <c:pie3DChart>
        <c:varyColors val="1"/>
        <c:ser>
          <c:idx val="0"/>
          <c:order val="0"/>
          <c:tx>
            <c:strRef>
              <c:f>Лист5!$E$4</c:f>
              <c:strCache>
                <c:ptCount val="1"/>
                <c:pt idx="0">
                  <c:v>Количество МКД, шт. </c:v>
                </c:pt>
              </c:strCache>
            </c:strRef>
          </c:tx>
          <c:explosion val="1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EEE-4B8A-8912-D39B8BAA8869}"/>
              </c:ext>
            </c:extLst>
          </c:dPt>
          <c:dLbls>
            <c:dLbl>
              <c:idx val="0"/>
              <c:layout>
                <c:manualLayout>
                  <c:x val="3.2240199700644838E-2"/>
                  <c:y val="0.10464114890284691"/>
                </c:manualLayout>
              </c:layout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rgbClr val="FF0000"/>
                        </a:solidFill>
                      </a:rPr>
                      <a:t>7 160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млн руб</a:t>
                    </a: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. Федеральный бюджет        </a:t>
                    </a:r>
                    <a:endParaRPr lang="ru-RU" sz="900" baseline="0" dirty="0">
                      <a:solidFill>
                        <a:srgbClr val="0070C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EEE-4B8A-8912-D39B8BAA8869}"/>
                </c:ext>
              </c:extLst>
            </c:dLbl>
            <c:dLbl>
              <c:idx val="1"/>
              <c:layout>
                <c:manualLayout>
                  <c:x val="3.7855278443246342E-2"/>
                  <c:y val="-7.9716920516659809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baseline="0" dirty="0" smtClean="0">
                        <a:solidFill>
                          <a:srgbClr val="C00000"/>
                        </a:solidFill>
                      </a:rPr>
                      <a:t>2 337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млн руб. </a:t>
                    </a: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областной бюджет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EEE-4B8A-8912-D39B8BAA8869}"/>
                </c:ext>
              </c:extLst>
            </c:dLbl>
            <c:dLbl>
              <c:idx val="2"/>
              <c:layout>
                <c:manualLayout>
                  <c:x val="2.0530993850692215E-2"/>
                  <c:y val="-4.576044597514109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baseline="0" dirty="0" smtClean="0">
                        <a:solidFill>
                          <a:srgbClr val="C00000"/>
                        </a:solidFill>
                      </a:rPr>
                      <a:t>955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млн руб</a:t>
                    </a: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.</a:t>
                    </a:r>
                    <a:br>
                      <a:rPr lang="ru-RU" sz="900" b="1" baseline="0" dirty="0">
                        <a:solidFill>
                          <a:srgbClr val="0070C0"/>
                        </a:solidFill>
                      </a:rPr>
                    </a:b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 местные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бюджеты</a:t>
                    </a:r>
                    <a:endParaRPr lang="ru-RU" sz="900" b="1" baseline="0" dirty="0">
                      <a:solidFill>
                        <a:srgbClr val="0070C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EEE-4B8A-8912-D39B8BAA8869}"/>
                </c:ext>
              </c:extLst>
            </c:dLbl>
            <c:dLbl>
              <c:idx val="3"/>
              <c:layout>
                <c:manualLayout>
                  <c:x val="1.6954707568007401E-2"/>
                  <c:y val="4.1506657039465135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baseline="0" dirty="0" smtClean="0">
                        <a:solidFill>
                          <a:srgbClr val="FF0000"/>
                        </a:solidFill>
                      </a:rPr>
                      <a:t>981 </a:t>
                    </a:r>
                    <a:r>
                      <a:rPr lang="ru-RU" sz="900" b="1" dirty="0" smtClean="0">
                        <a:solidFill>
                          <a:srgbClr val="0070C0"/>
                        </a:solidFill>
                      </a:rPr>
                      <a:t>млн руб.- иные источники</a:t>
                    </a:r>
                    <a:endParaRPr lang="ru-RU" sz="900" dirty="0">
                      <a:solidFill>
                        <a:srgbClr val="0070C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EEE-4B8A-8912-D39B8BAA8869}"/>
                </c:ext>
              </c:extLst>
            </c:dLbl>
            <c:spPr>
              <a:solidFill>
                <a:sysClr val="window" lastClr="FFFFFF">
                  <a:lumMod val="85000"/>
                </a:sysClr>
              </a:solidFill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Лист5!$D$5:$D$8</c:f>
              <c:strCache>
                <c:ptCount val="4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местные бюджеты </c:v>
                </c:pt>
                <c:pt idx="3">
                  <c:v>иные источники</c:v>
                </c:pt>
              </c:strCache>
            </c:strRef>
          </c:cat>
          <c:val>
            <c:numRef>
              <c:f>Лист5!$E$5:$E$8</c:f>
              <c:numCache>
                <c:formatCode>General</c:formatCode>
                <c:ptCount val="4"/>
                <c:pt idx="0">
                  <c:v>7160</c:v>
                </c:pt>
                <c:pt idx="1">
                  <c:v>2337</c:v>
                </c:pt>
                <c:pt idx="2">
                  <c:v>955</c:v>
                </c:pt>
                <c:pt idx="3">
                  <c:v>981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EEE-4B8A-8912-D39B8BAA8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rgbClr val="4F81BD">
        <a:lumMod val="60000"/>
        <a:lumOff val="40000"/>
      </a:srgbClr>
    </a:solidFill>
    <a:ln w="19050">
      <a:solidFill>
        <a:srgbClr val="0070C0"/>
      </a:solidFill>
    </a:ln>
    <a:scene3d>
      <a:camera prst="orthographicFront"/>
      <a:lightRig rig="threePt" dir="t"/>
    </a:scene3d>
    <a:sp3d>
      <a:bevelT/>
      <a:bevelB prst="angle"/>
    </a:sp3d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объем средств, направляемых в 2024</a:t>
            </a:r>
            <a:r>
              <a:rPr lang="ru-RU" sz="105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благоустройство – </a:t>
            </a:r>
            <a:b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млрд 489 млн рублей</a:t>
            </a:r>
            <a:endParaRPr lang="ru-RU" sz="10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253386769587527"/>
          <c:y val="2.925007933921615E-2"/>
        </c:manualLayout>
      </c:layout>
      <c:overlay val="0"/>
    </c:title>
    <c:autoTitleDeleted val="0"/>
    <c:view3D>
      <c:rotX val="30"/>
      <c:rotY val="20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793352609778476E-2"/>
          <c:y val="0.24782685367454069"/>
          <c:w val="0.82519809811549449"/>
          <c:h val="0.67956469620401927"/>
        </c:manualLayout>
      </c:layout>
      <c:pie3DChart>
        <c:varyColors val="1"/>
        <c:ser>
          <c:idx val="0"/>
          <c:order val="0"/>
          <c:tx>
            <c:strRef>
              <c:f>Лист5!$E$4</c:f>
              <c:strCache>
                <c:ptCount val="1"/>
                <c:pt idx="0">
                  <c:v>Количество МКД, шт. </c:v>
                </c:pt>
              </c:strCache>
            </c:strRef>
          </c:tx>
          <c:explosion val="1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05A-46E8-9635-BCFB7ED262A8}"/>
              </c:ext>
            </c:extLst>
          </c:dPt>
          <c:dLbls>
            <c:dLbl>
              <c:idx val="0"/>
              <c:layout>
                <c:manualLayout>
                  <c:x val="3.2240199700644838E-2"/>
                  <c:y val="0.10464114890284691"/>
                </c:manualLayout>
              </c:layout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rgbClr val="FF0000"/>
                        </a:solidFill>
                      </a:rPr>
                      <a:t>1 048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млн руб</a:t>
                    </a: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. Федеральный бюджет        </a:t>
                    </a:r>
                    <a:endParaRPr lang="ru-RU" sz="900" baseline="0" dirty="0">
                      <a:solidFill>
                        <a:srgbClr val="0070C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05A-46E8-9635-BCFB7ED262A8}"/>
                </c:ext>
              </c:extLst>
            </c:dLbl>
            <c:dLbl>
              <c:idx val="1"/>
              <c:layout>
                <c:manualLayout>
                  <c:x val="3.7855278443246342E-2"/>
                  <c:y val="-7.9716920516659809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baseline="0" dirty="0" smtClean="0">
                        <a:solidFill>
                          <a:srgbClr val="C00000"/>
                        </a:solidFill>
                      </a:rPr>
                      <a:t>314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млн руб. </a:t>
                    </a: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областной бюджет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05A-46E8-9635-BCFB7ED262A8}"/>
                </c:ext>
              </c:extLst>
            </c:dLbl>
            <c:dLbl>
              <c:idx val="2"/>
              <c:layout>
                <c:manualLayout>
                  <c:x val="1.4879424661356312E-2"/>
                  <c:y val="1.7355941637575621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baseline="0" dirty="0" smtClean="0">
                        <a:solidFill>
                          <a:srgbClr val="C00000"/>
                        </a:solidFill>
                      </a:rPr>
                      <a:t>77,5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млн руб</a:t>
                    </a: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.</a:t>
                    </a:r>
                    <a:br>
                      <a:rPr lang="ru-RU" sz="900" b="1" baseline="0" dirty="0">
                        <a:solidFill>
                          <a:srgbClr val="0070C0"/>
                        </a:solidFill>
                      </a:rPr>
                    </a:br>
                    <a:r>
                      <a:rPr lang="ru-RU" sz="900" b="1" baseline="0" dirty="0">
                        <a:solidFill>
                          <a:srgbClr val="0070C0"/>
                        </a:solidFill>
                      </a:rPr>
                      <a:t> местные </a:t>
                    </a:r>
                    <a:r>
                      <a:rPr lang="ru-RU" sz="900" b="1" baseline="0" dirty="0" smtClean="0">
                        <a:solidFill>
                          <a:srgbClr val="0070C0"/>
                        </a:solidFill>
                      </a:rPr>
                      <a:t>бюджеты</a:t>
                    </a:r>
                    <a:endParaRPr lang="ru-RU" sz="900" b="1" baseline="0" dirty="0">
                      <a:solidFill>
                        <a:srgbClr val="0070C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05A-46E8-9635-BCFB7ED262A8}"/>
                </c:ext>
              </c:extLst>
            </c:dLbl>
            <c:dLbl>
              <c:idx val="3"/>
              <c:layout>
                <c:manualLayout>
                  <c:x val="1.6954707568007401E-2"/>
                  <c:y val="4.1506657039465135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baseline="0" dirty="0" smtClean="0">
                        <a:solidFill>
                          <a:srgbClr val="FF0000"/>
                        </a:solidFill>
                      </a:rPr>
                      <a:t>49,4 </a:t>
                    </a:r>
                    <a:r>
                      <a:rPr lang="ru-RU" sz="900" b="1" dirty="0" smtClean="0">
                        <a:solidFill>
                          <a:srgbClr val="0070C0"/>
                        </a:solidFill>
                      </a:rPr>
                      <a:t>млн руб.- иные источники</a:t>
                    </a:r>
                    <a:endParaRPr lang="ru-RU" sz="900" dirty="0">
                      <a:solidFill>
                        <a:srgbClr val="0070C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05A-46E8-9635-BCFB7ED262A8}"/>
                </c:ext>
              </c:extLst>
            </c:dLbl>
            <c:spPr>
              <a:solidFill>
                <a:sysClr val="window" lastClr="FFFFFF">
                  <a:lumMod val="85000"/>
                </a:sysClr>
              </a:solidFill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Лист5!$D$5:$D$8</c:f>
              <c:strCache>
                <c:ptCount val="4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местные бюджеты </c:v>
                </c:pt>
                <c:pt idx="3">
                  <c:v>иные источники</c:v>
                </c:pt>
              </c:strCache>
            </c:strRef>
          </c:cat>
          <c:val>
            <c:numRef>
              <c:f>Лист5!$E$5:$E$8</c:f>
              <c:numCache>
                <c:formatCode>General</c:formatCode>
                <c:ptCount val="4"/>
                <c:pt idx="0">
                  <c:v>1480</c:v>
                </c:pt>
                <c:pt idx="1">
                  <c:v>314</c:v>
                </c:pt>
                <c:pt idx="2">
                  <c:v>77.5</c:v>
                </c:pt>
                <c:pt idx="3">
                  <c:v>981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05A-46E8-9635-BCFB7ED26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rgbClr val="4F81BD">
        <a:lumMod val="60000"/>
        <a:lumOff val="40000"/>
      </a:srgbClr>
    </a:solidFill>
    <a:ln w="19050">
      <a:solidFill>
        <a:srgbClr val="0070C0"/>
      </a:solidFill>
    </a:ln>
    <a:scene3d>
      <a:camera prst="orthographicFront"/>
      <a:lightRig rig="threePt" dir="t"/>
    </a:scene3d>
    <a:sp3d>
      <a:bevelT/>
      <a:bevelB prst="angle"/>
    </a:sp3d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11" tIns="45007" rIns="90011" bIns="45007" numCol="1" anchor="t" anchorCtr="0" compatLnSpc="1">
            <a:prstTxWarp prst="textNoShape">
              <a:avLst/>
            </a:prstTxWarp>
          </a:bodyPr>
          <a:lstStyle>
            <a:lvl1pPr defTabSz="900441" eaLnBrk="1" hangingPunct="1"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11" tIns="45007" rIns="90011" bIns="45007" numCol="1" anchor="t" anchorCtr="0" compatLnSpc="1">
            <a:prstTxWarp prst="textNoShape">
              <a:avLst/>
            </a:prstTxWarp>
          </a:bodyPr>
          <a:lstStyle>
            <a:lvl1pPr algn="r" defTabSz="900441" eaLnBrk="1" hangingPunct="1"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A511184-A154-4CFB-8D6A-6E66D8DAAA9B}" type="datetime1">
              <a:rPr lang="en-US" altLang="ru-RU"/>
              <a:pPr>
                <a:defRPr/>
              </a:pPr>
              <a:t>3/5/2024</a:t>
            </a:fld>
            <a:endParaRPr lang="en-US" alt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11" tIns="45007" rIns="90011" bIns="45007" numCol="1" anchor="b" anchorCtr="0" compatLnSpc="1">
            <a:prstTxWarp prst="textNoShape">
              <a:avLst/>
            </a:prstTxWarp>
          </a:bodyPr>
          <a:lstStyle>
            <a:lvl1pPr defTabSz="900441" eaLnBrk="1" hangingPunct="1"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4513"/>
            <a:ext cx="29448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11" tIns="45007" rIns="90011" bIns="45007" numCol="1" anchor="b" anchorCtr="0" compatLnSpc="1">
            <a:prstTxWarp prst="textNoShape">
              <a:avLst/>
            </a:prstTxWarp>
          </a:bodyPr>
          <a:lstStyle>
            <a:lvl1pPr algn="r" defTabSz="900113"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FF54308B-9626-49A5-98B7-1FAE25296B6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7852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pg num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9788" y="9459913"/>
            <a:ext cx="5397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00113" eaLnBrk="1" hangingPunct="1">
              <a:defRPr sz="1100">
                <a:latin typeface="Calibri" panose="020F0502020204030204" pitchFamily="34" charset="0"/>
              </a:defRPr>
            </a:lvl1pPr>
          </a:lstStyle>
          <a:p>
            <a:fld id="{275C06AE-019D-493D-B342-A29C0A945627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41987" name="McK Separator" hidden="1"/>
          <p:cNvSpPr>
            <a:spLocks noChangeShapeType="1"/>
          </p:cNvSpPr>
          <p:nvPr/>
        </p:nvSpPr>
        <p:spPr bwMode="auto">
          <a:xfrm>
            <a:off x="814388" y="1504950"/>
            <a:ext cx="519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784" tIns="45892" rIns="91784" bIns="45892"/>
          <a:lstStyle/>
          <a:p>
            <a:endParaRPr lang="ru-RU"/>
          </a:p>
        </p:txBody>
      </p:sp>
      <p:sp>
        <p:nvSpPr>
          <p:cNvPr id="9" name="Образ слайда 8"/>
          <p:cNvSpPr>
            <a:spLocks noGrp="1" noRot="1" noChangeAspect="1"/>
          </p:cNvSpPr>
          <p:nvPr>
            <p:ph type="sldImg" idx="2"/>
          </p:nvPr>
        </p:nvSpPr>
        <p:spPr>
          <a:xfrm>
            <a:off x="504825" y="330200"/>
            <a:ext cx="6005513" cy="4505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84" tIns="45892" rIns="91784" bIns="45892" rtlCol="0" anchor="ctr"/>
          <a:lstStyle/>
          <a:p>
            <a:pPr lvl="0"/>
            <a:endParaRPr lang="ru-RU" noProof="0"/>
          </a:p>
        </p:txBody>
      </p:sp>
      <p:sp>
        <p:nvSpPr>
          <p:cNvPr id="10" name="Заметки 9"/>
          <p:cNvSpPr>
            <a:spLocks noGrp="1"/>
          </p:cNvSpPr>
          <p:nvPr>
            <p:ph type="body" sz="quarter" idx="3"/>
          </p:nvPr>
        </p:nvSpPr>
        <p:spPr bwMode="auto">
          <a:xfrm>
            <a:off x="447675" y="5011738"/>
            <a:ext cx="6121400" cy="43672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114" tIns="46057" rIns="92114" bIns="4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627498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2020 году общий объем средств, направляемых на благоустройство территорий, составляет 1260,7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.,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</a:t>
            </a:r>
            <a:r>
              <a:rPr lang="ru-RU" dirty="0" err="1">
                <a:latin typeface="+mn-lt"/>
                <a:cs typeface="+mn-cs"/>
              </a:rPr>
              <a:t>т.ч</a:t>
            </a:r>
            <a:r>
              <a:rPr lang="ru-RU" dirty="0">
                <a:latin typeface="+mn-lt"/>
                <a:cs typeface="+mn-cs"/>
              </a:rPr>
              <a:t>.: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Федеральный бюджет – 949,2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 (75,3%);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областной бюджет –  225,0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 (17,8%).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местный бюджет – 86,5 </a:t>
            </a:r>
            <a:r>
              <a:rPr lang="ru-RU" dirty="0" err="1">
                <a:latin typeface="+mn-lt"/>
                <a:cs typeface="+mn-cs"/>
              </a:rPr>
              <a:t>млн.рублей</a:t>
            </a:r>
            <a:r>
              <a:rPr lang="ru-RU" dirty="0">
                <a:latin typeface="+mn-lt"/>
                <a:cs typeface="+mn-cs"/>
              </a:rPr>
              <a:t>. (6,9%)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Участниками проекта стали 76 муниципальных образований Иркутской области. Количество благоустраиваемых территорий – 293, 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</a:t>
            </a:r>
            <a:r>
              <a:rPr lang="ru-RU" dirty="0" err="1">
                <a:latin typeface="+mn-lt"/>
                <a:cs typeface="+mn-cs"/>
              </a:rPr>
              <a:t>т.ч</a:t>
            </a:r>
            <a:r>
              <a:rPr lang="ru-RU" dirty="0">
                <a:latin typeface="+mn-lt"/>
                <a:cs typeface="+mn-cs"/>
              </a:rPr>
              <a:t>. 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дворовые территории – 192 ед.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общественные территории – 101 ед.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Все 76 соглашений на предоставление субсидий заключены в системе «Электронный бюджет», в муниципальных образованиях выполняются конкурсные процедуры по привлечению подрядных организаций. </a:t>
            </a:r>
          </a:p>
          <a:p>
            <a:pPr>
              <a:defRPr/>
            </a:pPr>
            <a:r>
              <a:rPr lang="ru-RU" sz="800" dirty="0"/>
              <a:t> 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>
              <a:lnSpc>
                <a:spcPct val="900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29C63B2-8340-4066-877B-E16FC750EB75}" type="slidenum">
              <a:rPr lang="ru-RU" altLang="ru-RU" sz="1100">
                <a:latin typeface="Calibri" panose="020F0502020204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0</a:t>
            </a:fld>
            <a:endParaRPr lang="ru-RU" altLang="ru-RU" sz="11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2020 году общий объем средств, направляемых на благоустройство территорий, составляет 1260,7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.,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</a:t>
            </a:r>
            <a:r>
              <a:rPr lang="ru-RU" dirty="0" err="1">
                <a:latin typeface="+mn-lt"/>
                <a:cs typeface="+mn-cs"/>
              </a:rPr>
              <a:t>т.ч</a:t>
            </a:r>
            <a:r>
              <a:rPr lang="ru-RU" dirty="0">
                <a:latin typeface="+mn-lt"/>
                <a:cs typeface="+mn-cs"/>
              </a:rPr>
              <a:t>.: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Федеральный бюджет – 949,2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 (75,3%);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областной бюджет –  225,0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 (17,8%).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местный бюджет – 86,5 </a:t>
            </a:r>
            <a:r>
              <a:rPr lang="ru-RU" dirty="0" err="1">
                <a:latin typeface="+mn-lt"/>
                <a:cs typeface="+mn-cs"/>
              </a:rPr>
              <a:t>млн.рублей</a:t>
            </a:r>
            <a:r>
              <a:rPr lang="ru-RU" dirty="0">
                <a:latin typeface="+mn-lt"/>
                <a:cs typeface="+mn-cs"/>
              </a:rPr>
              <a:t>. (6,9%)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Участниками проекта стали 76 муниципальных образований Иркутской области. Количество благоустраиваемых территорий – 293, 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</a:t>
            </a:r>
            <a:r>
              <a:rPr lang="ru-RU" dirty="0" err="1">
                <a:latin typeface="+mn-lt"/>
                <a:cs typeface="+mn-cs"/>
              </a:rPr>
              <a:t>т.ч</a:t>
            </a:r>
            <a:r>
              <a:rPr lang="ru-RU" dirty="0">
                <a:latin typeface="+mn-lt"/>
                <a:cs typeface="+mn-cs"/>
              </a:rPr>
              <a:t>. 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дворовые территории – 192 ед.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общественные территории – 101 ед.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Все 76 соглашений на предоставление субсидий заключены в системе «Электронный бюджет», в муниципальных образованиях выполняются конкурсные процедуры по привлечению подрядных организаций. </a:t>
            </a:r>
          </a:p>
          <a:p>
            <a:pPr>
              <a:defRPr/>
            </a:pPr>
            <a:r>
              <a:rPr lang="ru-RU" sz="800" dirty="0"/>
              <a:t> </a:t>
            </a: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>
              <a:lnSpc>
                <a:spcPct val="900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6C92108-B5C2-4832-9BA7-F7C245333452}" type="slidenum">
              <a:rPr lang="ru-RU" altLang="ru-RU" sz="1100">
                <a:latin typeface="Calibri" panose="020F0502020204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ru-RU" altLang="ru-RU" sz="11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2020 году общий объем средств, направляемых на благоустройство территорий, составляет 1260,7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.,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</a:t>
            </a:r>
            <a:r>
              <a:rPr lang="ru-RU" dirty="0" err="1">
                <a:latin typeface="+mn-lt"/>
                <a:cs typeface="+mn-cs"/>
              </a:rPr>
              <a:t>т.ч</a:t>
            </a:r>
            <a:r>
              <a:rPr lang="ru-RU" dirty="0">
                <a:latin typeface="+mn-lt"/>
                <a:cs typeface="+mn-cs"/>
              </a:rPr>
              <a:t>.: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Федеральный бюджет – 949,2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 (75,3%);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областной бюджет –  225,0 </a:t>
            </a:r>
            <a:r>
              <a:rPr lang="ru-RU" dirty="0" err="1">
                <a:latin typeface="+mn-lt"/>
                <a:cs typeface="+mn-cs"/>
              </a:rPr>
              <a:t>млн.руб</a:t>
            </a:r>
            <a:r>
              <a:rPr lang="ru-RU" dirty="0">
                <a:latin typeface="+mn-lt"/>
                <a:cs typeface="+mn-cs"/>
              </a:rPr>
              <a:t>. (17,8%).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местный бюджет – 86,5 </a:t>
            </a:r>
            <a:r>
              <a:rPr lang="ru-RU" dirty="0" err="1">
                <a:latin typeface="+mn-lt"/>
                <a:cs typeface="+mn-cs"/>
              </a:rPr>
              <a:t>млн.рублей</a:t>
            </a:r>
            <a:r>
              <a:rPr lang="ru-RU" dirty="0">
                <a:latin typeface="+mn-lt"/>
                <a:cs typeface="+mn-cs"/>
              </a:rPr>
              <a:t>. (6,9%)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Участниками проекта стали 76 муниципальных образований Иркутской области. Количество благоустраиваемых территорий – 293, 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 </a:t>
            </a:r>
            <a:r>
              <a:rPr lang="ru-RU" dirty="0" err="1">
                <a:latin typeface="+mn-lt"/>
                <a:cs typeface="+mn-cs"/>
              </a:rPr>
              <a:t>т.ч</a:t>
            </a:r>
            <a:r>
              <a:rPr lang="ru-RU" dirty="0">
                <a:latin typeface="+mn-lt"/>
                <a:cs typeface="+mn-cs"/>
              </a:rPr>
              <a:t>. 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дворовые территории – 192 ед.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общественные территории – 101 ед.</a:t>
            </a:r>
          </a:p>
          <a:p>
            <a:pPr>
              <a:defRPr/>
            </a:pPr>
            <a:r>
              <a:rPr lang="ru-RU" dirty="0">
                <a:latin typeface="+mn-lt"/>
                <a:cs typeface="+mn-cs"/>
              </a:rPr>
              <a:t>Все 76 соглашений на предоставление субсидий заключены в системе «Электронный бюджет», в муниципальных образованиях выполняются конкурсные процедуры по привлечению подрядных организаций. </a:t>
            </a:r>
          </a:p>
          <a:p>
            <a:pPr>
              <a:defRPr/>
            </a:pPr>
            <a:r>
              <a:rPr lang="ru-RU" sz="800" dirty="0"/>
              <a:t> </a:t>
            </a: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>
              <a:lnSpc>
                <a:spcPct val="900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D630E1C-84D7-4E76-9E13-3BE495E70B8F}" type="slidenum">
              <a:rPr lang="ru-RU" altLang="ru-RU" sz="1100">
                <a:latin typeface="Calibri" panose="020F0502020204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ru-RU" altLang="ru-RU" sz="11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EBA7A-CEA8-8549-BB18-849C1BAB469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09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EBA7A-CEA8-8549-BB18-849C1BAB469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997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EBA7A-CEA8-8549-BB18-849C1BAB469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187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EBA7A-CEA8-8549-BB18-849C1BAB469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39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EBA7A-CEA8-8549-BB18-849C1BAB469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096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011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011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011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0113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42EAA9-8E8F-46B5-A345-E3CA389386EA}" type="slidenum">
              <a:rPr lang="ru-RU" altLang="ru-RU" sz="1100">
                <a:latin typeface="Calibri" panose="020F0502020204030204" pitchFamily="34" charset="0"/>
              </a:rPr>
              <a:pPr/>
              <a:t>8</a:t>
            </a:fld>
            <a:endParaRPr lang="ru-RU" altLang="ru-RU" sz="11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8986838" cy="6737351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1225" y="4175782"/>
              <a:ext cx="4022015" cy="268258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2613" y="-368"/>
              <a:ext cx="1219725" cy="6858735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970" y="-368"/>
              <a:ext cx="2269368" cy="6866835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4595" y="-8468"/>
              <a:ext cx="1948644" cy="6866835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7658" y="3919835"/>
              <a:ext cx="2513961" cy="2938532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216" y="-8468"/>
              <a:ext cx="2143023" cy="6866835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354" y="-8468"/>
              <a:ext cx="856886" cy="6866835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679" y="-8468"/>
              <a:ext cx="1065842" cy="6866835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860" y="4893406"/>
              <a:ext cx="1094999" cy="1964961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365" cy="5698874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023" y="2356666"/>
            <a:ext cx="5710387" cy="1613528"/>
          </a:xfrm>
        </p:spPr>
        <p:txBody>
          <a:bodyPr anchor="b">
            <a:noAutofit/>
          </a:bodyPr>
          <a:lstStyle>
            <a:lvl1pPr algn="r">
              <a:defRPr sz="5292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8023" y="3970193"/>
            <a:ext cx="5710387" cy="1075063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8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6E119-ED59-42A9-8B22-E6029C759180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ED6EB-DFC2-4835-AB2D-56A6115E90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208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9" y="597465"/>
            <a:ext cx="6220980" cy="3335843"/>
          </a:xfrm>
        </p:spPr>
        <p:txBody>
          <a:bodyPr anchor="ctr"/>
          <a:lstStyle>
            <a:lvl1pPr algn="l">
              <a:defRPr sz="431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29" y="4381406"/>
            <a:ext cx="6220980" cy="1539688"/>
          </a:xfrm>
        </p:spPr>
        <p:txBody>
          <a:bodyPr anchor="ctr"/>
          <a:lstStyle>
            <a:lvl1pPr marL="0" indent="0" algn="l">
              <a:buNone/>
              <a:defRPr sz="176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FEBD5-0408-4975-8FED-E7541175D590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4C947-29F3-4C61-9E2D-13553ABBBD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478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3075" y="774700"/>
            <a:ext cx="447675" cy="573088"/>
          </a:xfrm>
          <a:prstGeom prst="rect">
            <a:avLst/>
          </a:prstGeom>
        </p:spPr>
        <p:txBody>
          <a:bodyPr lIns="89614" tIns="44807" rIns="89614" bIns="44807" anchor="ctr"/>
          <a:lstStyle/>
          <a:p>
            <a:pPr eaLnBrk="1" hangingPunct="1">
              <a:defRPr/>
            </a:pPr>
            <a:r>
              <a:rPr lang="en-US" sz="784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3525" y="2828925"/>
            <a:ext cx="447675" cy="573088"/>
          </a:xfrm>
          <a:prstGeom prst="rect">
            <a:avLst/>
          </a:prstGeom>
        </p:spPr>
        <p:txBody>
          <a:bodyPr lIns="89614" tIns="44807" rIns="89614" bIns="44807" anchor="ctr"/>
          <a:lstStyle/>
          <a:p>
            <a:pPr eaLnBrk="1" hangingPunct="1">
              <a:defRPr/>
            </a:pPr>
            <a:r>
              <a:rPr lang="en-US" sz="784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14" y="597464"/>
            <a:ext cx="5950950" cy="2962428"/>
          </a:xfrm>
        </p:spPr>
        <p:txBody>
          <a:bodyPr anchor="ctr"/>
          <a:lstStyle>
            <a:lvl1pPr algn="l">
              <a:defRPr sz="431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79091" y="3559892"/>
            <a:ext cx="5311596" cy="373415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56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8056" indent="0">
              <a:buFontTx/>
              <a:buNone/>
              <a:defRPr/>
            </a:lvl2pPr>
            <a:lvl3pPr marL="896112" indent="0">
              <a:buFontTx/>
              <a:buNone/>
              <a:defRPr/>
            </a:lvl3pPr>
            <a:lvl4pPr marL="1344168" indent="0">
              <a:buFontTx/>
              <a:buNone/>
              <a:defRPr/>
            </a:lvl4pPr>
            <a:lvl5pPr marL="179222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28" y="4381406"/>
            <a:ext cx="6220981" cy="1539688"/>
          </a:xfrm>
        </p:spPr>
        <p:txBody>
          <a:bodyPr anchor="ctr"/>
          <a:lstStyle>
            <a:lvl1pPr marL="0" indent="0" algn="l">
              <a:buNone/>
              <a:defRPr sz="176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64654-66E0-454C-AD04-DF2B2978C900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52E80F9-170C-4C11-B8D5-16DD155ECB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9016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8" y="1893527"/>
            <a:ext cx="6220981" cy="2543791"/>
          </a:xfrm>
        </p:spPr>
        <p:txBody>
          <a:bodyPr anchor="b"/>
          <a:lstStyle>
            <a:lvl1pPr algn="l">
              <a:defRPr sz="431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28" y="4437318"/>
            <a:ext cx="6220981" cy="1483776"/>
          </a:xfrm>
        </p:spPr>
        <p:txBody>
          <a:bodyPr/>
          <a:lstStyle>
            <a:lvl1pPr marL="0" indent="0" algn="l">
              <a:buNone/>
              <a:defRPr sz="176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AF5FB-7181-4002-BFC2-0189F6B3C1CA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7C538-3043-492F-872E-A9B3ED8C75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620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3075" y="774700"/>
            <a:ext cx="447675" cy="573088"/>
          </a:xfrm>
          <a:prstGeom prst="rect">
            <a:avLst/>
          </a:prstGeom>
        </p:spPr>
        <p:txBody>
          <a:bodyPr lIns="89614" tIns="44807" rIns="89614" bIns="44807" anchor="ctr"/>
          <a:lstStyle/>
          <a:p>
            <a:pPr eaLnBrk="1" hangingPunct="1">
              <a:defRPr/>
            </a:pPr>
            <a:r>
              <a:rPr lang="en-US" sz="784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3525" y="2828925"/>
            <a:ext cx="447675" cy="573088"/>
          </a:xfrm>
          <a:prstGeom prst="rect">
            <a:avLst/>
          </a:prstGeom>
        </p:spPr>
        <p:txBody>
          <a:bodyPr lIns="89614" tIns="44807" rIns="89614" bIns="44807" anchor="ctr"/>
          <a:lstStyle/>
          <a:p>
            <a:pPr eaLnBrk="1" hangingPunct="1">
              <a:defRPr/>
            </a:pPr>
            <a:r>
              <a:rPr lang="en-US" sz="784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14" y="597464"/>
            <a:ext cx="5950950" cy="2962428"/>
          </a:xfrm>
        </p:spPr>
        <p:txBody>
          <a:bodyPr anchor="ctr"/>
          <a:lstStyle>
            <a:lvl1pPr algn="l">
              <a:defRPr sz="431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97426" y="3933307"/>
            <a:ext cx="6220982" cy="50401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5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8056" indent="0">
              <a:buFontTx/>
              <a:buNone/>
              <a:defRPr/>
            </a:lvl2pPr>
            <a:lvl3pPr marL="896112" indent="0">
              <a:buFontTx/>
              <a:buNone/>
              <a:defRPr/>
            </a:lvl3pPr>
            <a:lvl4pPr marL="1344168" indent="0">
              <a:buFontTx/>
              <a:buNone/>
              <a:defRPr/>
            </a:lvl4pPr>
            <a:lvl5pPr marL="179222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28" y="4437318"/>
            <a:ext cx="6220981" cy="1483776"/>
          </a:xfrm>
        </p:spPr>
        <p:txBody>
          <a:bodyPr/>
          <a:lstStyle>
            <a:lvl1pPr marL="0" indent="0" algn="l"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400B6-9313-4B2C-9CA2-6668567646C2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3D7AA30-C96B-4C65-AC76-28D828D854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4845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3" y="597464"/>
            <a:ext cx="6214856" cy="2962428"/>
          </a:xfrm>
        </p:spPr>
        <p:txBody>
          <a:bodyPr anchor="ctr"/>
          <a:lstStyle>
            <a:lvl1pPr algn="l">
              <a:defRPr sz="431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97426" y="3933307"/>
            <a:ext cx="6220982" cy="50401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52">
                <a:solidFill>
                  <a:schemeClr val="accent1"/>
                </a:solidFill>
              </a:defRPr>
            </a:lvl1pPr>
            <a:lvl2pPr marL="448056" indent="0">
              <a:buFontTx/>
              <a:buNone/>
              <a:defRPr/>
            </a:lvl2pPr>
            <a:lvl3pPr marL="896112" indent="0">
              <a:buFontTx/>
              <a:buNone/>
              <a:defRPr/>
            </a:lvl3pPr>
            <a:lvl4pPr marL="1344168" indent="0">
              <a:buFontTx/>
              <a:buNone/>
              <a:defRPr/>
            </a:lvl4pPr>
            <a:lvl5pPr marL="179222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28" y="4437318"/>
            <a:ext cx="6220981" cy="1483776"/>
          </a:xfrm>
        </p:spPr>
        <p:txBody>
          <a:bodyPr/>
          <a:lstStyle>
            <a:lvl1pPr marL="0" indent="0" algn="l"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558E3-B27B-48B7-BA04-73BB53159B11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DE8F6CB-064E-4071-962C-0E89F2C206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253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2FB9-5B34-42D9-864D-05CB8B32D18A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6030-05B5-4FB7-AE56-65FA408D62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787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7974" y="597465"/>
            <a:ext cx="959270" cy="514690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7428" y="597465"/>
            <a:ext cx="5091306" cy="51469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F3EB9-C1FC-4F5B-92DD-DFB397FC00EA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24C55-560C-43E9-B35D-D3FC7418D2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008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29D4ED-4E1E-41BB-A0BE-0675BA7829D3}" type="datetimeFigureOut">
              <a:rPr lang="en-US"/>
              <a:pPr>
                <a:defRPr/>
              </a:pPr>
              <a:t>3/5/2024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582C6EC5-67FA-433C-BE99-494ACA2697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733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BCC78-DEB5-47EA-B3EF-7D5EC708DA83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2A732-4F33-42F9-83CD-929D80DD1C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818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8" y="2647101"/>
            <a:ext cx="6220981" cy="1790219"/>
          </a:xfrm>
        </p:spPr>
        <p:txBody>
          <a:bodyPr anchor="b"/>
          <a:lstStyle>
            <a:lvl1pPr algn="l">
              <a:defRPr sz="392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28" y="4437318"/>
            <a:ext cx="6220981" cy="843272"/>
          </a:xfrm>
        </p:spPr>
        <p:txBody>
          <a:bodyPr/>
          <a:lstStyle>
            <a:lvl1pPr marL="0" indent="0" algn="l">
              <a:buNone/>
              <a:defRPr sz="19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6E9B-15D4-4D6A-9EB1-BFF0BDF9ACD7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541B7-61A8-4578-88E7-FBB5B0EEE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586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9" y="597465"/>
            <a:ext cx="6220980" cy="12945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7430" y="2117577"/>
            <a:ext cx="3026454" cy="3803516"/>
          </a:xfrm>
        </p:spPr>
        <p:txBody>
          <a:bodyPr/>
          <a:lstStyle>
            <a:lvl1pPr>
              <a:defRPr sz="1764"/>
            </a:lvl1pPr>
            <a:lvl2pPr>
              <a:defRPr sz="1568"/>
            </a:lvl2pPr>
            <a:lvl3pPr>
              <a:defRPr sz="1372"/>
            </a:lvl3pPr>
            <a:lvl4pPr>
              <a:defRPr sz="1176"/>
            </a:lvl4pPr>
            <a:lvl5pPr>
              <a:defRPr sz="1176"/>
            </a:lvl5pPr>
            <a:lvl6pPr>
              <a:defRPr sz="1176"/>
            </a:lvl6pPr>
            <a:lvl7pPr>
              <a:defRPr sz="1176"/>
            </a:lvl7pPr>
            <a:lvl8pPr>
              <a:defRPr sz="1176"/>
            </a:lvl8pPr>
            <a:lvl9pPr>
              <a:defRPr sz="117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91955" y="2117579"/>
            <a:ext cx="3026455" cy="3803517"/>
          </a:xfrm>
        </p:spPr>
        <p:txBody>
          <a:bodyPr/>
          <a:lstStyle>
            <a:lvl1pPr>
              <a:defRPr sz="1764"/>
            </a:lvl1pPr>
            <a:lvl2pPr>
              <a:defRPr sz="1568"/>
            </a:lvl2pPr>
            <a:lvl3pPr>
              <a:defRPr sz="1372"/>
            </a:lvl3pPr>
            <a:lvl4pPr>
              <a:defRPr sz="1176"/>
            </a:lvl4pPr>
            <a:lvl5pPr>
              <a:defRPr sz="1176"/>
            </a:lvl5pPr>
            <a:lvl6pPr>
              <a:defRPr sz="1176"/>
            </a:lvl6pPr>
            <a:lvl7pPr>
              <a:defRPr sz="1176"/>
            </a:lvl7pPr>
            <a:lvl8pPr>
              <a:defRPr sz="1176"/>
            </a:lvl8pPr>
            <a:lvl9pPr>
              <a:defRPr sz="117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F3B3-BED9-4038-AE22-BFFE0148977C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467BF-06D7-4EF4-AE09-02858D07C8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292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9" y="597465"/>
            <a:ext cx="6220979" cy="129450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28" y="2117963"/>
            <a:ext cx="3028966" cy="564790"/>
          </a:xfrm>
        </p:spPr>
        <p:txBody>
          <a:bodyPr anchor="b">
            <a:noAutofit/>
          </a:bodyPr>
          <a:lstStyle>
            <a:lvl1pPr marL="0" indent="0">
              <a:buNone/>
              <a:defRPr sz="2352" b="0"/>
            </a:lvl1pPr>
            <a:lvl2pPr marL="448056" indent="0">
              <a:buNone/>
              <a:defRPr sz="1960" b="1"/>
            </a:lvl2pPr>
            <a:lvl3pPr marL="896112" indent="0">
              <a:buNone/>
              <a:defRPr sz="1764" b="1"/>
            </a:lvl3pPr>
            <a:lvl4pPr marL="1344168" indent="0">
              <a:buNone/>
              <a:defRPr sz="1568" b="1"/>
            </a:lvl4pPr>
            <a:lvl5pPr marL="1792224" indent="0">
              <a:buNone/>
              <a:defRPr sz="1568" b="1"/>
            </a:lvl5pPr>
            <a:lvl6pPr marL="2240280" indent="0">
              <a:buNone/>
              <a:defRPr sz="1568" b="1"/>
            </a:lvl6pPr>
            <a:lvl7pPr marL="2688336" indent="0">
              <a:buNone/>
              <a:defRPr sz="1568" b="1"/>
            </a:lvl7pPr>
            <a:lvl8pPr marL="3136392" indent="0">
              <a:buNone/>
              <a:defRPr sz="1568" b="1"/>
            </a:lvl8pPr>
            <a:lvl9pPr marL="3584448" indent="0">
              <a:buNone/>
              <a:defRPr sz="15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7428" y="2682755"/>
            <a:ext cx="3028966" cy="32383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89442" y="2117963"/>
            <a:ext cx="3028966" cy="564790"/>
          </a:xfrm>
        </p:spPr>
        <p:txBody>
          <a:bodyPr anchor="b">
            <a:noAutofit/>
          </a:bodyPr>
          <a:lstStyle>
            <a:lvl1pPr marL="0" indent="0">
              <a:buNone/>
              <a:defRPr sz="2352" b="0"/>
            </a:lvl1pPr>
            <a:lvl2pPr marL="448056" indent="0">
              <a:buNone/>
              <a:defRPr sz="1960" b="1"/>
            </a:lvl2pPr>
            <a:lvl3pPr marL="896112" indent="0">
              <a:buNone/>
              <a:defRPr sz="1764" b="1"/>
            </a:lvl3pPr>
            <a:lvl4pPr marL="1344168" indent="0">
              <a:buNone/>
              <a:defRPr sz="1568" b="1"/>
            </a:lvl4pPr>
            <a:lvl5pPr marL="1792224" indent="0">
              <a:buNone/>
              <a:defRPr sz="1568" b="1"/>
            </a:lvl5pPr>
            <a:lvl6pPr marL="2240280" indent="0">
              <a:buNone/>
              <a:defRPr sz="1568" b="1"/>
            </a:lvl6pPr>
            <a:lvl7pPr marL="2688336" indent="0">
              <a:buNone/>
              <a:defRPr sz="1568" b="1"/>
            </a:lvl7pPr>
            <a:lvl8pPr marL="3136392" indent="0">
              <a:buNone/>
              <a:defRPr sz="1568" b="1"/>
            </a:lvl8pPr>
            <a:lvl9pPr marL="3584448" indent="0">
              <a:buNone/>
              <a:defRPr sz="15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89442" y="2682755"/>
            <a:ext cx="3028966" cy="32383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0268C-CE89-438B-AE05-DC85108C2C52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B3B72-F186-4E8B-965F-1AB03C93F2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86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8" y="597465"/>
            <a:ext cx="6220980" cy="12945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2B578-1ACD-4835-AE7C-1B47D8BBB9F2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187653-1261-470A-A29B-01A0F06114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636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3CE16-C35C-4346-AFF5-AEEBE0D791BA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3C0C1-8E52-4D07-B56F-E18EA63E9A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486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8" y="1468771"/>
            <a:ext cx="2734475" cy="1253015"/>
          </a:xfrm>
        </p:spPr>
        <p:txBody>
          <a:bodyPr anchor="b"/>
          <a:lstStyle>
            <a:lvl1pPr>
              <a:defRPr sz="1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9974" y="504675"/>
            <a:ext cx="3318434" cy="54164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428" y="2721785"/>
            <a:ext cx="2734475" cy="2532999"/>
          </a:xfrm>
        </p:spPr>
        <p:txBody>
          <a:bodyPr/>
          <a:lstStyle>
            <a:lvl1pPr marL="0" indent="0">
              <a:buNone/>
              <a:defRPr sz="1372"/>
            </a:lvl1pPr>
            <a:lvl2pPr marL="336042" indent="0">
              <a:buNone/>
              <a:defRPr sz="1029"/>
            </a:lvl2pPr>
            <a:lvl3pPr marL="672084" indent="0">
              <a:buNone/>
              <a:defRPr sz="882"/>
            </a:lvl3pPr>
            <a:lvl4pPr marL="1008126" indent="0">
              <a:buNone/>
              <a:defRPr sz="735"/>
            </a:lvl4pPr>
            <a:lvl5pPr marL="1344168" indent="0">
              <a:buNone/>
              <a:defRPr sz="735"/>
            </a:lvl5pPr>
            <a:lvl6pPr marL="1680210" indent="0">
              <a:buNone/>
              <a:defRPr sz="735"/>
            </a:lvl6pPr>
            <a:lvl7pPr marL="2016252" indent="0">
              <a:buNone/>
              <a:defRPr sz="735"/>
            </a:lvl7pPr>
            <a:lvl8pPr marL="2352294" indent="0">
              <a:buNone/>
              <a:defRPr sz="735"/>
            </a:lvl8pPr>
            <a:lvl9pPr marL="2688336" indent="0">
              <a:buNone/>
              <a:defRPr sz="73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8277F-EF04-457C-9566-A99D9CD64BF4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21D5D-EFD3-468D-8BD7-B11087CACA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795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8" y="4705032"/>
            <a:ext cx="6220980" cy="555456"/>
          </a:xfrm>
        </p:spPr>
        <p:txBody>
          <a:bodyPr anchor="b"/>
          <a:lstStyle>
            <a:lvl1pPr algn="l">
              <a:defRPr sz="2352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7428" y="597464"/>
            <a:ext cx="6220980" cy="3769160"/>
          </a:xfrm>
        </p:spPr>
        <p:txBody>
          <a:bodyPr rtlCol="0">
            <a:normAutofit/>
          </a:bodyPr>
          <a:lstStyle>
            <a:lvl1pPr marL="0" indent="0" algn="ctr">
              <a:buNone/>
              <a:defRPr sz="1568"/>
            </a:lvl1pPr>
            <a:lvl2pPr marL="448056" indent="0">
              <a:buNone/>
              <a:defRPr sz="1568"/>
            </a:lvl2pPr>
            <a:lvl3pPr marL="896112" indent="0">
              <a:buNone/>
              <a:defRPr sz="1568"/>
            </a:lvl3pPr>
            <a:lvl4pPr marL="1344168" indent="0">
              <a:buNone/>
              <a:defRPr sz="1568"/>
            </a:lvl4pPr>
            <a:lvl5pPr marL="1792224" indent="0">
              <a:buNone/>
              <a:defRPr sz="1568"/>
            </a:lvl5pPr>
            <a:lvl6pPr marL="2240280" indent="0">
              <a:buNone/>
              <a:defRPr sz="1568"/>
            </a:lvl6pPr>
            <a:lvl7pPr marL="2688336" indent="0">
              <a:buNone/>
              <a:defRPr sz="1568"/>
            </a:lvl7pPr>
            <a:lvl8pPr marL="3136392" indent="0">
              <a:buNone/>
              <a:defRPr sz="1568"/>
            </a:lvl8pPr>
            <a:lvl9pPr marL="3584448" indent="0">
              <a:buNone/>
              <a:defRPr sz="1568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428" y="5260488"/>
            <a:ext cx="6220980" cy="660606"/>
          </a:xfrm>
        </p:spPr>
        <p:txBody>
          <a:bodyPr/>
          <a:lstStyle>
            <a:lvl1pPr marL="0" indent="0">
              <a:buNone/>
              <a:defRPr sz="1176"/>
            </a:lvl1pPr>
            <a:lvl2pPr marL="448056" indent="0">
              <a:buNone/>
              <a:defRPr sz="1176"/>
            </a:lvl2pPr>
            <a:lvl3pPr marL="896112" indent="0">
              <a:buNone/>
              <a:defRPr sz="980"/>
            </a:lvl3pPr>
            <a:lvl4pPr marL="1344168" indent="0">
              <a:buNone/>
              <a:defRPr sz="882"/>
            </a:lvl4pPr>
            <a:lvl5pPr marL="1792224" indent="0">
              <a:buNone/>
              <a:defRPr sz="882"/>
            </a:lvl5pPr>
            <a:lvl6pPr marL="2240280" indent="0">
              <a:buNone/>
              <a:defRPr sz="882"/>
            </a:lvl6pPr>
            <a:lvl7pPr marL="2688336" indent="0">
              <a:buNone/>
              <a:defRPr sz="882"/>
            </a:lvl7pPr>
            <a:lvl8pPr marL="3136392" indent="0">
              <a:buNone/>
              <a:defRPr sz="882"/>
            </a:lvl8pPr>
            <a:lvl9pPr marL="3584448" indent="0">
              <a:buNone/>
              <a:defRPr sz="88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FE6FA-AF69-47CF-B9C7-DAEA5E9D59AF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39695-9542-4213-9268-D290FE897D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60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8986838" cy="6737351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790"/>
              <a:ext cx="456790" cy="28526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1224" y="4175782"/>
              <a:ext cx="4022015" cy="268258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613" y="-368"/>
              <a:ext cx="1219725" cy="6858735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970" y="-368"/>
              <a:ext cx="2269368" cy="6866835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4595" y="-8468"/>
              <a:ext cx="1948645" cy="6866835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657" y="3919835"/>
              <a:ext cx="2513962" cy="2938532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216" y="-8468"/>
              <a:ext cx="2143023" cy="6866835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354" y="-8468"/>
              <a:ext cx="856886" cy="6866835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679" y="-8468"/>
              <a:ext cx="1065842" cy="6866835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860" y="4893406"/>
              <a:ext cx="1094999" cy="1964961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6900" y="596900"/>
            <a:ext cx="62214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6900" y="2117725"/>
            <a:ext cx="6221413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97488" y="5921375"/>
            <a:ext cx="669925" cy="35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88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3907CF-4993-4C78-BEA0-D8730497E76D}" type="datetimeFigureOut">
              <a:rPr lang="ru-RU" altLang="ru-RU"/>
              <a:pPr>
                <a:defRPr/>
              </a:pPr>
              <a:t>05.03.2024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900" y="5921375"/>
            <a:ext cx="4530725" cy="35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8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6663" y="5921375"/>
            <a:ext cx="501650" cy="3571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chemeClr val="accent1"/>
                </a:solidFill>
              </a:defRPr>
            </a:lvl1pPr>
          </a:lstStyle>
          <a:p>
            <a:fld id="{C799F677-D455-49B1-8C57-AD52B12A95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9" r:id="rId11"/>
    <p:sldLayoutId id="2147484724" r:id="rId12"/>
    <p:sldLayoutId id="2147484730" r:id="rId13"/>
    <p:sldLayoutId id="2147484725" r:id="rId14"/>
    <p:sldLayoutId id="2147484726" r:id="rId15"/>
    <p:sldLayoutId id="2147484727" r:id="rId16"/>
    <p:sldLayoutId id="2147484731" r:id="rId17"/>
  </p:sldLayoutIdLst>
  <p:txStyles>
    <p:titleStyle>
      <a:lvl1pPr algn="l" defTabSz="447675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47675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1"/>
          </a:solidFill>
          <a:latin typeface="Trebuchet MS" panose="020B0603020202020204" pitchFamily="34" charset="0"/>
        </a:defRPr>
      </a:lvl2pPr>
      <a:lvl3pPr algn="l" defTabSz="447675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1"/>
          </a:solidFill>
          <a:latin typeface="Trebuchet MS" panose="020B0603020202020204" pitchFamily="34" charset="0"/>
        </a:defRPr>
      </a:lvl3pPr>
      <a:lvl4pPr algn="l" defTabSz="447675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1"/>
          </a:solidFill>
          <a:latin typeface="Trebuchet MS" panose="020B0603020202020204" pitchFamily="34" charset="0"/>
        </a:defRPr>
      </a:lvl4pPr>
      <a:lvl5pPr algn="l" defTabSz="447675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4963" indent="-334963" algn="l" defTabSz="447675" rtl="0" eaLnBrk="0" fontAlgn="base" hangingPunct="0">
        <a:spcBef>
          <a:spcPts val="97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700" kern="1200">
          <a:solidFill>
            <a:srgbClr val="404040"/>
          </a:solidFill>
          <a:latin typeface="+mn-lt"/>
          <a:ea typeface="+mn-ea"/>
          <a:cs typeface="+mn-cs"/>
        </a:defRPr>
      </a:lvl1pPr>
      <a:lvl2pPr marL="727075" indent="-279400" algn="l" defTabSz="447675" rtl="0" eaLnBrk="0" fontAlgn="base" hangingPunct="0">
        <a:spcBef>
          <a:spcPts val="97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1119188" indent="-223838" algn="l" defTabSz="447675" rtl="0" eaLnBrk="0" fontAlgn="base" hangingPunct="0">
        <a:spcBef>
          <a:spcPts val="97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3pPr>
      <a:lvl4pPr marL="1566863" indent="-223838" algn="l" defTabSz="447675" rtl="0" eaLnBrk="0" fontAlgn="base" hangingPunct="0">
        <a:spcBef>
          <a:spcPts val="97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100" kern="1200">
          <a:solidFill>
            <a:srgbClr val="404040"/>
          </a:solidFill>
          <a:latin typeface="+mn-lt"/>
          <a:ea typeface="+mn-ea"/>
          <a:cs typeface="+mn-cs"/>
        </a:defRPr>
      </a:lvl4pPr>
      <a:lvl5pPr marL="2016125" indent="-223838" algn="l" defTabSz="447675" rtl="0" eaLnBrk="0" fontAlgn="base" hangingPunct="0">
        <a:spcBef>
          <a:spcPts val="97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100" kern="1200">
          <a:solidFill>
            <a:srgbClr val="404040"/>
          </a:solidFill>
          <a:latin typeface="+mn-lt"/>
          <a:ea typeface="+mn-ea"/>
          <a:cs typeface="+mn-cs"/>
        </a:defRPr>
      </a:lvl5pPr>
      <a:lvl6pPr marL="2464308" indent="-224028" algn="l" defTabSz="448056" rtl="0" eaLnBrk="1" latinLnBrk="0" hangingPunct="1">
        <a:spcBef>
          <a:spcPts val="9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12364" indent="-224028" algn="l" defTabSz="448056" rtl="0" eaLnBrk="1" latinLnBrk="0" hangingPunct="1">
        <a:spcBef>
          <a:spcPts val="9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60420" indent="-224028" algn="l" defTabSz="448056" rtl="0" eaLnBrk="1" latinLnBrk="0" hangingPunct="1">
        <a:spcBef>
          <a:spcPts val="9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08476" indent="-224028" algn="l" defTabSz="448056" rtl="0" eaLnBrk="1" latinLnBrk="0" hangingPunct="1">
        <a:spcBef>
          <a:spcPts val="9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56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224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280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336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392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448" algn="l" defTabSz="448056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" y="0"/>
            <a:ext cx="8963819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-33506" y="1836737"/>
            <a:ext cx="896381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marL="334963" indent="-334963" algn="l" defTabSz="447675" rtl="0" eaLnBrk="0" fontAlgn="base" hangingPunct="0">
              <a:spcBef>
                <a:spcPts val="975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7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27075" indent="-279400" algn="l" defTabSz="447675" rtl="0" eaLnBrk="0" fontAlgn="base" hangingPunct="0">
              <a:spcBef>
                <a:spcPts val="975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19188" indent="-223838" algn="l" defTabSz="447675" rtl="0" eaLnBrk="0" fontAlgn="base" hangingPunct="0">
              <a:spcBef>
                <a:spcPts val="975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3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566863" indent="-223838" algn="l" defTabSz="447675" rtl="0" eaLnBrk="0" fontAlgn="base" hangingPunct="0">
              <a:spcBef>
                <a:spcPts val="975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1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16125" indent="-223838" algn="l" defTabSz="447675" rtl="0" eaLnBrk="0" fontAlgn="base" hangingPunct="0">
              <a:spcBef>
                <a:spcPts val="975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1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464308" indent="-224028" algn="l" defTabSz="448056" rtl="0" eaLnBrk="1" latinLnBrk="0" hangingPunct="1">
              <a:spcBef>
                <a:spcPts val="98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7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12364" indent="-224028" algn="l" defTabSz="448056" rtl="0" eaLnBrk="1" latinLnBrk="0" hangingPunct="1">
              <a:spcBef>
                <a:spcPts val="98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7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60420" indent="-224028" algn="l" defTabSz="448056" rtl="0" eaLnBrk="1" latinLnBrk="0" hangingPunct="1">
              <a:spcBef>
                <a:spcPts val="98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7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08476" indent="-224028" algn="l" defTabSz="448056" rtl="0" eaLnBrk="1" latinLnBrk="0" hangingPunct="1">
              <a:spcBef>
                <a:spcPts val="98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7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445" indent="-277795" algn="ctr" defTabSz="448056" eaLnBrk="1" fontAlgn="auto" hangingPunct="1">
              <a:spcBef>
                <a:spcPts val="9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</a:rPr>
              <a:t>Об опыте создания парков для семейного отдыха в Иркутской области в рамках реализации Федерального проекта </a:t>
            </a:r>
          </a:p>
          <a:p>
            <a:pPr marL="358445" indent="-277795" algn="ctr" defTabSz="448056" eaLnBrk="1" fontAlgn="auto" hangingPunct="1">
              <a:spcBef>
                <a:spcPts val="9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b="1" u="sng" dirty="0" smtClean="0">
                <a:solidFill>
                  <a:srgbClr val="0070C0"/>
                </a:solidFill>
                <a:latin typeface="Times New Roman" pitchFamily="18" charset="0"/>
              </a:rPr>
              <a:t>«Формирование комфортной </a:t>
            </a:r>
            <a:br>
              <a:rPr lang="ru-RU" altLang="ru-RU" sz="2800" b="1" u="sng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altLang="ru-RU" sz="2800" b="1" u="sng" dirty="0" smtClean="0">
                <a:solidFill>
                  <a:srgbClr val="0070C0"/>
                </a:solidFill>
                <a:latin typeface="Times New Roman" pitchFamily="18" charset="0"/>
              </a:rPr>
              <a:t>городской среды»</a:t>
            </a:r>
          </a:p>
        </p:txBody>
      </p:sp>
      <p:pic>
        <p:nvPicPr>
          <p:cNvPr id="14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24682" y="6373359"/>
            <a:ext cx="246062" cy="195263"/>
          </a:xfrm>
          <a:prstGeom prst="rect">
            <a:avLst/>
          </a:prstGeom>
        </p:spPr>
        <p:txBody>
          <a:bodyPr lIns="0" tIns="1222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3"/>
              </a:spcBef>
            </a:pPr>
            <a:fld id="{0E3FA81A-5EBD-489D-9622-F318387AF7F8}" type="slidenum">
              <a:rPr lang="ru-RU" altLang="ru-RU">
                <a:solidFill>
                  <a:schemeClr val="bg1"/>
                </a:solidFill>
              </a:rPr>
              <a:pPr>
                <a:spcBef>
                  <a:spcPts val="13"/>
                </a:spcBef>
              </a:pPr>
              <a:t>0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cxnSp>
        <p:nvCxnSpPr>
          <p:cNvPr id="18" name="Прямая соединительная линия 17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downloader.disk.yandex.ru/preview/25f11ae19bf77f795d7268fef3ec3ca1fc0cf68915bbf2364d2f472d3483dee2/65e5c5be/XBZe1yv1PgiCRt3Tdw3jAzcqGCxd3Nlq6Gru9rDM6J_8gJU7E8nTxIDIKYSsMCYcUSsRVG9je3cVdCwLiuBhmw%3D%3D?uid=0&amp;filename=%D0%A4%D0%9A%D0%93%D0%A1_%D0%BB%D0%BE%D0%B3%D0%BE_%D1%86%D0%B2%D0%B5%D1%82.ai&amp;disposition=inline&amp;hash=&amp;limit=0&amp;content_type=image%2Fjpeg&amp;owner_uid=0&amp;tknv=v2&amp;size=1003x79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92" y="4884737"/>
            <a:ext cx="2435224" cy="110471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7" y="0"/>
            <a:ext cx="8986045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3813" y="1084263"/>
            <a:ext cx="8662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1400" b="1" dirty="0" smtClean="0">
                <a:solidFill>
                  <a:srgbClr val="0070C0"/>
                </a:solidFill>
                <a:cs typeface="Tahoma" pitchFamily="34" charset="0"/>
              </a:rPr>
              <a:t>Показатели реализации Федерального проекта </a:t>
            </a:r>
            <a:br>
              <a:rPr lang="ru-RU" altLang="ru-RU" sz="1400" b="1" dirty="0" smtClean="0">
                <a:solidFill>
                  <a:srgbClr val="0070C0"/>
                </a:solidFill>
                <a:cs typeface="Tahoma" pitchFamily="34" charset="0"/>
              </a:rPr>
            </a:br>
            <a:r>
              <a:rPr lang="ru-RU" altLang="ru-RU" sz="1400" b="1" dirty="0" smtClean="0">
                <a:solidFill>
                  <a:srgbClr val="0070C0"/>
                </a:solidFill>
                <a:cs typeface="Tahoma" pitchFamily="34" charset="0"/>
              </a:rPr>
              <a:t>«Формирование комфортной городской среды» в Иркутской области в 2017 - 2023 годах</a:t>
            </a:r>
            <a:endParaRPr lang="en-US" altLang="ru-RU" sz="1400" b="1" dirty="0" smtClean="0">
              <a:solidFill>
                <a:srgbClr val="0070C0"/>
              </a:solidFill>
              <a:cs typeface="Tahom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06784" y="1755539"/>
            <a:ext cx="6497043" cy="14477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>
              <a:defRPr/>
            </a:pP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муниципальных образований – участников проекта – </a:t>
            </a:r>
            <a:r>
              <a:rPr kumimoji="1" lang="ru-RU" sz="11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kumimoji="1" lang="ru-RU" sz="1000" b="1" kern="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ru-RU" sz="1000" b="1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kumimoji="1" lang="ru-RU" sz="1000" b="1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благоустроенных территорий – </a:t>
            </a:r>
            <a:r>
              <a:rPr kumimoji="1" lang="ru-RU" sz="1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2 196 </a:t>
            </a:r>
            <a:r>
              <a:rPr kumimoji="1" lang="ru-RU" sz="10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д., в </a:t>
            </a:r>
            <a:r>
              <a:rPr kumimoji="1" lang="ru-RU" sz="10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algn="ctr">
              <a:defRPr/>
            </a:pPr>
            <a:r>
              <a:rPr kumimoji="1" lang="ru-RU" sz="1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1 520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дворовые территории многоквартирных домов;</a:t>
            </a:r>
          </a:p>
          <a:p>
            <a:pPr algn="ctr">
              <a:defRPr/>
            </a:pP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676</a:t>
            </a:r>
            <a:r>
              <a:rPr kumimoji="1" lang="ru-RU" sz="1000" b="1" kern="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общественные пространства.</a:t>
            </a:r>
          </a:p>
          <a:p>
            <a:pPr algn="ctr">
              <a:defRPr/>
            </a:pPr>
            <a:endParaRPr kumimoji="1" lang="ru-RU" sz="1000" b="1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реализованных проектов – победителей  </a:t>
            </a:r>
            <a:r>
              <a:rPr kumimoji="1" lang="en-US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лучших проектов создания комфортной городской среды – </a:t>
            </a: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kumimoji="1" lang="ru-RU" sz="1000" b="1" kern="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ru-RU" sz="1000" b="1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1" lang="ru-RU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718082"/>
              </p:ext>
            </p:extLst>
          </p:nvPr>
        </p:nvGraphicFramePr>
        <p:xfrm>
          <a:off x="2213710" y="3393087"/>
          <a:ext cx="4494327" cy="281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37650" y="6358618"/>
            <a:ext cx="246062" cy="195263"/>
          </a:xfrm>
          <a:prstGeom prst="rect">
            <a:avLst/>
          </a:prstGeom>
        </p:spPr>
        <p:txBody>
          <a:bodyPr lIns="0" tIns="1222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3"/>
              </a:spcBef>
            </a:pPr>
            <a:fld id="{1F4A5F1B-1502-4DBB-B7A9-727492837182}" type="slidenum">
              <a:rPr lang="ru-RU" altLang="ru-RU">
                <a:solidFill>
                  <a:schemeClr val="bg1"/>
                </a:solidFill>
              </a:rPr>
              <a:pPr>
                <a:spcBef>
                  <a:spcPts val="13"/>
                </a:spcBef>
              </a:pPr>
              <a:t>1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8970963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23813" y="1084263"/>
            <a:ext cx="86629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0070C0"/>
                </a:solidFill>
                <a:cs typeface="Tahoma" panose="020B0604030504040204" pitchFamily="34" charset="0"/>
              </a:rPr>
              <a:t>Показатели реализации Федерального проекта </a:t>
            </a:r>
            <a:br>
              <a:rPr lang="ru-RU" altLang="ru-RU" sz="1400" b="1" dirty="0">
                <a:solidFill>
                  <a:srgbClr val="0070C0"/>
                </a:solidFill>
                <a:cs typeface="Tahoma" panose="020B0604030504040204" pitchFamily="34" charset="0"/>
              </a:rPr>
            </a:br>
            <a:r>
              <a:rPr lang="ru-RU" altLang="ru-RU" sz="1400" b="1" dirty="0">
                <a:solidFill>
                  <a:srgbClr val="0070C0"/>
                </a:solidFill>
                <a:cs typeface="Tahoma" panose="020B0604030504040204" pitchFamily="34" charset="0"/>
              </a:rPr>
              <a:t>«Формирование комфортной городской среды» в Иркутской области в </a:t>
            </a:r>
            <a:r>
              <a:rPr lang="ru-RU" altLang="ru-RU" sz="1400" b="1" dirty="0" smtClean="0">
                <a:solidFill>
                  <a:srgbClr val="0070C0"/>
                </a:solidFill>
                <a:cs typeface="Tahoma" panose="020B0604030504040204" pitchFamily="34" charset="0"/>
              </a:rPr>
              <a:t>2024 </a:t>
            </a:r>
            <a:r>
              <a:rPr lang="ru-RU" altLang="ru-RU" sz="1400" b="1" dirty="0">
                <a:solidFill>
                  <a:srgbClr val="0070C0"/>
                </a:solidFill>
                <a:cs typeface="Tahoma" panose="020B0604030504040204" pitchFamily="34" charset="0"/>
              </a:rPr>
              <a:t>году</a:t>
            </a:r>
            <a:endParaRPr lang="en-US" altLang="ru-RU" sz="1400" b="1" dirty="0">
              <a:solidFill>
                <a:srgbClr val="0070C0"/>
              </a:solidFill>
              <a:cs typeface="Tahoma" panose="020B0604030504040204" pitchFamily="34" charset="0"/>
            </a:endParaRPr>
          </a:p>
          <a:p>
            <a:pPr algn="ctr"/>
            <a:endParaRPr lang="ru-RU" altLang="ru-RU" sz="18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29338" y="1700660"/>
            <a:ext cx="6498000" cy="1447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>
              <a:defRPr/>
            </a:pP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муниципальных образований – участников проекта – </a:t>
            </a:r>
            <a:r>
              <a:rPr kumimoji="1" lang="ru-RU" sz="11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kumimoji="1" lang="ru-RU" sz="1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defRPr/>
            </a:pPr>
            <a:endParaRPr kumimoji="1" lang="ru-RU" sz="10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kumimoji="1" lang="ru-RU" sz="1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благоустраиваемых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– </a:t>
            </a: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ед., в </a:t>
            </a:r>
            <a:r>
              <a:rPr kumimoji="1" lang="ru-RU" sz="10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algn="ctr">
              <a:defRPr/>
            </a:pP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дворовые территории многоквартирных домов;</a:t>
            </a:r>
          </a:p>
          <a:p>
            <a:pPr algn="ctr">
              <a:defRPr/>
            </a:pP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kumimoji="1" lang="ru-RU" sz="1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общественные пространства.</a:t>
            </a:r>
          </a:p>
          <a:p>
            <a:pPr algn="ctr">
              <a:defRPr/>
            </a:pPr>
            <a:endParaRPr kumimoji="1" lang="ru-RU" sz="1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kumimoji="1" lang="ru-RU" sz="1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реализующихся проектов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победителей </a:t>
            </a:r>
            <a:r>
              <a:rPr kumimoji="1" lang="en-US" sz="1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лучших проектов создания комфортной городской среды – </a:t>
            </a:r>
            <a:r>
              <a:rPr kumimoji="1" lang="ru-RU" sz="1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kumimoji="1" lang="ru-RU" sz="1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</a:t>
            </a:r>
            <a:r>
              <a:rPr kumimoji="1" lang="ru-RU" sz="1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ru-RU" sz="10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1" lang="ru-RU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24682" y="6362701"/>
            <a:ext cx="246062" cy="195263"/>
          </a:xfrm>
          <a:prstGeom prst="rect">
            <a:avLst/>
          </a:prstGeom>
        </p:spPr>
        <p:txBody>
          <a:bodyPr lIns="0" tIns="1222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3"/>
              </a:spcBef>
            </a:pPr>
            <a:fld id="{D6132D5C-4896-4E6B-87A4-154168521A1D}" type="slidenum">
              <a:rPr lang="ru-RU" altLang="ru-RU">
                <a:solidFill>
                  <a:schemeClr val="bg1"/>
                </a:solidFill>
              </a:rPr>
              <a:pPr>
                <a:spcBef>
                  <a:spcPts val="13"/>
                </a:spcBef>
              </a:pPr>
              <a:t>2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502705"/>
              </p:ext>
            </p:extLst>
          </p:nvPr>
        </p:nvGraphicFramePr>
        <p:xfrm>
          <a:off x="2228791" y="3350740"/>
          <a:ext cx="4494327" cy="281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00D379-E040-1C43-A5CA-B84588D00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" y="-1589"/>
            <a:ext cx="8963557" cy="67230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F349D2D-59F2-CF41-BF93-CF9BC4759DDB}"/>
              </a:ext>
            </a:extLst>
          </p:cNvPr>
          <p:cNvSpPr txBox="1"/>
          <p:nvPr/>
        </p:nvSpPr>
        <p:spPr>
          <a:xfrm>
            <a:off x="1058275" y="5633241"/>
            <a:ext cx="4839176" cy="2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94" i="1" dirty="0"/>
          </a:p>
        </p:txBody>
      </p:sp>
      <p:sp>
        <p:nvSpPr>
          <p:cNvPr id="23" name="Объект 1"/>
          <p:cNvSpPr txBox="1">
            <a:spLocks/>
          </p:cNvSpPr>
          <p:nvPr/>
        </p:nvSpPr>
        <p:spPr>
          <a:xfrm>
            <a:off x="357608" y="2445290"/>
            <a:ext cx="8346133" cy="2691829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372" dirty="0">
              <a:solidFill>
                <a:srgbClr val="235A9D"/>
              </a:solidFill>
            </a:endParaRPr>
          </a:p>
        </p:txBody>
      </p:sp>
      <p:sp>
        <p:nvSpPr>
          <p:cNvPr id="19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37618" y="6362701"/>
            <a:ext cx="246125" cy="191237"/>
          </a:xfrm>
          <a:prstGeom prst="rect">
            <a:avLst/>
          </a:prstGeom>
        </p:spPr>
        <p:txBody>
          <a:bodyPr vert="horz" wrap="square" lIns="0" tIns="1198" rIns="0" bIns="0" rtlCol="0">
            <a:spAutoFit/>
          </a:bodyPr>
          <a:lstStyle/>
          <a:p>
            <a:pPr marL="1198">
              <a:spcBef>
                <a:spcPts val="10"/>
              </a:spcBef>
            </a:pPr>
            <a:fld id="{F803D1D2-4DD0-4745-ADE1-512ADD5EC9C5}" type="slidenum">
              <a:rPr lang="ru-RU" sz="1235">
                <a:solidFill>
                  <a:schemeClr val="bg1"/>
                </a:solidFill>
                <a:latin typeface="Arial"/>
                <a:cs typeface="Arial"/>
              </a:rPr>
              <a:pPr marL="1198">
                <a:spcBef>
                  <a:spcPts val="10"/>
                </a:spcBef>
              </a:pPr>
              <a:t>3</a:t>
            </a:fld>
            <a:endParaRPr sz="123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0" name="Прямая соединительная линия 19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7143" b="12500"/>
          <a:stretch/>
        </p:blipFill>
        <p:spPr>
          <a:xfrm>
            <a:off x="3197383" y="1265885"/>
            <a:ext cx="2559790" cy="205697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862119" y="4271759"/>
            <a:ext cx="7200000" cy="6955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«Соавторами </a:t>
            </a:r>
            <a:r>
              <a:rPr kumimoji="1"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 развития городов и поселков должны стать их жители. Надо активно использовать механизмы, когда граждане сами определяют, на какие объекты, на решение каких проблем нужно выделить деньги в первую </a:t>
            </a: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очередь.»</a:t>
            </a:r>
            <a:endParaRPr kumimoji="1" lang="ru-RU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19319" y="5100616"/>
            <a:ext cx="7200000" cy="10922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1"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целом по России за шесть лет благоустроим более 30 тысяч общественных пространств. Я прошу Правительство также оказать дополнительную поддержку регионам, которые реконструируют набережные, парки, скверы и исторические центры городов. На благоустройство и крупные проекты в этой сфере направим 360 миллиардов рублей.»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2913" y="3585232"/>
            <a:ext cx="7200000" cy="5532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1"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 2030 года продлим и всероссийский конкурс лучших проектов создания комфортной городской среды в малых городах и исторических поселениях</a:t>
            </a: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  <a:endParaRPr kumimoji="1" lang="ru-RU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00D379-E040-1C43-A5CA-B84588D00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" y="0"/>
            <a:ext cx="8961438" cy="6721475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</p:pic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4709318" y="5875337"/>
            <a:ext cx="37492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Шелехов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alt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Шелехов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парк»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37618" y="6362701"/>
            <a:ext cx="246125" cy="191237"/>
          </a:xfrm>
          <a:prstGeom prst="rect">
            <a:avLst/>
          </a:prstGeom>
        </p:spPr>
        <p:txBody>
          <a:bodyPr vert="horz" wrap="square" lIns="0" tIns="1198" rIns="0" bIns="0" rtlCol="0">
            <a:spAutoFit/>
          </a:bodyPr>
          <a:lstStyle/>
          <a:p>
            <a:pPr marL="1198">
              <a:spcBef>
                <a:spcPts val="10"/>
              </a:spcBef>
            </a:pPr>
            <a:fld id="{F803D1D2-4DD0-4745-ADE1-512ADD5EC9C5}" type="slidenum">
              <a:rPr lang="ru-RU" sz="1235">
                <a:solidFill>
                  <a:schemeClr val="bg1"/>
                </a:solidFill>
                <a:latin typeface="Arial"/>
                <a:cs typeface="Arial"/>
              </a:rPr>
              <a:pPr marL="1198">
                <a:spcBef>
                  <a:spcPts val="10"/>
                </a:spcBef>
              </a:pPr>
              <a:t>4</a:t>
            </a:fld>
            <a:endParaRPr sz="123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9" name="Прямая соединительная линия 18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75;p14"/>
          <p:cNvPicPr preferRelativeResize="0"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9319" y="3055938"/>
            <a:ext cx="3749205" cy="279876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3" name="Google Shape;76;p14"/>
          <p:cNvPicPr preferRelativeResize="0"/>
          <p:nvPr/>
        </p:nvPicPr>
        <p:blipFill>
          <a:blip r:embed="rId7"/>
          <a:srcRect l="7235"/>
          <a:stretch>
            <a:fillRect/>
          </a:stretch>
        </p:blipFill>
        <p:spPr>
          <a:xfrm>
            <a:off x="6766719" y="1937154"/>
            <a:ext cx="2033457" cy="174345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213519" y="3889672"/>
            <a:ext cx="1891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Свирск, «Свирская </a:t>
            </a:r>
            <a:r>
              <a:rPr lang="ru-RU" alt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ривьера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5471319" y="1208197"/>
            <a:ext cx="1891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ПАРКИ</a:t>
            </a:r>
            <a:endParaRPr lang="ru-RU" altLang="ru-RU" sz="24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8" y="1150937"/>
            <a:ext cx="4064232" cy="270750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8255" r="24491" b="28459"/>
          <a:stretch/>
        </p:blipFill>
        <p:spPr>
          <a:xfrm>
            <a:off x="2046374" y="3283766"/>
            <a:ext cx="2461097" cy="175259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1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00D379-E040-1C43-A5CA-B84588D00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" y="0"/>
            <a:ext cx="8961438" cy="6721475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</p:pic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4709319" y="6021406"/>
            <a:ext cx="38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Алзамай, парк «Серебряный бор»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37618" y="6362701"/>
            <a:ext cx="246125" cy="191237"/>
          </a:xfrm>
          <a:prstGeom prst="rect">
            <a:avLst/>
          </a:prstGeom>
        </p:spPr>
        <p:txBody>
          <a:bodyPr vert="horz" wrap="square" lIns="0" tIns="1198" rIns="0" bIns="0" rtlCol="0">
            <a:spAutoFit/>
          </a:bodyPr>
          <a:lstStyle/>
          <a:p>
            <a:pPr marL="1198">
              <a:spcBef>
                <a:spcPts val="10"/>
              </a:spcBef>
            </a:pPr>
            <a:fld id="{F803D1D2-4DD0-4745-ADE1-512ADD5EC9C5}" type="slidenum">
              <a:rPr lang="ru-RU" sz="1235">
                <a:solidFill>
                  <a:schemeClr val="bg1"/>
                </a:solidFill>
                <a:latin typeface="Arial"/>
                <a:cs typeface="Arial"/>
              </a:rPr>
              <a:pPr marL="1198">
                <a:spcBef>
                  <a:spcPts val="10"/>
                </a:spcBef>
              </a:pPr>
              <a:t>5</a:t>
            </a:fld>
            <a:endParaRPr sz="123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9" name="Прямая соединительная линия 18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213519" y="3970337"/>
            <a:ext cx="2592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Саянск, парк «Таежные бульвары»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1220804"/>
            <a:ext cx="4212806" cy="2690327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73" b="22047"/>
          <a:stretch/>
        </p:blipFill>
        <p:spPr>
          <a:xfrm>
            <a:off x="4709319" y="3513668"/>
            <a:ext cx="3806738" cy="251406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62" y="1912937"/>
            <a:ext cx="1838097" cy="175768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5" r="44870" b="7056"/>
          <a:stretch/>
        </p:blipFill>
        <p:spPr>
          <a:xfrm>
            <a:off x="2822644" y="3273955"/>
            <a:ext cx="1739259" cy="17526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5471319" y="1208197"/>
            <a:ext cx="1891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ПАРКИ</a:t>
            </a:r>
            <a:endParaRPr lang="ru-RU" altLang="ru-RU" sz="2400" b="1" dirty="0">
              <a:solidFill>
                <a:srgbClr val="0070C0"/>
              </a:solidFill>
            </a:endParaRPr>
          </a:p>
        </p:txBody>
      </p:sp>
      <p:pic>
        <p:nvPicPr>
          <p:cNvPr id="15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6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00D379-E040-1C43-A5CA-B84588D00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" y="0"/>
            <a:ext cx="8961438" cy="6721475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</p:pic>
      <p:sp>
        <p:nvSpPr>
          <p:cNvPr id="18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37618" y="6362701"/>
            <a:ext cx="246125" cy="191237"/>
          </a:xfrm>
          <a:prstGeom prst="rect">
            <a:avLst/>
          </a:prstGeom>
        </p:spPr>
        <p:txBody>
          <a:bodyPr vert="horz" wrap="square" lIns="0" tIns="1198" rIns="0" bIns="0" rtlCol="0">
            <a:spAutoFit/>
          </a:bodyPr>
          <a:lstStyle/>
          <a:p>
            <a:pPr marL="1198">
              <a:spcBef>
                <a:spcPts val="10"/>
              </a:spcBef>
            </a:pPr>
            <a:fld id="{F803D1D2-4DD0-4745-ADE1-512ADD5EC9C5}" type="slidenum">
              <a:rPr lang="ru-RU" sz="1235">
                <a:solidFill>
                  <a:schemeClr val="bg1"/>
                </a:solidFill>
                <a:latin typeface="Arial"/>
                <a:cs typeface="Arial"/>
              </a:rPr>
              <a:pPr marL="1198">
                <a:spcBef>
                  <a:spcPts val="10"/>
                </a:spcBef>
              </a:pPr>
              <a:t>6</a:t>
            </a:fld>
            <a:endParaRPr sz="123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9" name="Прямая соединительная линия 18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1585119" y="3360737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Тайшет, </a:t>
            </a:r>
            <a:r>
              <a:rPr lang="ru-RU" alt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Тайшетский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городской парк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9" y="1168883"/>
            <a:ext cx="3363280" cy="216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4785520" y="3360737"/>
            <a:ext cx="2310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Нижнеудинск, парк Городского дворца культуры и набережной реки </a:t>
            </a:r>
            <a:r>
              <a:rPr lang="ru-RU" alt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Застрянка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6"/>
          <p:cNvSpPr>
            <a:spLocks noChangeArrowheads="1"/>
          </p:cNvSpPr>
          <p:nvPr/>
        </p:nvSpPr>
        <p:spPr bwMode="auto">
          <a:xfrm>
            <a:off x="5194139" y="5979338"/>
            <a:ext cx="34836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Черемхово, парк культуры и отдыха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119" y="4096337"/>
            <a:ext cx="3483657" cy="216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6" y="2728245"/>
            <a:ext cx="1326284" cy="198925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18" y="1168883"/>
            <a:ext cx="3240000" cy="216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16" y="2630342"/>
            <a:ext cx="1737519" cy="115834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5491" y="4477986"/>
            <a:ext cx="2963597" cy="147355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7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0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00D379-E040-1C43-A5CA-B84588D00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" y="-1589"/>
            <a:ext cx="8963557" cy="67230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F349D2D-59F2-CF41-BF93-CF9BC4759DDB}"/>
              </a:ext>
            </a:extLst>
          </p:cNvPr>
          <p:cNvSpPr txBox="1"/>
          <p:nvPr/>
        </p:nvSpPr>
        <p:spPr>
          <a:xfrm>
            <a:off x="1058275" y="5633241"/>
            <a:ext cx="4839176" cy="2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94" i="1" dirty="0"/>
          </a:p>
        </p:txBody>
      </p:sp>
      <p:sp>
        <p:nvSpPr>
          <p:cNvPr id="23" name="Объект 1"/>
          <p:cNvSpPr txBox="1">
            <a:spLocks/>
          </p:cNvSpPr>
          <p:nvPr/>
        </p:nvSpPr>
        <p:spPr>
          <a:xfrm>
            <a:off x="357608" y="2445290"/>
            <a:ext cx="8346133" cy="2691829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372" dirty="0">
              <a:solidFill>
                <a:srgbClr val="235A9D"/>
              </a:solidFill>
            </a:endParaRPr>
          </a:p>
        </p:txBody>
      </p:sp>
      <p:sp>
        <p:nvSpPr>
          <p:cNvPr id="19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37618" y="6362701"/>
            <a:ext cx="246125" cy="191237"/>
          </a:xfrm>
          <a:prstGeom prst="rect">
            <a:avLst/>
          </a:prstGeom>
        </p:spPr>
        <p:txBody>
          <a:bodyPr vert="horz" wrap="square" lIns="0" tIns="1198" rIns="0" bIns="0" rtlCol="0">
            <a:spAutoFit/>
          </a:bodyPr>
          <a:lstStyle/>
          <a:p>
            <a:pPr marL="1198">
              <a:spcBef>
                <a:spcPts val="10"/>
              </a:spcBef>
            </a:pPr>
            <a:fld id="{F803D1D2-4DD0-4745-ADE1-512ADD5EC9C5}" type="slidenum">
              <a:rPr lang="ru-RU" sz="1235">
                <a:solidFill>
                  <a:schemeClr val="bg1"/>
                </a:solidFill>
                <a:latin typeface="Arial"/>
                <a:cs typeface="Arial"/>
              </a:rPr>
              <a:pPr marL="1198">
                <a:spcBef>
                  <a:spcPts val="10"/>
                </a:spcBef>
              </a:pPr>
              <a:t>7</a:t>
            </a:fld>
            <a:endParaRPr sz="123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0" name="Прямая соединительная линия 19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" y="105806"/>
            <a:ext cx="1473737" cy="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760680" y="2674937"/>
            <a:ext cx="7200000" cy="2133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 целях реализации проектов создания парков семейного отдыха привлекать разные механизмы и программы:</a:t>
            </a:r>
          </a:p>
          <a:p>
            <a:pPr marL="171450" indent="-171450" algn="just">
              <a:buFontTx/>
              <a:buChar char="-"/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«Формирование комфортной городской среды», в том числе – участие во Всероссийском конкурсе лучших проектов создания комфортной городской среды в малых городах и исторических поселениях;</a:t>
            </a:r>
          </a:p>
          <a:p>
            <a:pPr marL="171450" indent="-171450" algn="just">
              <a:buFontTx/>
              <a:buChar char="-"/>
              <a:defRPr/>
            </a:pPr>
            <a:r>
              <a:rPr kumimoji="1"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ародные инициативы;</a:t>
            </a:r>
          </a:p>
          <a:p>
            <a:pPr marL="171450" indent="-171450" algn="just">
              <a:buFontTx/>
              <a:buChar char="-"/>
              <a:defRPr/>
            </a:pPr>
            <a:r>
              <a:rPr kumimoji="1"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нициативные проекты;</a:t>
            </a:r>
          </a:p>
          <a:p>
            <a:pPr marL="171450" indent="-171450" algn="just">
              <a:buFontTx/>
              <a:buChar char="-"/>
              <a:defRPr/>
            </a:pPr>
            <a:r>
              <a:rPr kumimoji="1"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1" lang="ru-RU" b="1" kern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омплексное </a:t>
            </a: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сельских территорий;</a:t>
            </a:r>
          </a:p>
          <a:p>
            <a:pPr marL="171450" indent="-171450" algn="just">
              <a:buFontTx/>
              <a:buChar char="-"/>
              <a:defRPr/>
            </a:pPr>
            <a:r>
              <a:rPr kumimoji="1"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униципальные программы благоустройства;</a:t>
            </a:r>
          </a:p>
          <a:p>
            <a:pPr marL="171450" indent="-171450" algn="just">
              <a:buFontTx/>
              <a:buChar char="-"/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частных инвесторов.</a:t>
            </a:r>
          </a:p>
          <a:p>
            <a:pPr marL="171450" indent="-171450" algn="just">
              <a:buFontTx/>
              <a:buChar char="-"/>
              <a:defRPr/>
            </a:pPr>
            <a:endParaRPr kumimoji="1" lang="ru-RU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95774" y="5087106"/>
            <a:ext cx="7200000" cy="5461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 территории действующих парков предусматривать проведение культурно-массовых, спортивных и иных мероприятий.</a:t>
            </a:r>
            <a:endParaRPr kumimoji="1" lang="ru-RU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2913" y="1848325"/>
            <a:ext cx="7200000" cy="5532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>
              <a:defRPr/>
            </a:pPr>
            <a:r>
              <a:rPr kumimoji="1" lang="ru-RU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Рассмотреть возможность разработки и реализации проектов обустройства парков семейного отдыха.</a:t>
            </a:r>
            <a:endParaRPr kumimoji="1" lang="ru-RU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5726" y="1304825"/>
            <a:ext cx="8662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 dirty="0" smtClean="0">
                <a:solidFill>
                  <a:srgbClr val="0070C0"/>
                </a:solidFill>
                <a:cs typeface="Tahoma" panose="020B0604030504040204" pitchFamily="34" charset="0"/>
              </a:rPr>
              <a:t>Рекомендации муниципальным образованиям Иркутской области</a:t>
            </a:r>
            <a:endParaRPr lang="en-US" altLang="ru-RU" sz="1400" b="1" dirty="0">
              <a:solidFill>
                <a:srgbClr val="0070C0"/>
              </a:solidFill>
              <a:cs typeface="Tahoma" panose="020B0604030504040204" pitchFamily="34" charset="0"/>
            </a:endParaRPr>
          </a:p>
        </p:txBody>
      </p:sp>
      <p:pic>
        <p:nvPicPr>
          <p:cNvPr id="15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4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/>
          </p:cNvPr>
          <p:cNvSpPr txBox="1"/>
          <p:nvPr/>
        </p:nvSpPr>
        <p:spPr>
          <a:xfrm>
            <a:off x="1058863" y="6391275"/>
            <a:ext cx="48387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810" i="1" dirty="0">
              <a:latin typeface="Arial" charset="0"/>
              <a:cs typeface="Arial" charset="0"/>
            </a:endParaRPr>
          </a:p>
        </p:txBody>
      </p:sp>
      <p:pic>
        <p:nvPicPr>
          <p:cNvPr id="12" name="Picture 8" descr="C:\Users\e.rjabyh\Downloads\IMG-20180803-WA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6419" y="1607910"/>
            <a:ext cx="5644584" cy="40386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6873" name="Picture 2" descr="C:\Users\n.domashevskiy\Desktop\символика\FKGS_logo_Comunikacii-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4446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3" descr="C:\Users\n.domashevskiy\Desktop\символика\Жилье_среда_лого_чб_контур_на_бел_лев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3" y="-296863"/>
            <a:ext cx="1581716" cy="14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7">
            <a:extLst/>
          </p:cNvPr>
          <p:cNvSpPr/>
          <p:nvPr/>
        </p:nvSpPr>
        <p:spPr>
          <a:xfrm>
            <a:off x="442913" y="6362701"/>
            <a:ext cx="609600" cy="215900"/>
          </a:xfrm>
          <a:custGeom>
            <a:avLst/>
            <a:gdLst>
              <a:gd name="connsiteX0" fmla="*/ 0 w 685800"/>
              <a:gd name="connsiteY0" fmla="*/ 0 h 328743"/>
              <a:gd name="connsiteX1" fmla="*/ 685800 w 685800"/>
              <a:gd name="connsiteY1" fmla="*/ 0 h 328743"/>
              <a:gd name="connsiteX2" fmla="*/ 685800 w 685800"/>
              <a:gd name="connsiteY2" fmla="*/ 328743 h 328743"/>
              <a:gd name="connsiteX3" fmla="*/ 0 w 685800"/>
              <a:gd name="connsiteY3" fmla="*/ 328743 h 328743"/>
              <a:gd name="connsiteX4" fmla="*/ 0 w 685800"/>
              <a:gd name="connsiteY4" fmla="*/ 0 h 328743"/>
              <a:gd name="connsiteX0" fmla="*/ 0 w 691856"/>
              <a:gd name="connsiteY0" fmla="*/ 0 h 328743"/>
              <a:gd name="connsiteX1" fmla="*/ 691856 w 691856"/>
              <a:gd name="connsiteY1" fmla="*/ 78723 h 328743"/>
              <a:gd name="connsiteX2" fmla="*/ 685800 w 691856"/>
              <a:gd name="connsiteY2" fmla="*/ 328743 h 328743"/>
              <a:gd name="connsiteX3" fmla="*/ 0 w 691856"/>
              <a:gd name="connsiteY3" fmla="*/ 328743 h 328743"/>
              <a:gd name="connsiteX4" fmla="*/ 0 w 691856"/>
              <a:gd name="connsiteY4" fmla="*/ 0 h 328743"/>
              <a:gd name="connsiteX0" fmla="*/ 12111 w 691856"/>
              <a:gd name="connsiteY0" fmla="*/ 0 h 256076"/>
              <a:gd name="connsiteX1" fmla="*/ 691856 w 691856"/>
              <a:gd name="connsiteY1" fmla="*/ 6056 h 256076"/>
              <a:gd name="connsiteX2" fmla="*/ 685800 w 691856"/>
              <a:gd name="connsiteY2" fmla="*/ 256076 h 256076"/>
              <a:gd name="connsiteX3" fmla="*/ 0 w 691856"/>
              <a:gd name="connsiteY3" fmla="*/ 256076 h 256076"/>
              <a:gd name="connsiteX4" fmla="*/ 12111 w 691856"/>
              <a:gd name="connsiteY4" fmla="*/ 0 h 256076"/>
              <a:gd name="connsiteX0" fmla="*/ 12111 w 691856"/>
              <a:gd name="connsiteY0" fmla="*/ 0 h 262132"/>
              <a:gd name="connsiteX1" fmla="*/ 691856 w 691856"/>
              <a:gd name="connsiteY1" fmla="*/ 6056 h 262132"/>
              <a:gd name="connsiteX2" fmla="*/ 607077 w 691856"/>
              <a:gd name="connsiteY2" fmla="*/ 262132 h 262132"/>
              <a:gd name="connsiteX3" fmla="*/ 0 w 691856"/>
              <a:gd name="connsiteY3" fmla="*/ 256076 h 262132"/>
              <a:gd name="connsiteX4" fmla="*/ 12111 w 691856"/>
              <a:gd name="connsiteY4" fmla="*/ 0 h 262132"/>
              <a:gd name="connsiteX0" fmla="*/ 12111 w 691856"/>
              <a:gd name="connsiteY0" fmla="*/ 42389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12111 w 691856"/>
              <a:gd name="connsiteY4" fmla="*/ 42389 h 304521"/>
              <a:gd name="connsiteX0" fmla="*/ 0 w 691856"/>
              <a:gd name="connsiteY0" fmla="*/ 0 h 304521"/>
              <a:gd name="connsiteX1" fmla="*/ 691856 w 691856"/>
              <a:gd name="connsiteY1" fmla="*/ 0 h 304521"/>
              <a:gd name="connsiteX2" fmla="*/ 607077 w 691856"/>
              <a:gd name="connsiteY2" fmla="*/ 304521 h 304521"/>
              <a:gd name="connsiteX3" fmla="*/ 0 w 691856"/>
              <a:gd name="connsiteY3" fmla="*/ 298465 h 304521"/>
              <a:gd name="connsiteX4" fmla="*/ 0 w 691856"/>
              <a:gd name="connsiteY4" fmla="*/ 0 h 3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856" h="304521">
                <a:moveTo>
                  <a:pt x="0" y="0"/>
                </a:moveTo>
                <a:lnTo>
                  <a:pt x="691856" y="0"/>
                </a:lnTo>
                <a:lnTo>
                  <a:pt x="607077" y="304521"/>
                </a:lnTo>
                <a:lnTo>
                  <a:pt x="0" y="298465"/>
                </a:lnTo>
                <a:lnTo>
                  <a:pt x="0" y="0"/>
                </a:lnTo>
                <a:close/>
              </a:path>
            </a:pathLst>
          </a:custGeom>
          <a:solidFill>
            <a:srgbClr val="3C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32" dirty="0"/>
          </a:p>
        </p:txBody>
      </p:sp>
      <p:sp>
        <p:nvSpPr>
          <p:cNvPr id="6" name="object 6"/>
          <p:cNvSpPr txBox="1"/>
          <p:nvPr/>
        </p:nvSpPr>
        <p:spPr>
          <a:xfrm>
            <a:off x="624682" y="6362701"/>
            <a:ext cx="246062" cy="195263"/>
          </a:xfrm>
          <a:prstGeom prst="rect">
            <a:avLst/>
          </a:prstGeom>
        </p:spPr>
        <p:txBody>
          <a:bodyPr lIns="0" tIns="1222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3"/>
              </a:spcBef>
            </a:pPr>
            <a:fld id="{1698F808-5FC3-417D-8110-23C75E2A4E0C}" type="slidenum">
              <a:rPr lang="ru-RU" altLang="ru-RU">
                <a:solidFill>
                  <a:schemeClr val="bg1"/>
                </a:solidFill>
              </a:rPr>
              <a:pPr>
                <a:spcBef>
                  <a:spcPts val="13"/>
                </a:spcBef>
              </a:pPr>
              <a:t>8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>
            <a:extLst/>
          </p:cNvPr>
          <p:cNvCxnSpPr/>
          <p:nvPr/>
        </p:nvCxnSpPr>
        <p:spPr>
          <a:xfrm>
            <a:off x="1187450" y="6370638"/>
            <a:ext cx="32908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3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4478&quot;/&gt;&lt;partner val=&quot;536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 val=&quot;,&quot;&gt;,&lt;/m_chDecimalSymbol&gt;&lt;m_nGroupingDigits val=&quot;3&quot;/&gt;&lt;m_chGroupingSymbol val=&quot;.&quot;&gt;.&lt;/m_chGroupingSymbol&gt;&lt;/m_precDefault&gt;&lt;/CDefaultPrec&gt;&lt;/root&gt;"/>
  <p:tag name="THINKCELLUNDODONOTDELETE" val="727"/>
</p:tagLst>
</file>

<file path=ppt/theme/theme1.xml><?xml version="1.0" encoding="utf-8"?>
<a:theme xmlns:a="http://schemas.openxmlformats.org/drawingml/2006/main" name="Аспект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36143</TotalTime>
  <Words>617</Words>
  <Application>Microsoft Office PowerPoint</Application>
  <PresentationFormat>Произвольный</PresentationFormat>
  <Paragraphs>104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Corporate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Corporate</dc:creator>
  <cp:keywords>Message Universal Template A4</cp:keywords>
  <dc:description>Version 1.1</dc:description>
  <cp:lastModifiedBy>Елена Н. Рябых</cp:lastModifiedBy>
  <cp:revision>3412</cp:revision>
  <cp:lastPrinted>2022-02-18T01:56:27Z</cp:lastPrinted>
  <dcterms:created xsi:type="dcterms:W3CDTF">2006-03-07T14:01:06Z</dcterms:created>
  <dcterms:modified xsi:type="dcterms:W3CDTF">2024-03-05T03:10:17Z</dcterms:modified>
  <cp:category>POT - A4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iversal Objects">
    <vt:bool>true</vt:bool>
  </property>
  <property fmtid="{D5CDD505-2E9C-101B-9397-08002B2CF9AE}" pid="3" name="McKPaperSize">
    <vt:lpwstr>A4</vt:lpwstr>
  </property>
  <property fmtid="{D5CDD505-2E9C-101B-9397-08002B2CF9AE}" pid="4" name="NotesPageLayout">
    <vt:lpwstr>Message</vt:lpwstr>
  </property>
  <property fmtid="{D5CDD505-2E9C-101B-9397-08002B2CF9AE}" pid="5" name="Event">
    <vt:lpwstr>Документ для ИК</vt:lpwstr>
  </property>
  <property fmtid="{D5CDD505-2E9C-101B-9397-08002B2CF9AE}" pid="6" name="Delivery Date">
    <vt:lpwstr>Москва, 13 июня 2006 г.</vt:lpwstr>
  </property>
  <property fmtid="{D5CDD505-2E9C-101B-9397-08002B2CF9AE}" pid="7" name="Title">
    <vt:lpwstr>Название</vt:lpwstr>
  </property>
  <property fmtid="{D5CDD505-2E9C-101B-9397-08002B2CF9AE}" pid="8" name="Final">
    <vt:bool>true</vt:bool>
  </property>
  <property fmtid="{D5CDD505-2E9C-101B-9397-08002B2CF9AE}" pid="9" name="DocID">
    <vt:lpwstr>MOS-ROS005-200600608-SS1wm-r_c</vt:lpwstr>
  </property>
  <property fmtid="{D5CDD505-2E9C-101B-9397-08002B2CF9AE}" pid="10" name="DocIDinTitle">
    <vt:bool>false</vt:bool>
  </property>
  <property fmtid="{D5CDD505-2E9C-101B-9397-08002B2CF9AE}" pid="11" name="DocIDinSlide">
    <vt:bool>true</vt:bool>
  </property>
  <property fmtid="{D5CDD505-2E9C-101B-9397-08002B2CF9AE}" pid="12" name="DocIDPosition">
    <vt:i4>1</vt:i4>
  </property>
</Properties>
</file>