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81" r:id="rId3"/>
    <p:sldId id="282" r:id="rId4"/>
    <p:sldId id="283" r:id="rId5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9F4"/>
    <a:srgbClr val="435976"/>
    <a:srgbClr val="FF9999"/>
    <a:srgbClr val="2E3C4D"/>
    <a:srgbClr val="6DA1DA"/>
    <a:srgbClr val="9A3A3A"/>
    <a:srgbClr val="90C7DC"/>
    <a:srgbClr val="FF3300"/>
    <a:srgbClr val="FF6600"/>
    <a:srgbClr val="DAA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92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435976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Томская область</c:v>
                </c:pt>
                <c:pt idx="1">
                  <c:v>Красноярский край</c:v>
                </c:pt>
                <c:pt idx="2">
                  <c:v>Кемеровская область</c:v>
                </c:pt>
                <c:pt idx="3">
                  <c:v>Новосибирская область</c:v>
                </c:pt>
                <c:pt idx="4">
                  <c:v>Иркутская область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181</c:v>
                </c:pt>
                <c:pt idx="1">
                  <c:v>177</c:v>
                </c:pt>
                <c:pt idx="2">
                  <c:v>170</c:v>
                </c:pt>
                <c:pt idx="3">
                  <c:v>162</c:v>
                </c:pt>
                <c:pt idx="4">
                  <c:v>157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96-4A3E-A092-5F0C4AEA15E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DA1DA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Томская область</c:v>
                </c:pt>
                <c:pt idx="1">
                  <c:v>Красноярский край</c:v>
                </c:pt>
                <c:pt idx="2">
                  <c:v>Кемеровская область</c:v>
                </c:pt>
                <c:pt idx="3">
                  <c:v>Новосибирская область</c:v>
                </c:pt>
                <c:pt idx="4">
                  <c:v>Иркутская область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190</c:v>
                </c:pt>
                <c:pt idx="1">
                  <c:v>185</c:v>
                </c:pt>
                <c:pt idx="2">
                  <c:v>179</c:v>
                </c:pt>
                <c:pt idx="3">
                  <c:v>171</c:v>
                </c:pt>
                <c:pt idx="4">
                  <c:v>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996-4A3E-A092-5F0C4AEA1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5"/>
        <c:axId val="569150960"/>
        <c:axId val="569151352"/>
      </c:barChart>
      <c:catAx>
        <c:axId val="56915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569151352"/>
        <c:crosses val="autoZero"/>
        <c:auto val="1"/>
        <c:lblAlgn val="ctr"/>
        <c:lblOffset val="100"/>
        <c:noMultiLvlLbl val="0"/>
      </c:catAx>
      <c:valAx>
        <c:axId val="5691513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69150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2E3C4D"/>
            </a:solidFill>
            <a:ln w="57150">
              <a:solidFill>
                <a:srgbClr val="2E3C4D"/>
              </a:solidFill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Малые города</c:v>
                </c:pt>
                <c:pt idx="1">
                  <c:v>Средние города</c:v>
                </c:pt>
                <c:pt idx="2">
                  <c:v>Большие города</c:v>
                </c:pt>
                <c:pt idx="3">
                  <c:v>Крупный город 
- Иркутск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23.76</c:v>
                </c:pt>
                <c:pt idx="1">
                  <c:v>22</c:v>
                </c:pt>
                <c:pt idx="2">
                  <c:v>28.5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32-47C4-A3AF-F7046BB1BA0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6DA1DA"/>
            </a:solidFill>
            <a:ln w="57150">
              <a:solidFill>
                <a:srgbClr val="6DA1DA"/>
              </a:solidFill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Малые города</c:v>
                </c:pt>
                <c:pt idx="1">
                  <c:v>Средние города</c:v>
                </c:pt>
                <c:pt idx="2">
                  <c:v>Большие города</c:v>
                </c:pt>
                <c:pt idx="3">
                  <c:v>Крупный город 
- Иркутск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26.18</c:v>
                </c:pt>
                <c:pt idx="1">
                  <c:v>23</c:v>
                </c:pt>
                <c:pt idx="2">
                  <c:v>29</c:v>
                </c:pt>
                <c:pt idx="3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32-47C4-A3AF-F7046BB1BA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overlap val="-22"/>
        <c:axId val="583991960"/>
        <c:axId val="583988040"/>
      </c:barChart>
      <c:catAx>
        <c:axId val="583991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583988040"/>
        <c:crosses val="autoZero"/>
        <c:auto val="1"/>
        <c:lblAlgn val="ctr"/>
        <c:lblOffset val="100"/>
        <c:noMultiLvlLbl val="0"/>
      </c:catAx>
      <c:valAx>
        <c:axId val="583988040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583991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800">
          <a:solidFill>
            <a:srgbClr val="2E3C4D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D080B-05FB-484A-9B1F-53C6592AA660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B2B6D-1943-4F9F-8DBC-CFF7BF1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64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A35C-0575-43B8-9420-932EA229034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5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A35C-0575-43B8-9420-932EA229034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467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4DA35C-0575-43B8-9420-932EA229034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393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30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61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83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50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074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7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40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78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97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6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0A520-66E4-476D-8726-DE12CAA4223A}" type="datetimeFigureOut">
              <a:rPr lang="ru-RU" smtClean="0"/>
              <a:t>22.03.2024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3410-7336-4D4E-BF60-CBE6211788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8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2317" y="432975"/>
            <a:ext cx="11295780" cy="1072634"/>
          </a:xfrm>
          <a:prstGeom prst="roundRect">
            <a:avLst/>
          </a:prstGeom>
          <a:ln>
            <a:solidFill>
              <a:srgbClr val="6DA1DA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Иркутская область занимает </a:t>
            </a:r>
            <a:r>
              <a:rPr lang="ru-RU" sz="1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последнее место </a:t>
            </a:r>
            <a:r>
              <a:rPr lang="ru-RU" sz="19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значению индекса качества городской среды среди рассматриваемых регионов, набрав в 2022 году всего </a:t>
            </a:r>
          </a:p>
          <a:p>
            <a:pPr algn="just"/>
            <a:r>
              <a:rPr lang="ru-RU" sz="19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165 баллов из 360 </a:t>
            </a:r>
            <a:r>
              <a:rPr lang="ru-RU" sz="19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возможных</a:t>
            </a:r>
            <a:r>
              <a:rPr lang="ru-RU" sz="19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9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528633818"/>
              </p:ext>
            </p:extLst>
          </p:nvPr>
        </p:nvGraphicFramePr>
        <p:xfrm>
          <a:off x="562709" y="1837593"/>
          <a:ext cx="11467070" cy="4912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Скругленный прямоугольник 3">
            <a:extLst>
              <a:ext uri="{FF2B5EF4-FFF2-40B4-BE49-F238E27FC236}">
                <a16:creationId xmlns:a16="http://schemas.microsoft.com/office/drawing/2014/main" xmlns="" id="{9FD0ECE1-1FD2-92B0-626B-F44CFFB976CD}"/>
              </a:ext>
            </a:extLst>
          </p:cNvPr>
          <p:cNvSpPr/>
          <p:nvPr/>
        </p:nvSpPr>
        <p:spPr>
          <a:xfrm>
            <a:off x="951471" y="1862307"/>
            <a:ext cx="800890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181</a:t>
            </a:r>
          </a:p>
        </p:txBody>
      </p:sp>
      <p:sp>
        <p:nvSpPr>
          <p:cNvPr id="3" name="Скругленный прямоугольник 3">
            <a:extLst>
              <a:ext uri="{FF2B5EF4-FFF2-40B4-BE49-F238E27FC236}">
                <a16:creationId xmlns:a16="http://schemas.microsoft.com/office/drawing/2014/main" xmlns="" id="{6EE71A88-EE4D-64E4-863A-F8C507D194CE}"/>
              </a:ext>
            </a:extLst>
          </p:cNvPr>
          <p:cNvSpPr/>
          <p:nvPr/>
        </p:nvSpPr>
        <p:spPr>
          <a:xfrm>
            <a:off x="1888285" y="1681991"/>
            <a:ext cx="800890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190</a:t>
            </a:r>
          </a:p>
        </p:txBody>
      </p:sp>
      <p:sp>
        <p:nvSpPr>
          <p:cNvPr id="6" name="Скругленный прямоугольник 3">
            <a:extLst>
              <a:ext uri="{FF2B5EF4-FFF2-40B4-BE49-F238E27FC236}">
                <a16:creationId xmlns:a16="http://schemas.microsoft.com/office/drawing/2014/main" xmlns="" id="{9B1C1760-472B-4E4D-68A6-E67D574E4E98}"/>
              </a:ext>
            </a:extLst>
          </p:cNvPr>
          <p:cNvSpPr/>
          <p:nvPr/>
        </p:nvSpPr>
        <p:spPr>
          <a:xfrm>
            <a:off x="4116620" y="1805797"/>
            <a:ext cx="800890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185</a:t>
            </a:r>
          </a:p>
        </p:txBody>
      </p:sp>
      <p:sp>
        <p:nvSpPr>
          <p:cNvPr id="9" name="Скругленный прямоугольник 3">
            <a:extLst>
              <a:ext uri="{FF2B5EF4-FFF2-40B4-BE49-F238E27FC236}">
                <a16:creationId xmlns:a16="http://schemas.microsoft.com/office/drawing/2014/main" xmlns="" id="{4BE99F9D-DF82-A6AE-B31B-8C51DA649083}"/>
              </a:ext>
            </a:extLst>
          </p:cNvPr>
          <p:cNvSpPr/>
          <p:nvPr/>
        </p:nvSpPr>
        <p:spPr>
          <a:xfrm>
            <a:off x="3213861" y="1962157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177</a:t>
            </a:r>
          </a:p>
        </p:txBody>
      </p:sp>
      <p:sp>
        <p:nvSpPr>
          <p:cNvPr id="11" name="Скругленный прямоугольник 3">
            <a:extLst>
              <a:ext uri="{FF2B5EF4-FFF2-40B4-BE49-F238E27FC236}">
                <a16:creationId xmlns:a16="http://schemas.microsoft.com/office/drawing/2014/main" xmlns="" id="{CBEAE162-CDBD-68DA-2DBF-2C8758B4AC91}"/>
              </a:ext>
            </a:extLst>
          </p:cNvPr>
          <p:cNvSpPr/>
          <p:nvPr/>
        </p:nvSpPr>
        <p:spPr>
          <a:xfrm>
            <a:off x="5428645" y="2139193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170</a:t>
            </a:r>
          </a:p>
        </p:txBody>
      </p:sp>
      <p:sp>
        <p:nvSpPr>
          <p:cNvPr id="12" name="Скругленный прямоугольник 3">
            <a:extLst>
              <a:ext uri="{FF2B5EF4-FFF2-40B4-BE49-F238E27FC236}">
                <a16:creationId xmlns:a16="http://schemas.microsoft.com/office/drawing/2014/main" xmlns="" id="{DC7D0DE5-6EC6-7C98-16C1-3148F176F1CA}"/>
              </a:ext>
            </a:extLst>
          </p:cNvPr>
          <p:cNvSpPr/>
          <p:nvPr/>
        </p:nvSpPr>
        <p:spPr>
          <a:xfrm>
            <a:off x="6344955" y="1941724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179</a:t>
            </a:r>
          </a:p>
        </p:txBody>
      </p:sp>
      <p:sp>
        <p:nvSpPr>
          <p:cNvPr id="13" name="Скругленный прямоугольник 3">
            <a:extLst>
              <a:ext uri="{FF2B5EF4-FFF2-40B4-BE49-F238E27FC236}">
                <a16:creationId xmlns:a16="http://schemas.microsoft.com/office/drawing/2014/main" xmlns="" id="{4D4F1EB9-797D-45E3-9851-C14C1E5B94E0}"/>
              </a:ext>
            </a:extLst>
          </p:cNvPr>
          <p:cNvSpPr/>
          <p:nvPr/>
        </p:nvSpPr>
        <p:spPr>
          <a:xfrm>
            <a:off x="7690467" y="2251400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162</a:t>
            </a:r>
          </a:p>
        </p:txBody>
      </p:sp>
      <p:sp>
        <p:nvSpPr>
          <p:cNvPr id="14" name="Скругленный прямоугольник 3">
            <a:extLst>
              <a:ext uri="{FF2B5EF4-FFF2-40B4-BE49-F238E27FC236}">
                <a16:creationId xmlns:a16="http://schemas.microsoft.com/office/drawing/2014/main" xmlns="" id="{9636EC9B-1335-6454-28DA-EE854CC42AB4}"/>
              </a:ext>
            </a:extLst>
          </p:cNvPr>
          <p:cNvSpPr/>
          <p:nvPr/>
        </p:nvSpPr>
        <p:spPr>
          <a:xfrm>
            <a:off x="8573290" y="2112673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171</a:t>
            </a:r>
          </a:p>
        </p:txBody>
      </p:sp>
      <p:sp>
        <p:nvSpPr>
          <p:cNvPr id="15" name="Скругленный прямоугольник 3">
            <a:extLst>
              <a:ext uri="{FF2B5EF4-FFF2-40B4-BE49-F238E27FC236}">
                <a16:creationId xmlns:a16="http://schemas.microsoft.com/office/drawing/2014/main" xmlns="" id="{56F5B5A0-0058-722A-77A6-33626F25130C}"/>
              </a:ext>
            </a:extLst>
          </p:cNvPr>
          <p:cNvSpPr/>
          <p:nvPr/>
        </p:nvSpPr>
        <p:spPr>
          <a:xfrm>
            <a:off x="9901089" y="2349019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157</a:t>
            </a:r>
          </a:p>
        </p:txBody>
      </p:sp>
      <p:sp>
        <p:nvSpPr>
          <p:cNvPr id="16" name="Скругленный прямоугольник 3">
            <a:extLst>
              <a:ext uri="{FF2B5EF4-FFF2-40B4-BE49-F238E27FC236}">
                <a16:creationId xmlns:a16="http://schemas.microsoft.com/office/drawing/2014/main" xmlns="" id="{8C06DC27-798A-3CE8-209C-0DFAEBF7777E}"/>
              </a:ext>
            </a:extLst>
          </p:cNvPr>
          <p:cNvSpPr/>
          <p:nvPr/>
        </p:nvSpPr>
        <p:spPr>
          <a:xfrm>
            <a:off x="10827206" y="2210291"/>
            <a:ext cx="800890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684974" y="6462344"/>
            <a:ext cx="39565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ru-RU" dirty="0">
              <a:solidFill>
                <a:srgbClr val="4359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2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C9A7EDB8-96D8-9EF9-071F-3C509737348E}"/>
              </a:ext>
            </a:extLst>
          </p:cNvPr>
          <p:cNvGraphicFramePr/>
          <p:nvPr>
            <p:extLst/>
          </p:nvPr>
        </p:nvGraphicFramePr>
        <p:xfrm>
          <a:off x="526790" y="2514601"/>
          <a:ext cx="11294724" cy="4173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69FD67BC-3D3D-5BB3-C3FC-1B26FDA7987E}"/>
              </a:ext>
            </a:extLst>
          </p:cNvPr>
          <p:cNvSpPr txBox="1">
            <a:spLocks/>
          </p:cNvSpPr>
          <p:nvPr/>
        </p:nvSpPr>
        <p:spPr>
          <a:xfrm>
            <a:off x="277792" y="271239"/>
            <a:ext cx="11543722" cy="2020548"/>
          </a:xfrm>
          <a:prstGeom prst="roundRect">
            <a:avLst/>
          </a:prstGeom>
          <a:noFill/>
          <a:ln>
            <a:solidFill>
              <a:srgbClr val="6DA1DA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Ни в одной из групп городов Иркутской области среднее значение уровня озеленения пространства </a:t>
            </a:r>
            <a:r>
              <a:rPr lang="ru-RU" sz="21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достигает 30 баллов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(из 60 возможных).</a:t>
            </a:r>
          </a:p>
          <a:p>
            <a:pPr algn="just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регионе мало городов с уровнем озеленения пространства </a:t>
            </a:r>
            <a:r>
              <a:rPr lang="en-US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баллов:</a:t>
            </a:r>
          </a:p>
          <a:p>
            <a:pPr algn="just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2021 году – </a:t>
            </a:r>
            <a:r>
              <a:rPr lang="ru-RU" sz="21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из 22 городов (18,2%)</a:t>
            </a:r>
          </a:p>
          <a:p>
            <a:pPr algn="just"/>
            <a:r>
              <a:rPr lang="ru-RU" sz="21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году – </a:t>
            </a:r>
            <a:r>
              <a:rPr lang="ru-RU" sz="21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 из 22 городов (27,3%) </a:t>
            </a:r>
          </a:p>
        </p:txBody>
      </p:sp>
      <p:sp>
        <p:nvSpPr>
          <p:cNvPr id="2" name="Скругленный прямоугольник 18">
            <a:extLst>
              <a:ext uri="{FF2B5EF4-FFF2-40B4-BE49-F238E27FC236}">
                <a16:creationId xmlns:a16="http://schemas.microsoft.com/office/drawing/2014/main" xmlns="" id="{87F8E60C-1825-6D73-2532-9C779A55C35D}"/>
              </a:ext>
            </a:extLst>
          </p:cNvPr>
          <p:cNvSpPr/>
          <p:nvPr/>
        </p:nvSpPr>
        <p:spPr>
          <a:xfrm>
            <a:off x="935628" y="3066850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23,8</a:t>
            </a:r>
          </a:p>
        </p:txBody>
      </p:sp>
      <p:sp>
        <p:nvSpPr>
          <p:cNvPr id="3" name="Скругленный прямоугольник 18">
            <a:extLst>
              <a:ext uri="{FF2B5EF4-FFF2-40B4-BE49-F238E27FC236}">
                <a16:creationId xmlns:a16="http://schemas.microsoft.com/office/drawing/2014/main" xmlns="" id="{48D27E82-10DB-AA67-8F59-A6FA28218CE0}"/>
              </a:ext>
            </a:extLst>
          </p:cNvPr>
          <p:cNvSpPr/>
          <p:nvPr/>
        </p:nvSpPr>
        <p:spPr>
          <a:xfrm>
            <a:off x="2125995" y="2873419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26,2</a:t>
            </a:r>
          </a:p>
        </p:txBody>
      </p:sp>
      <p:sp>
        <p:nvSpPr>
          <p:cNvPr id="4" name="Скругленный прямоугольник 18">
            <a:extLst>
              <a:ext uri="{FF2B5EF4-FFF2-40B4-BE49-F238E27FC236}">
                <a16:creationId xmlns:a16="http://schemas.microsoft.com/office/drawing/2014/main" xmlns="" id="{CC8153B8-6C7D-8A86-96DB-006B9A7F9940}"/>
              </a:ext>
            </a:extLst>
          </p:cNvPr>
          <p:cNvSpPr/>
          <p:nvPr/>
        </p:nvSpPr>
        <p:spPr>
          <a:xfrm>
            <a:off x="3699854" y="3210855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22,0</a:t>
            </a:r>
          </a:p>
        </p:txBody>
      </p:sp>
      <p:sp>
        <p:nvSpPr>
          <p:cNvPr id="5" name="Скругленный прямоугольник 18">
            <a:extLst>
              <a:ext uri="{FF2B5EF4-FFF2-40B4-BE49-F238E27FC236}">
                <a16:creationId xmlns:a16="http://schemas.microsoft.com/office/drawing/2014/main" xmlns="" id="{CBCFCFD8-C4C7-2787-6C47-FBEF3AC297FB}"/>
              </a:ext>
            </a:extLst>
          </p:cNvPr>
          <p:cNvSpPr/>
          <p:nvPr/>
        </p:nvSpPr>
        <p:spPr>
          <a:xfrm>
            <a:off x="4890221" y="3105822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23,0</a:t>
            </a:r>
          </a:p>
        </p:txBody>
      </p:sp>
      <p:sp>
        <p:nvSpPr>
          <p:cNvPr id="6" name="Скругленный прямоугольник 18">
            <a:extLst>
              <a:ext uri="{FF2B5EF4-FFF2-40B4-BE49-F238E27FC236}">
                <a16:creationId xmlns:a16="http://schemas.microsoft.com/office/drawing/2014/main" xmlns="" id="{ED3825EB-AD4C-DDA1-3C1D-951B2B34B6D3}"/>
              </a:ext>
            </a:extLst>
          </p:cNvPr>
          <p:cNvSpPr/>
          <p:nvPr/>
        </p:nvSpPr>
        <p:spPr>
          <a:xfrm>
            <a:off x="6459206" y="2706603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28,5</a:t>
            </a:r>
          </a:p>
        </p:txBody>
      </p:sp>
      <p:sp>
        <p:nvSpPr>
          <p:cNvPr id="7" name="Скругленный прямоугольник 18">
            <a:extLst>
              <a:ext uri="{FF2B5EF4-FFF2-40B4-BE49-F238E27FC236}">
                <a16:creationId xmlns:a16="http://schemas.microsoft.com/office/drawing/2014/main" xmlns="" id="{3127ED7A-7289-A493-C8F9-C1F59967806C}"/>
              </a:ext>
            </a:extLst>
          </p:cNvPr>
          <p:cNvSpPr/>
          <p:nvPr/>
        </p:nvSpPr>
        <p:spPr>
          <a:xfrm>
            <a:off x="7612395" y="2667631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29,0</a:t>
            </a:r>
          </a:p>
        </p:txBody>
      </p:sp>
      <p:sp>
        <p:nvSpPr>
          <p:cNvPr id="8" name="Скругленный прямоугольник 18">
            <a:extLst>
              <a:ext uri="{FF2B5EF4-FFF2-40B4-BE49-F238E27FC236}">
                <a16:creationId xmlns:a16="http://schemas.microsoft.com/office/drawing/2014/main" xmlns="" id="{B40E65DE-EE25-0D5F-2CA9-627CD6BE278A}"/>
              </a:ext>
            </a:extLst>
          </p:cNvPr>
          <p:cNvSpPr/>
          <p:nvPr/>
        </p:nvSpPr>
        <p:spPr>
          <a:xfrm>
            <a:off x="9206418" y="3356759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20,0</a:t>
            </a:r>
          </a:p>
        </p:txBody>
      </p:sp>
      <p:sp>
        <p:nvSpPr>
          <p:cNvPr id="10" name="Скругленный прямоугольник 18">
            <a:extLst>
              <a:ext uri="{FF2B5EF4-FFF2-40B4-BE49-F238E27FC236}">
                <a16:creationId xmlns:a16="http://schemas.microsoft.com/office/drawing/2014/main" xmlns="" id="{0BCF386B-98F1-4B2F-FBE8-3040B88CE584}"/>
              </a:ext>
            </a:extLst>
          </p:cNvPr>
          <p:cNvSpPr/>
          <p:nvPr/>
        </p:nvSpPr>
        <p:spPr>
          <a:xfrm>
            <a:off x="10370863" y="2718960"/>
            <a:ext cx="1029096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28,0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684974" y="6462344"/>
            <a:ext cx="39565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ru-RU" dirty="0">
              <a:solidFill>
                <a:srgbClr val="4359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13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69FD67BC-3D3D-5BB3-C3FC-1B26FDA7987E}"/>
              </a:ext>
            </a:extLst>
          </p:cNvPr>
          <p:cNvSpPr txBox="1">
            <a:spLocks/>
          </p:cNvSpPr>
          <p:nvPr/>
        </p:nvSpPr>
        <p:spPr>
          <a:xfrm>
            <a:off x="277792" y="271239"/>
            <a:ext cx="11543722" cy="1328961"/>
          </a:xfrm>
          <a:prstGeom prst="roundRect">
            <a:avLst/>
          </a:prstGeom>
          <a:noFill/>
          <a:ln>
            <a:solidFill>
              <a:srgbClr val="6DA1DA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</a:t>
            </a:r>
            <a:r>
              <a:rPr lang="ru-RU" sz="24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году </a:t>
            </a:r>
            <a: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наибольший </a:t>
            </a:r>
            <a:r>
              <a:rPr lang="ru-RU" sz="24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показатель </a:t>
            </a:r>
            <a: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озелененных пространств у </a:t>
            </a:r>
            <a:r>
              <a:rPr lang="ru-RU" sz="24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города Бодайбо – </a:t>
            </a: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 балла</a:t>
            </a:r>
            <a: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наименьший – в городах Алзамай и </a:t>
            </a:r>
            <a: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Усть-Кут </a:t>
            </a:r>
            <a:r>
              <a:rPr lang="ru-RU" sz="2400" b="1" dirty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15 баллов</a:t>
            </a:r>
            <a:endParaRPr lang="ru-RU" sz="20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130628" y="1670538"/>
          <a:ext cx="11916228" cy="4727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801">
                  <a:extLst>
                    <a:ext uri="{9D8B030D-6E8A-4147-A177-3AD203B41FA5}">
                      <a16:colId xmlns:a16="http://schemas.microsoft.com/office/drawing/2014/main" xmlns="" val="3995879943"/>
                    </a:ext>
                  </a:extLst>
                </a:gridCol>
                <a:gridCol w="2078617">
                  <a:extLst>
                    <a:ext uri="{9D8B030D-6E8A-4147-A177-3AD203B41FA5}">
                      <a16:colId xmlns:a16="http://schemas.microsoft.com/office/drawing/2014/main" xmlns="" val="1859261424"/>
                    </a:ext>
                  </a:extLst>
                </a:gridCol>
                <a:gridCol w="1844308">
                  <a:extLst>
                    <a:ext uri="{9D8B030D-6E8A-4147-A177-3AD203B41FA5}">
                      <a16:colId xmlns:a16="http://schemas.microsoft.com/office/drawing/2014/main" xmlns="" val="2392296569"/>
                    </a:ext>
                  </a:extLst>
                </a:gridCol>
                <a:gridCol w="1905476">
                  <a:extLst>
                    <a:ext uri="{9D8B030D-6E8A-4147-A177-3AD203B41FA5}">
                      <a16:colId xmlns:a16="http://schemas.microsoft.com/office/drawing/2014/main" xmlns="" val="3931591627"/>
                    </a:ext>
                  </a:extLst>
                </a:gridCol>
                <a:gridCol w="1942801">
                  <a:extLst>
                    <a:ext uri="{9D8B030D-6E8A-4147-A177-3AD203B41FA5}">
                      <a16:colId xmlns:a16="http://schemas.microsoft.com/office/drawing/2014/main" xmlns="" val="2104848641"/>
                    </a:ext>
                  </a:extLst>
                </a:gridCol>
                <a:gridCol w="2202225">
                  <a:extLst>
                    <a:ext uri="{9D8B030D-6E8A-4147-A177-3AD203B41FA5}">
                      <a16:colId xmlns:a16="http://schemas.microsoft.com/office/drawing/2014/main" xmlns="" val="2690701681"/>
                    </a:ext>
                  </a:extLst>
                </a:gridCol>
              </a:tblGrid>
              <a:tr h="572494"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Бодайбо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Слюдянка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Зима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Киренск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Саянск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Байкальск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5084759"/>
                  </a:ext>
                </a:extLst>
              </a:tr>
              <a:tr h="57249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9839843"/>
                  </a:ext>
                </a:extLst>
              </a:tr>
              <a:tr h="646282"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Братск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Нижнеудинск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Усолье-Сибирское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Ангарск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Иркутск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Вихоревка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55773750"/>
                  </a:ext>
                </a:extLst>
              </a:tr>
              <a:tr h="57249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29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63579571"/>
                  </a:ext>
                </a:extLst>
              </a:tr>
              <a:tr h="6462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Тайшет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Шелехов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Железногорск-Илимский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Бирюсинск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Свирск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Черемхово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4859925"/>
                  </a:ext>
                </a:extLst>
              </a:tr>
              <a:tr h="57249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23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93881113"/>
                  </a:ext>
                </a:extLst>
              </a:tr>
              <a:tr h="5724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Усть-Илимск</a:t>
                      </a: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Тулун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Усть-Кут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0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Алзамай</a:t>
                      </a:r>
                      <a:endParaRPr lang="ru-RU" sz="1700" b="0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99928111"/>
                  </a:ext>
                </a:extLst>
              </a:tr>
              <a:tr h="572494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16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rgbClr val="435976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ru-RU" sz="2200" b="1" dirty="0">
                        <a:solidFill>
                          <a:srgbClr val="435976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DA1D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49099464"/>
                  </a:ext>
                </a:extLst>
              </a:tr>
            </a:tbl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97867" y="2335827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43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05443" y="2335893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41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04228" y="2335827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18374" y="2335827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417157" y="2335827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0415942" y="2335827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7866" y="355798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605443" y="355798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604228" y="355798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18375" y="355798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417159" y="355798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415943" y="355798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97865" y="4780149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05443" y="4780149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04228" y="4780149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418374" y="4780153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417158" y="4780149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415942" y="4777283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04228" y="5908465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418374" y="5908465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417157" y="5908465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415942" y="5908465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endParaRPr lang="ru-RU" sz="2400" b="1" dirty="0">
              <a:solidFill>
                <a:srgbClr val="2E3C4D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26410" y="5395676"/>
            <a:ext cx="3374787" cy="1054734"/>
            <a:chOff x="426410" y="5395676"/>
            <a:chExt cx="3374787" cy="1054734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426410" y="5395676"/>
              <a:ext cx="303352" cy="266294"/>
            </a:xfrm>
            <a:prstGeom prst="roundRect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426410" y="5789896"/>
              <a:ext cx="303352" cy="266294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426410" y="6184116"/>
              <a:ext cx="303352" cy="26629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855773" y="6184116"/>
              <a:ext cx="2945424" cy="26629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 smtClean="0">
                  <a:solidFill>
                    <a:srgbClr val="2E3C4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40 – 60 баллов</a:t>
              </a:r>
              <a:endParaRPr lang="ru-RU" sz="2000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855773" y="5785661"/>
              <a:ext cx="2945424" cy="26629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 smtClean="0">
                  <a:solidFill>
                    <a:srgbClr val="2E3C4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31 – 39 баллов</a:t>
              </a:r>
              <a:endParaRPr lang="ru-RU" sz="2000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855773" y="5395676"/>
              <a:ext cx="2945424" cy="26629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dirty="0" smtClean="0">
                  <a:solidFill>
                    <a:srgbClr val="2E3C4D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0 – 30 баллов</a:t>
              </a:r>
              <a:endParaRPr lang="ru-RU" sz="2000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11684974" y="6462344"/>
            <a:ext cx="39565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dirty="0">
              <a:solidFill>
                <a:srgbClr val="4359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0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84637" y="1732086"/>
          <a:ext cx="11878410" cy="478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24855">
                  <a:extLst>
                    <a:ext uri="{9D8B030D-6E8A-4147-A177-3AD203B41FA5}">
                      <a16:colId xmlns:a16="http://schemas.microsoft.com/office/drawing/2014/main" xmlns="" val="76318974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218468650"/>
                    </a:ext>
                  </a:extLst>
                </a:gridCol>
                <a:gridCol w="1450731">
                  <a:extLst>
                    <a:ext uri="{9D8B030D-6E8A-4147-A177-3AD203B41FA5}">
                      <a16:colId xmlns:a16="http://schemas.microsoft.com/office/drawing/2014/main" xmlns="" val="1619396457"/>
                    </a:ext>
                  </a:extLst>
                </a:gridCol>
                <a:gridCol w="1072662">
                  <a:extLst>
                    <a:ext uri="{9D8B030D-6E8A-4147-A177-3AD203B41FA5}">
                      <a16:colId xmlns:a16="http://schemas.microsoft.com/office/drawing/2014/main" xmlns="" val="998560203"/>
                    </a:ext>
                  </a:extLst>
                </a:gridCol>
                <a:gridCol w="1380392">
                  <a:extLst>
                    <a:ext uri="{9D8B030D-6E8A-4147-A177-3AD203B41FA5}">
                      <a16:colId xmlns:a16="http://schemas.microsoft.com/office/drawing/2014/main" xmlns="" val="2378719893"/>
                    </a:ext>
                  </a:extLst>
                </a:gridCol>
                <a:gridCol w="1178170">
                  <a:extLst>
                    <a:ext uri="{9D8B030D-6E8A-4147-A177-3AD203B41FA5}">
                      <a16:colId xmlns:a16="http://schemas.microsoft.com/office/drawing/2014/main" xmlns="" val="2465898705"/>
                    </a:ext>
                  </a:extLst>
                </a:gridCol>
              </a:tblGrid>
              <a:tr h="478821"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Кемерово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Новосибирск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Томск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Красноярск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Иркутск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3075136"/>
                  </a:ext>
                </a:extLst>
              </a:tr>
              <a:tr h="980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качества городской среды, в том числе: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8934660"/>
                  </a:ext>
                </a:extLst>
              </a:tr>
              <a:tr h="4523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Озелененные пространства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01536290"/>
                  </a:ext>
                </a:extLst>
              </a:tr>
              <a:tr h="4523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Жилье и прилегающие пространства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2285835"/>
                  </a:ext>
                </a:extLst>
              </a:tr>
              <a:tr h="7130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Социально-досуговая инфраструктура и прилегающие пространства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6775793"/>
                  </a:ext>
                </a:extLst>
              </a:tr>
              <a:tr h="4523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Улично-дорожная сеть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61622131"/>
                  </a:ext>
                </a:extLst>
              </a:tr>
              <a:tr h="79877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Общественно-деловая инфраструктура и прилегающие пространства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18162265"/>
                  </a:ext>
                </a:extLst>
              </a:tr>
              <a:tr h="452379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Общегородское пространство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65725250"/>
                  </a:ext>
                </a:extLst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5758954" y="2514606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212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69FD67BC-3D3D-5BB3-C3FC-1B26FDA7987E}"/>
              </a:ext>
            </a:extLst>
          </p:cNvPr>
          <p:cNvSpPr txBox="1">
            <a:spLocks/>
          </p:cNvSpPr>
          <p:nvPr/>
        </p:nvSpPr>
        <p:spPr>
          <a:xfrm>
            <a:off x="184637" y="110206"/>
            <a:ext cx="11878410" cy="1647375"/>
          </a:xfrm>
          <a:prstGeom prst="roundRect">
            <a:avLst/>
          </a:prstGeom>
          <a:noFill/>
          <a:ln>
            <a:solidFill>
              <a:srgbClr val="6DA1DA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2022 году в 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группе административных центров регионов </a:t>
            </a:r>
            <a:r>
              <a:rPr lang="ru-RU" sz="20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Иркутск 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имеет уровень озеленения пространства </a:t>
            </a:r>
            <a:r>
              <a:rPr lang="ru-RU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значительно ниже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чем Кемерово, Новосибирск и Томск.</a:t>
            </a:r>
          </a:p>
          <a:p>
            <a:pPr algn="l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этом положительным моментом </a:t>
            </a:r>
            <a:r>
              <a:rPr lang="ru-RU" sz="20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является достижение </a:t>
            </a:r>
            <a:r>
              <a:rPr lang="ru-RU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значений </a:t>
            </a:r>
            <a:r>
              <a:rPr lang="ru-RU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выше среднего </a:t>
            </a:r>
            <a:r>
              <a:rPr lang="ru-RU" sz="2000" b="1" dirty="0" smtClean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баллов)</a:t>
            </a:r>
            <a:r>
              <a:rPr lang="ru-RU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других пространств, что подчеркивает </a:t>
            </a:r>
            <a:r>
              <a:rPr lang="ru-RU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необходимость </a:t>
            </a:r>
            <a:r>
              <a:rPr lang="ru-RU" sz="20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развития именно </a:t>
            </a:r>
            <a:r>
              <a:rPr lang="ru-RU" sz="20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парков </a:t>
            </a:r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территории региона.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03824" y="2514606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204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464055" y="2514606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692048" y="2514606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977448" y="2505814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758952" y="3686918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203824" y="3686918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29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464055" y="3689852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692048" y="3686918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977450" y="3686918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758951" y="3209195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03823" y="3211241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464050" y="3211689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691558" y="3217104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977450" y="3209199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758951" y="4261343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203822" y="4261343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37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464054" y="4261343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692048" y="4258994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0977450" y="4258994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758951" y="4845146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203821" y="4851009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8464051" y="4847498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691557" y="4843971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0977449" y="4842650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758951" y="5509854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203820" y="5509854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464051" y="5509854"/>
            <a:ext cx="1011115" cy="386862"/>
          </a:xfrm>
          <a:prstGeom prst="round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691557" y="5503993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0977449" y="5508391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34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758951" y="6097164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7203819" y="6097164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8464050" y="6091304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39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9691556" y="6091304"/>
            <a:ext cx="1011115" cy="3868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0977449" y="6095702"/>
            <a:ext cx="1011115" cy="38686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E3C4D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35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84637" y="3077308"/>
            <a:ext cx="11878410" cy="0"/>
          </a:xfrm>
          <a:prstGeom prst="line">
            <a:avLst/>
          </a:prstGeom>
          <a:ln w="38100">
            <a:solidFill>
              <a:srgbClr val="6DA1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11684974" y="6462344"/>
            <a:ext cx="39565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mtClean="0">
                <a:solidFill>
                  <a:srgbClr val="43597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dirty="0">
              <a:solidFill>
                <a:srgbClr val="43597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8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745</TotalTime>
  <Words>318</Words>
  <Application>Microsoft Office PowerPoint</Application>
  <PresentationFormat>Широкоэкранный</PresentationFormat>
  <Paragraphs>150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Шмакова Алина Николаевна</dc:creator>
  <cp:lastModifiedBy>Сорокина Татьяна Владимировна</cp:lastModifiedBy>
  <cp:revision>138</cp:revision>
  <cp:lastPrinted>2024-03-21T03:53:03Z</cp:lastPrinted>
  <dcterms:created xsi:type="dcterms:W3CDTF">2024-03-19T01:43:45Z</dcterms:created>
  <dcterms:modified xsi:type="dcterms:W3CDTF">2024-03-22T10:36:52Z</dcterms:modified>
</cp:coreProperties>
</file>