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7" r:id="rId4"/>
    <p:sldId id="261" r:id="rId5"/>
    <p:sldId id="262" r:id="rId6"/>
    <p:sldId id="260" r:id="rId7"/>
  </p:sldIdLst>
  <p:sldSz cx="9144000" cy="5143500" type="screen16x9"/>
  <p:notesSz cx="6858000" cy="9144000"/>
  <p:defaultTextStyle>
    <a:defPPr>
      <a:defRPr lang="ru-RU"/>
    </a:defPPr>
    <a:lvl1pPr marL="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A42"/>
    <a:srgbClr val="1B6F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08" y="-9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90C7DC"/>
            </a:solidFill>
            <a:ln w="28575">
              <a:solidFill>
                <a:srgbClr val="6DA1DA"/>
              </a:solidFill>
            </a:ln>
          </c:spPr>
          <c:dPt>
            <c:idx val="0"/>
            <c:bubble3D val="0"/>
            <c:spPr>
              <a:solidFill>
                <a:srgbClr val="6DA1DA"/>
              </a:solidFill>
              <a:ln w="28575">
                <a:solidFill>
                  <a:srgbClr val="6DA1DA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096-4E2A-A1C4-2ACACC2D1EE8}"/>
              </c:ext>
            </c:extLst>
          </c:dPt>
          <c:dPt>
            <c:idx val="1"/>
            <c:bubble3D val="0"/>
            <c:spPr>
              <a:noFill/>
              <a:ln w="28575">
                <a:solidFill>
                  <a:srgbClr val="6DA1DA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096-4E2A-A1C4-2ACACC2D1EE8}"/>
              </c:ext>
            </c:extLst>
          </c:dPt>
          <c:cat>
            <c:strRef>
              <c:f>Лист1!$A$2:$A$3</c:f>
              <c:strCache>
                <c:ptCount val="2"/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</c:v>
                </c:pt>
                <c:pt idx="1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096-4E2A-A1C4-2ACACC2D1E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0000"/>
            </a:solidFill>
            <a:ln w="28575">
              <a:solidFill>
                <a:srgbClr val="6DA1DA"/>
              </a:solidFill>
            </a:ln>
          </c:spPr>
          <c:dPt>
            <c:idx val="0"/>
            <c:bubble3D val="0"/>
            <c:spPr>
              <a:solidFill>
                <a:srgbClr val="FF0000"/>
              </a:solidFill>
              <a:ln w="28575">
                <a:solidFill>
                  <a:srgbClr val="6DA1DA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EDE-4204-BFFB-2405B79D683C}"/>
              </c:ext>
            </c:extLst>
          </c:dPt>
          <c:dPt>
            <c:idx val="1"/>
            <c:bubble3D val="0"/>
            <c:spPr>
              <a:noFill/>
              <a:ln w="28575">
                <a:solidFill>
                  <a:srgbClr val="6DA1DA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EDE-4204-BFFB-2405B79D683C}"/>
              </c:ext>
            </c:extLst>
          </c:dPt>
          <c:cat>
            <c:strRef>
              <c:f>Лист1!$A$2:$A$3</c:f>
              <c:strCache>
                <c:ptCount val="2"/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</c:v>
                </c:pt>
                <c:pt idx="1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EDE-4204-BFFB-2405B79D68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90C7DC"/>
            </a:solidFill>
            <a:ln w="28575">
              <a:solidFill>
                <a:srgbClr val="6DA1DA"/>
              </a:solidFill>
            </a:ln>
          </c:spPr>
          <c:dPt>
            <c:idx val="0"/>
            <c:bubble3D val="0"/>
            <c:spPr>
              <a:solidFill>
                <a:srgbClr val="6DA1DA"/>
              </a:solidFill>
              <a:ln w="28575">
                <a:solidFill>
                  <a:srgbClr val="6DA1DA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456-4F55-84D8-249AE692F28B}"/>
              </c:ext>
            </c:extLst>
          </c:dPt>
          <c:dPt>
            <c:idx val="1"/>
            <c:bubble3D val="0"/>
            <c:spPr>
              <a:noFill/>
              <a:ln w="28575">
                <a:solidFill>
                  <a:srgbClr val="6DA1DA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456-4F55-84D8-249AE692F28B}"/>
              </c:ext>
            </c:extLst>
          </c:dPt>
          <c:cat>
            <c:strRef>
              <c:f>Лист1!$A$2:$A$3</c:f>
              <c:strCache>
                <c:ptCount val="2"/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456-4F55-84D8-249AE692F2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3175"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90C7DC"/>
            </a:solidFill>
            <a:ln w="28575"/>
          </c:spPr>
          <c:dPt>
            <c:idx val="0"/>
            <c:bubble3D val="0"/>
            <c:spPr>
              <a:solidFill>
                <a:srgbClr val="6DA1DA"/>
              </a:solidFill>
              <a:ln w="28575">
                <a:solidFill>
                  <a:srgbClr val="6DA1DA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D7F-4C06-903E-24E1B783E316}"/>
              </c:ext>
            </c:extLst>
          </c:dPt>
          <c:dPt>
            <c:idx val="1"/>
            <c:bubble3D val="0"/>
            <c:spPr>
              <a:noFill/>
              <a:ln w="28575">
                <a:solidFill>
                  <a:srgbClr val="6DA1DA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D7F-4C06-903E-24E1B783E316}"/>
              </c:ext>
            </c:extLst>
          </c:dPt>
          <c:cat>
            <c:strRef>
              <c:f>Лист1!$A$2:$A$3</c:f>
              <c:strCache>
                <c:ptCount val="2"/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</c:v>
                </c:pt>
                <c:pt idx="1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D7F-4C06-903E-24E1B783E3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90C7DC"/>
            </a:solidFill>
            <a:ln w="38100">
              <a:solidFill>
                <a:srgbClr val="6DA1DA"/>
              </a:solidFill>
            </a:ln>
          </c:spPr>
          <c:dPt>
            <c:idx val="0"/>
            <c:bubble3D val="0"/>
            <c:spPr>
              <a:solidFill>
                <a:srgbClr val="6DA1DA"/>
              </a:solidFill>
              <a:ln w="38100">
                <a:solidFill>
                  <a:srgbClr val="6DA1DA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2E-45CA-865A-3A28272F66DB}"/>
              </c:ext>
            </c:extLst>
          </c:dPt>
          <c:dPt>
            <c:idx val="1"/>
            <c:bubble3D val="0"/>
            <c:spPr>
              <a:noFill/>
              <a:ln w="38100">
                <a:solidFill>
                  <a:srgbClr val="6DA1DA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92E-45CA-865A-3A28272F66DB}"/>
              </c:ext>
            </c:extLst>
          </c:dPt>
          <c:cat>
            <c:strRef>
              <c:f>Лист1!$A$2:$A$3</c:f>
              <c:strCache>
                <c:ptCount val="2"/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92E-45CA-865A-3A28272F66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8D083-A9E0-4976-9CC8-88DCA505DA6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F5913-0E09-4B0D-BE7F-A3C42B2D1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983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F5913-0E09-4B0D-BE7F-A3C42B2D1E7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40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8375-ADD4-4C64-9E2E-FAF03994E674}" type="datetime1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DA1-C8E2-4C80-8392-C42D8CA31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51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E1A99-D4F5-4E91-91BF-D80A5EEFD236}" type="datetime1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DA1-C8E2-4C80-8392-C42D8CA31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94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C89A-4228-42C1-A3D2-64DB8DAA4F08}" type="datetime1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DA1-C8E2-4C80-8392-C42D8CA31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455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705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973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61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542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535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098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136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882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60A21-80E5-4EB9-9AD2-34643F02784B}" type="datetime1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DA1-C8E2-4C80-8392-C42D8CA31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8494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545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2337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8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A58F-DD8B-41AE-BD06-9EA059B98EE3}" type="datetime1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DA1-C8E2-4C80-8392-C42D8CA31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85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B8EA-08DF-4B3D-B34F-592EB579CCE9}" type="datetime1">
              <a:rPr lang="ru-RU" smtClean="0"/>
              <a:t>25.03.2024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DA1-C8E2-4C80-8392-C42D8CA31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32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98C81-75CC-4428-89D6-C9810C882829}" type="datetime1">
              <a:rPr lang="ru-RU" smtClean="0"/>
              <a:t>25.03.2024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DA1-C8E2-4C80-8392-C42D8CA31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70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80EE-AFC0-46BA-BE1E-B45A9ACC4721}" type="datetime1">
              <a:rPr lang="ru-RU" smtClean="0"/>
              <a:t>25.03.2024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DA1-C8E2-4C80-8392-C42D8CA31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57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56722-9DCA-4D22-A0BB-3BDB89616F74}" type="datetime1">
              <a:rPr lang="ru-RU" smtClean="0"/>
              <a:t>25.03.2024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DA1-C8E2-4C80-8392-C42D8CA31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141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A009-135D-45FE-920A-0E1D38050E5F}" type="datetime1">
              <a:rPr lang="ru-RU" smtClean="0"/>
              <a:t>25.03.2024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DA1-C8E2-4C80-8392-C42D8CA31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4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F13F-8CDF-4760-8A2B-455C3CC74E58}" type="datetime1">
              <a:rPr lang="ru-RU" smtClean="0"/>
              <a:t>25.03.2024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DA1-C8E2-4C80-8392-C42D8CA31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47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DD1FE-5F4D-4962-9037-F49757E73AA0}" type="datetime1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09DA1-C8E2-4C80-8392-C42D8CA31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37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25D0A520-66E4-476D-8726-DE12CAA4223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25.03.2024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34983410-7336-4D4E-BF60-CBE62117884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73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8578" y="625183"/>
            <a:ext cx="720080" cy="2160240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53790" y="1489280"/>
            <a:ext cx="720080" cy="1656184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09973" y="2137352"/>
            <a:ext cx="720080" cy="1516777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682181" y="2857431"/>
            <a:ext cx="720080" cy="432048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18580" y="2794643"/>
            <a:ext cx="720080" cy="1718973"/>
          </a:xfrm>
          <a:prstGeom prst="rect">
            <a:avLst/>
          </a:prstGeom>
          <a:solidFill>
            <a:schemeClr val="accent5">
              <a:lumMod val="60000"/>
              <a:lumOff val="40000"/>
              <a:alpha val="69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53790" y="3145464"/>
            <a:ext cx="720080" cy="1368152"/>
          </a:xfrm>
          <a:prstGeom prst="rect">
            <a:avLst/>
          </a:prstGeom>
          <a:solidFill>
            <a:schemeClr val="accent5">
              <a:lumMod val="60000"/>
              <a:lumOff val="40000"/>
              <a:alpha val="69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809973" y="3654129"/>
            <a:ext cx="720080" cy="859487"/>
          </a:xfrm>
          <a:prstGeom prst="rect">
            <a:avLst/>
          </a:prstGeom>
          <a:solidFill>
            <a:schemeClr val="accent5">
              <a:lumMod val="60000"/>
              <a:lumOff val="40000"/>
              <a:alpha val="69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682181" y="3289479"/>
            <a:ext cx="720080" cy="1224136"/>
          </a:xfrm>
          <a:prstGeom prst="rect">
            <a:avLst/>
          </a:prstGeom>
          <a:solidFill>
            <a:schemeClr val="accent5">
              <a:lumMod val="60000"/>
              <a:lumOff val="40000"/>
              <a:alpha val="69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90586" y="3447199"/>
            <a:ext cx="576064" cy="311621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  <a:latin typeface="Arial Black" panose="020B0A04020102020204" pitchFamily="34" charset="0"/>
                <a:cs typeface="Arabic Typesetting" panose="03020402040406030203" pitchFamily="66" charset="-78"/>
              </a:rPr>
              <a:t>434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25798" y="3629775"/>
            <a:ext cx="576064" cy="311621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rgbClr val="FF0000"/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/>
              <a:t>413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07573" y="3937552"/>
            <a:ext cx="545853" cy="311621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rgbClr val="FF0000"/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/>
              <a:t>266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57268" y="3500239"/>
            <a:ext cx="571791" cy="311621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rgbClr val="FF0000"/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/>
              <a:t>520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0566" y="231241"/>
            <a:ext cx="936104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rPr>
              <a:t>1 358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53790" y="1129194"/>
            <a:ext cx="712616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rPr>
              <a:t>877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59982" y="1768020"/>
            <a:ext cx="670071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rPr>
              <a:t>655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82181" y="2488099"/>
            <a:ext cx="936104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 smtClean="0"/>
              <a:t>644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024965" y="3166951"/>
            <a:ext cx="288032" cy="288032"/>
          </a:xfrm>
          <a:prstGeom prst="rect">
            <a:avLst/>
          </a:prstGeom>
          <a:noFill/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024965" y="4011910"/>
            <a:ext cx="288032" cy="288032"/>
          </a:xfrm>
          <a:prstGeom prst="rect">
            <a:avLst/>
          </a:prstGeom>
          <a:solidFill>
            <a:schemeClr val="accent5">
              <a:lumMod val="60000"/>
              <a:lumOff val="40000"/>
              <a:alpha val="69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7411808" y="3010886"/>
            <a:ext cx="1512168" cy="78482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sz="1100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Общий объем финансирования на душу населения, руб. (2022 г.)</a:t>
            </a:r>
            <a:endParaRPr lang="ru-RU" sz="11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24824" y="3829539"/>
            <a:ext cx="1719177" cy="61170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100" dirty="0"/>
              <a:t>Объем федеральных средств на душу населения, руб. (2022 г.)</a:t>
            </a:r>
            <a:endParaRPr lang="ru-RU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251521" y="4587974"/>
            <a:ext cx="1254197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Кемеровская</a:t>
            </a:r>
          </a:p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область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65758" y="4587974"/>
            <a:ext cx="1254197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Красноярский край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470907" y="4587088"/>
            <a:ext cx="1419187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Новосибирская область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36097" y="4587088"/>
            <a:ext cx="1254197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Иркутская область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6" name="Скругленный прямоугольник 12">
            <a:extLst>
              <a:ext uri="{FF2B5EF4-FFF2-40B4-BE49-F238E27FC236}">
                <a16:creationId xmlns="" xmlns:a16="http://schemas.microsoft.com/office/drawing/2014/main" id="{F82288FE-FA79-AC84-9D5E-0EAD5D4351A9}"/>
              </a:ext>
            </a:extLst>
          </p:cNvPr>
          <p:cNvSpPr/>
          <p:nvPr/>
        </p:nvSpPr>
        <p:spPr>
          <a:xfrm>
            <a:off x="3635896" y="231241"/>
            <a:ext cx="5508104" cy="12580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38" tIns="45719" rIns="91438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 smtClean="0">
                <a:solidFill>
                  <a:srgbClr val="43597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Иркутской области в 2022 году </a:t>
            </a:r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объем федеральных бюджетных средств </a:t>
            </a:r>
            <a:r>
              <a:rPr lang="ru-RU" sz="1400" b="1" dirty="0" smtClean="0">
                <a:solidFill>
                  <a:srgbClr val="43597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формирование комфортной городской среды на душу населения </a:t>
            </a:r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самый высокий </a:t>
            </a:r>
            <a:r>
              <a:rPr lang="ru-RU" sz="1400" b="1" dirty="0" smtClean="0">
                <a:solidFill>
                  <a:srgbClr val="43597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среди представленных регионов.</a:t>
            </a:r>
            <a:endParaRPr lang="ru-RU" sz="1600" b="1" dirty="0">
              <a:solidFill>
                <a:srgbClr val="C00000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DA1-C8E2-4C80-8392-C42D8CA31E9D}" type="slidenum">
              <a:rPr lang="ru-RU" smtClean="0"/>
              <a:t>1</a:t>
            </a:fld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-16187" y="2473751"/>
            <a:ext cx="535414" cy="535414"/>
          </a:xfrm>
          <a:prstGeom prst="ellipse">
            <a:avLst/>
          </a:prstGeom>
          <a:solidFill>
            <a:srgbClr val="002060">
              <a:alpha val="16000"/>
            </a:srgb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-51747" y="2616147"/>
            <a:ext cx="723275" cy="33855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32%</a:t>
            </a:r>
          </a:p>
        </p:txBody>
      </p:sp>
      <p:sp>
        <p:nvSpPr>
          <p:cNvPr id="40" name="Овал 39"/>
          <p:cNvSpPr/>
          <p:nvPr/>
        </p:nvSpPr>
        <p:spPr>
          <a:xfrm>
            <a:off x="1593449" y="2805749"/>
            <a:ext cx="535414" cy="535414"/>
          </a:xfrm>
          <a:prstGeom prst="ellipse">
            <a:avLst/>
          </a:prstGeom>
          <a:solidFill>
            <a:srgbClr val="002060">
              <a:alpha val="16000"/>
            </a:srgb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83994" y="2904179"/>
            <a:ext cx="723275" cy="33855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47%</a:t>
            </a:r>
          </a:p>
        </p:txBody>
      </p:sp>
      <p:sp>
        <p:nvSpPr>
          <p:cNvPr id="42" name="Овал 41"/>
          <p:cNvSpPr/>
          <p:nvPr/>
        </p:nvSpPr>
        <p:spPr>
          <a:xfrm>
            <a:off x="3203199" y="3362067"/>
            <a:ext cx="535414" cy="535414"/>
          </a:xfrm>
          <a:prstGeom prst="ellipse">
            <a:avLst/>
          </a:prstGeom>
          <a:solidFill>
            <a:srgbClr val="002060">
              <a:alpha val="16000"/>
            </a:srgb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36708" y="3460497"/>
            <a:ext cx="723275" cy="33855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41%</a:t>
            </a:r>
          </a:p>
        </p:txBody>
      </p:sp>
      <p:sp>
        <p:nvSpPr>
          <p:cNvPr id="44" name="Овал 43"/>
          <p:cNvSpPr/>
          <p:nvPr/>
        </p:nvSpPr>
        <p:spPr>
          <a:xfrm>
            <a:off x="5076057" y="3145464"/>
            <a:ext cx="535414" cy="535414"/>
          </a:xfrm>
          <a:prstGeom prst="ellipse">
            <a:avLst/>
          </a:prstGeom>
          <a:solidFill>
            <a:srgbClr val="002060">
              <a:alpha val="16000"/>
            </a:srgb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33993" y="3262533"/>
            <a:ext cx="723275" cy="33855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81%</a:t>
            </a:r>
          </a:p>
        </p:txBody>
      </p:sp>
      <p:sp>
        <p:nvSpPr>
          <p:cNvPr id="46" name="Половина рамки 45"/>
          <p:cNvSpPr/>
          <p:nvPr/>
        </p:nvSpPr>
        <p:spPr>
          <a:xfrm>
            <a:off x="3594597" y="347615"/>
            <a:ext cx="288032" cy="369332"/>
          </a:xfrm>
          <a:prstGeom prst="half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05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48801" y="2250009"/>
            <a:ext cx="535414" cy="535414"/>
          </a:xfrm>
          <a:prstGeom prst="ellipse">
            <a:avLst/>
          </a:prstGeom>
          <a:solidFill>
            <a:srgbClr val="1B6F43">
              <a:alpha val="16000"/>
            </a:srgbClr>
          </a:solidFill>
          <a:ln w="19050">
            <a:solidFill>
              <a:srgbClr val="1B6F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6873" y="625183"/>
            <a:ext cx="720081" cy="3888432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04094" y="1489279"/>
            <a:ext cx="720080" cy="3024335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20185" y="2142051"/>
            <a:ext cx="720080" cy="2376262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012160" y="2857430"/>
            <a:ext cx="720080" cy="1656183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96876" y="1995687"/>
            <a:ext cx="720080" cy="2517929"/>
          </a:xfrm>
          <a:prstGeom prst="rect">
            <a:avLst/>
          </a:prstGeom>
          <a:solidFill>
            <a:srgbClr val="1B6F43">
              <a:alpha val="81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504094" y="2785423"/>
            <a:ext cx="720080" cy="1728192"/>
          </a:xfrm>
          <a:prstGeom prst="rect">
            <a:avLst/>
          </a:prstGeom>
          <a:solidFill>
            <a:srgbClr val="1B6F43">
              <a:alpha val="81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20185" y="3569162"/>
            <a:ext cx="720080" cy="946803"/>
          </a:xfrm>
          <a:prstGeom prst="rect">
            <a:avLst/>
          </a:prstGeom>
          <a:solidFill>
            <a:srgbClr val="1B6F43">
              <a:alpha val="81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012160" y="4040214"/>
            <a:ext cx="720080" cy="473402"/>
          </a:xfrm>
          <a:prstGeom prst="rect">
            <a:avLst/>
          </a:prstGeom>
          <a:solidFill>
            <a:srgbClr val="1B6F43">
              <a:alpha val="81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96876" y="2272212"/>
            <a:ext cx="720080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abic Typesetting" panose="03020402040406030203" pitchFamily="66" charset="-78"/>
              </a:rPr>
              <a:t>7 847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06587" y="2946873"/>
            <a:ext cx="720080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chemeClr val="bg1"/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/>
              <a:t>5 203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32286" y="3808735"/>
            <a:ext cx="720080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chemeClr val="bg1"/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/>
              <a:t>3 152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81860" y="4086307"/>
            <a:ext cx="750380" cy="311621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chemeClr val="bg1"/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/>
              <a:t>1 224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4939" y="255852"/>
            <a:ext cx="1083953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rPr>
              <a:t>12 305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76396" y="1119946"/>
            <a:ext cx="975476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rPr>
              <a:t>9 424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94047" y="1772719"/>
            <a:ext cx="930327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rPr>
              <a:t>6 706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04148" y="2488099"/>
            <a:ext cx="1188132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 smtClean="0"/>
              <a:t>6 006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127914" y="3236401"/>
            <a:ext cx="288032" cy="288032"/>
          </a:xfrm>
          <a:prstGeom prst="rect">
            <a:avLst/>
          </a:prstGeom>
          <a:noFill/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127914" y="3896197"/>
            <a:ext cx="288032" cy="288032"/>
          </a:xfrm>
          <a:prstGeom prst="rect">
            <a:avLst/>
          </a:prstGeom>
          <a:solidFill>
            <a:srgbClr val="1B6F43">
              <a:alpha val="81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7452322" y="3164974"/>
            <a:ext cx="1584176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 sz="110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Всего за 2021-2024 гг., млн руб.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54043" y="3780953"/>
            <a:ext cx="1620180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 sz="110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Средства регионального бюджета, млн руб.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29817" y="4587974"/>
            <a:ext cx="1254197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Кемеровская</a:t>
            </a:r>
          </a:p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область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39528" y="4587088"/>
            <a:ext cx="1254197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Красноярский край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49616" y="4587974"/>
            <a:ext cx="1419187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Новосибирская область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45102" y="4587088"/>
            <a:ext cx="1254197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Иркутская область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601" y="2400123"/>
            <a:ext cx="723275" cy="33855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64%</a:t>
            </a:r>
          </a:p>
        </p:txBody>
      </p:sp>
      <p:sp>
        <p:nvSpPr>
          <p:cNvPr id="35" name="Овал 34"/>
          <p:cNvSpPr/>
          <p:nvPr/>
        </p:nvSpPr>
        <p:spPr>
          <a:xfrm>
            <a:off x="1856022" y="2937824"/>
            <a:ext cx="535414" cy="535414"/>
          </a:xfrm>
          <a:prstGeom prst="ellipse">
            <a:avLst/>
          </a:prstGeom>
          <a:solidFill>
            <a:srgbClr val="1B6F43">
              <a:alpha val="16000"/>
            </a:srgbClr>
          </a:solidFill>
          <a:ln w="19050">
            <a:solidFill>
              <a:srgbClr val="1B6F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1780819" y="3045906"/>
            <a:ext cx="723275" cy="33855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55%</a:t>
            </a:r>
          </a:p>
        </p:txBody>
      </p:sp>
      <p:sp>
        <p:nvSpPr>
          <p:cNvPr id="39" name="Овал 38"/>
          <p:cNvSpPr/>
          <p:nvPr/>
        </p:nvSpPr>
        <p:spPr>
          <a:xfrm>
            <a:off x="3644805" y="3746402"/>
            <a:ext cx="535414" cy="535414"/>
          </a:xfrm>
          <a:prstGeom prst="ellipse">
            <a:avLst/>
          </a:prstGeom>
          <a:solidFill>
            <a:srgbClr val="1B6F43">
              <a:alpha val="16000"/>
            </a:srgbClr>
          </a:solidFill>
          <a:ln w="19050">
            <a:solidFill>
              <a:srgbClr val="1B6F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3584214" y="3873285"/>
            <a:ext cx="723275" cy="33855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47%</a:t>
            </a:r>
          </a:p>
        </p:txBody>
      </p:sp>
      <p:sp>
        <p:nvSpPr>
          <p:cNvPr id="40" name="Овал 39"/>
          <p:cNvSpPr/>
          <p:nvPr/>
        </p:nvSpPr>
        <p:spPr>
          <a:xfrm>
            <a:off x="5456421" y="3978200"/>
            <a:ext cx="535414" cy="535414"/>
          </a:xfrm>
          <a:prstGeom prst="ellipse">
            <a:avLst/>
          </a:prstGeom>
          <a:solidFill>
            <a:srgbClr val="1B6F43">
              <a:alpha val="16000"/>
            </a:srgbClr>
          </a:solidFill>
          <a:ln w="19050">
            <a:solidFill>
              <a:srgbClr val="1B6F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83464" y="4098135"/>
            <a:ext cx="723275" cy="33855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sz="1600" b="1" dirty="0">
                <a:solidFill>
                  <a:srgbClr val="FF0000"/>
                </a:solidFill>
              </a:rPr>
              <a:t>20%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849614" y="440518"/>
            <a:ext cx="5042865" cy="10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38" tIns="45719" rIns="91438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Объем средств регионального бюджета </a:t>
            </a:r>
            <a:r>
              <a:rPr lang="ru-RU" sz="1400" b="1" dirty="0">
                <a:solidFill>
                  <a:srgbClr val="43597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общем объеме финансирования мероприятий формирования комфортной городской среды за 2021-2024 гг.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Иркутской области </a:t>
            </a:r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наименьший.</a:t>
            </a:r>
            <a:endParaRPr lang="ru-RU" sz="1400" b="1" dirty="0">
              <a:solidFill>
                <a:srgbClr val="43597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DA1-C8E2-4C80-8392-C42D8CA31E9D}" type="slidenum">
              <a:rPr lang="ru-RU" smtClean="0"/>
              <a:t>2</a:t>
            </a:fld>
            <a:endParaRPr lang="ru-RU" dirty="0"/>
          </a:p>
        </p:txBody>
      </p:sp>
      <p:sp>
        <p:nvSpPr>
          <p:cNvPr id="43" name="Половина рамки 42"/>
          <p:cNvSpPr/>
          <p:nvPr/>
        </p:nvSpPr>
        <p:spPr>
          <a:xfrm>
            <a:off x="3768496" y="314480"/>
            <a:ext cx="288032" cy="369332"/>
          </a:xfrm>
          <a:prstGeom prst="half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88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Скругленный прямоугольник 12">
            <a:extLst>
              <a:ext uri="{FF2B5EF4-FFF2-40B4-BE49-F238E27FC236}">
                <a16:creationId xmlns="" xmlns:a16="http://schemas.microsoft.com/office/drawing/2014/main" id="{F82288FE-FA79-AC84-9D5E-0EAD5D4351A9}"/>
              </a:ext>
            </a:extLst>
          </p:cNvPr>
          <p:cNvSpPr/>
          <p:nvPr/>
        </p:nvSpPr>
        <p:spPr>
          <a:xfrm>
            <a:off x="296741" y="204423"/>
            <a:ext cx="8572500" cy="104188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38" tIns="45719" rIns="91438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 smtClean="0">
                <a:solidFill>
                  <a:srgbClr val="43597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400" b="1" dirty="0">
                <a:solidFill>
                  <a:srgbClr val="43597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году по количеству городов Иркутская область уступает только Красноярскому краю,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 по доле городов с благоприятной городской средой занимает последнюю позицию.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-56202" y="1740592"/>
            <a:ext cx="9277492" cy="2641426"/>
            <a:chOff x="-74936" y="2320789"/>
            <a:chExt cx="12369989" cy="3521902"/>
          </a:xfrm>
        </p:grpSpPr>
        <p:graphicFrame>
          <p:nvGraphicFramePr>
            <p:cNvPr id="9" name="Диаграмма 8"/>
            <p:cNvGraphicFramePr/>
            <p:nvPr>
              <p:extLst/>
            </p:nvPr>
          </p:nvGraphicFramePr>
          <p:xfrm>
            <a:off x="7053418" y="2938056"/>
            <a:ext cx="2845289" cy="21131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0" name="Диаграмма 9"/>
            <p:cNvGraphicFramePr/>
            <p:nvPr>
              <p:extLst>
                <p:ext uri="{D42A27DB-BD31-4B8C-83A1-F6EECF244321}">
                  <p14:modId xmlns:p14="http://schemas.microsoft.com/office/powerpoint/2010/main" val="2507869084"/>
                </p:ext>
              </p:extLst>
            </p:nvPr>
          </p:nvGraphicFramePr>
          <p:xfrm>
            <a:off x="9449764" y="2927173"/>
            <a:ext cx="2845289" cy="21131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1" name="Скругленный прямоугольник 10"/>
            <p:cNvSpPr/>
            <p:nvPr/>
          </p:nvSpPr>
          <p:spPr>
            <a:xfrm>
              <a:off x="734488" y="2320789"/>
              <a:ext cx="1243780" cy="607047"/>
            </a:xfrm>
            <a:prstGeom prst="roundRect">
              <a:avLst/>
            </a:prstGeom>
            <a:solidFill>
              <a:srgbClr val="6DA1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r>
                <a:rPr lang="ru-RU" b="1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3/6</a:t>
              </a: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3095666" y="2325738"/>
              <a:ext cx="1243780" cy="607047"/>
            </a:xfrm>
            <a:prstGeom prst="roundRect">
              <a:avLst/>
            </a:prstGeom>
            <a:solidFill>
              <a:srgbClr val="6DA1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r>
                <a:rPr lang="ru-RU" b="1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9/23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5507203" y="2339479"/>
              <a:ext cx="1243780" cy="607047"/>
            </a:xfrm>
            <a:prstGeom prst="roundRect">
              <a:avLst/>
            </a:prstGeom>
            <a:solidFill>
              <a:srgbClr val="6DA1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r>
                <a:rPr lang="ru-RU" b="1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4/14</a:t>
              </a: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7864765" y="2339158"/>
              <a:ext cx="1243780" cy="607047"/>
            </a:xfrm>
            <a:prstGeom prst="roundRect">
              <a:avLst/>
            </a:prstGeom>
            <a:solidFill>
              <a:srgbClr val="6DA1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r>
                <a:rPr lang="ru-RU" b="1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5/20</a:t>
              </a: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10224020" y="2320789"/>
              <a:ext cx="1243780" cy="607047"/>
            </a:xfrm>
            <a:prstGeom prst="roundRect">
              <a:avLst/>
            </a:prstGeom>
            <a:solidFill>
              <a:srgbClr val="6DA1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r>
                <a:rPr lang="ru-RU" b="1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5/22</a:t>
              </a:r>
            </a:p>
          </p:txBody>
        </p:sp>
        <p:graphicFrame>
          <p:nvGraphicFramePr>
            <p:cNvPr id="21" name="Диаграмма 20"/>
            <p:cNvGraphicFramePr/>
            <p:nvPr>
              <p:extLst/>
            </p:nvPr>
          </p:nvGraphicFramePr>
          <p:xfrm>
            <a:off x="-74936" y="2927173"/>
            <a:ext cx="2845289" cy="21131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3" name="Диаграмма 22"/>
            <p:cNvGraphicFramePr/>
            <p:nvPr>
              <p:extLst/>
            </p:nvPr>
          </p:nvGraphicFramePr>
          <p:xfrm>
            <a:off x="2291068" y="2927173"/>
            <a:ext cx="2845289" cy="21131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24" name="Диаграмма 23"/>
            <p:cNvGraphicFramePr/>
            <p:nvPr>
              <p:extLst/>
            </p:nvPr>
          </p:nvGraphicFramePr>
          <p:xfrm>
            <a:off x="4687414" y="2938056"/>
            <a:ext cx="2845289" cy="21131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2" name="Скругленный прямоугольник 1"/>
            <p:cNvSpPr/>
            <p:nvPr/>
          </p:nvSpPr>
          <p:spPr>
            <a:xfrm>
              <a:off x="367501" y="5051176"/>
              <a:ext cx="1638125" cy="771840"/>
            </a:xfrm>
            <a:prstGeom prst="round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rgbClr val="2E3C4D"/>
                  </a:solidFill>
                  <a:latin typeface="Arial Narrow" panose="020B060602020203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Томская область</a:t>
              </a:r>
              <a:endPara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2843201" y="5070851"/>
              <a:ext cx="1748708" cy="771840"/>
            </a:xfrm>
            <a:prstGeom prst="round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rgbClr val="2E3C4D"/>
                  </a:solidFill>
                  <a:latin typeface="Arial Narrow" panose="020B060602020203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Красноярский кра</a:t>
              </a:r>
              <a:r>
                <a:rPr lang="ru-RU" sz="1400" b="1" dirty="0">
                  <a:solidFill>
                    <a:srgbClr val="2E3C4D"/>
                  </a:solidFill>
                  <a:latin typeface="Arial Narrow" panose="020B060602020203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й</a:t>
              </a: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5004792" y="5040293"/>
              <a:ext cx="2245947" cy="771840"/>
            </a:xfrm>
            <a:prstGeom prst="round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rgbClr val="2E3C4D"/>
                  </a:solidFill>
                  <a:latin typeface="Arial Narrow" panose="020B060602020203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Новосибирская область</a:t>
              </a:r>
              <a:endPara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7363682" y="5034852"/>
              <a:ext cx="2245947" cy="771840"/>
            </a:xfrm>
            <a:prstGeom prst="round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rgbClr val="2E3C4D"/>
                  </a:solidFill>
                  <a:latin typeface="Arial Narrow" panose="020B060602020203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Кемеровская область</a:t>
              </a:r>
              <a:endPara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Скругленный прямоугольник 28"/>
            <p:cNvSpPr/>
            <p:nvPr/>
          </p:nvSpPr>
          <p:spPr>
            <a:xfrm>
              <a:off x="9986050" y="5034852"/>
              <a:ext cx="1887256" cy="771840"/>
            </a:xfrm>
            <a:prstGeom prst="round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rgbClr val="2E3C4D"/>
                  </a:solidFill>
                  <a:latin typeface="Arial Narrow" panose="020B060602020203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Иркутская область</a:t>
              </a:r>
              <a:endPara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8763732" y="4846759"/>
            <a:ext cx="296740" cy="2571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r>
              <a:rPr lang="ru-RU" sz="1400" dirty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sz="1400" dirty="0">
              <a:solidFill>
                <a:srgbClr val="4359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Половина рамки 24"/>
          <p:cNvSpPr/>
          <p:nvPr/>
        </p:nvSpPr>
        <p:spPr>
          <a:xfrm>
            <a:off x="229966" y="348145"/>
            <a:ext cx="288032" cy="369332"/>
          </a:xfrm>
          <a:prstGeom prst="half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2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48801" y="2250009"/>
            <a:ext cx="535414" cy="535414"/>
          </a:xfrm>
          <a:prstGeom prst="ellipse">
            <a:avLst/>
          </a:prstGeom>
          <a:solidFill>
            <a:srgbClr val="C00000">
              <a:alpha val="16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6873" y="625183"/>
            <a:ext cx="720081" cy="3888432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04094" y="1489279"/>
            <a:ext cx="720080" cy="3024335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20185" y="2142051"/>
            <a:ext cx="720080" cy="2376262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012160" y="2857430"/>
            <a:ext cx="720080" cy="1656183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96876" y="2785423"/>
            <a:ext cx="720078" cy="1728193"/>
          </a:xfrm>
          <a:prstGeom prst="rect">
            <a:avLst/>
          </a:prstGeom>
          <a:solidFill>
            <a:srgbClr val="C00000">
              <a:alpha val="58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504094" y="3215183"/>
            <a:ext cx="720080" cy="1298432"/>
          </a:xfrm>
          <a:prstGeom prst="rect">
            <a:avLst/>
          </a:prstGeom>
          <a:solidFill>
            <a:srgbClr val="C00000">
              <a:alpha val="58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20185" y="3569162"/>
            <a:ext cx="720080" cy="946803"/>
          </a:xfrm>
          <a:prstGeom prst="rect">
            <a:avLst/>
          </a:prstGeom>
          <a:solidFill>
            <a:srgbClr val="C00000">
              <a:alpha val="58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012160" y="3045906"/>
            <a:ext cx="720080" cy="1467710"/>
          </a:xfrm>
          <a:prstGeom prst="rect">
            <a:avLst/>
          </a:prstGeom>
          <a:solidFill>
            <a:srgbClr val="C00000">
              <a:alpha val="58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96873" y="2907408"/>
            <a:ext cx="720080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rPr>
              <a:t>4 458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32694" y="3341744"/>
            <a:ext cx="720080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/>
              <a:t>4 221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32286" y="3808735"/>
            <a:ext cx="720080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/>
              <a:t>3 554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91835" y="3337898"/>
            <a:ext cx="750380" cy="311621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 sz="1400" b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/>
              <a:t>4 782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4939" y="255852"/>
            <a:ext cx="1083953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rPr>
              <a:t>12 305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76396" y="1119946"/>
            <a:ext cx="975476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rPr>
              <a:t>9 424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94047" y="1772719"/>
            <a:ext cx="930327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rPr>
              <a:t>6 706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04148" y="2488099"/>
            <a:ext cx="1188132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 smtClean="0"/>
              <a:t>6 006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127914" y="3236401"/>
            <a:ext cx="288032" cy="288032"/>
          </a:xfrm>
          <a:prstGeom prst="rect">
            <a:avLst/>
          </a:prstGeom>
          <a:noFill/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127914" y="3896197"/>
            <a:ext cx="288032" cy="288032"/>
          </a:xfrm>
          <a:prstGeom prst="rect">
            <a:avLst/>
          </a:prstGeom>
          <a:solidFill>
            <a:srgbClr val="C00000">
              <a:alpha val="58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7452322" y="3164974"/>
            <a:ext cx="1584176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 sz="110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Всего за 2021-2024 гг., млн руб.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54043" y="3780953"/>
            <a:ext cx="1620180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 sz="110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Средства </a:t>
            </a:r>
            <a:r>
              <a:rPr lang="ru-RU" dirty="0" smtClean="0"/>
              <a:t>федерального бюджета</a:t>
            </a:r>
            <a:r>
              <a:rPr lang="ru-RU" dirty="0"/>
              <a:t>, млн руб.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29817" y="4587974"/>
            <a:ext cx="1254197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Кемеровская</a:t>
            </a:r>
          </a:p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область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39528" y="4587088"/>
            <a:ext cx="1254197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Красноярский край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49616" y="4587974"/>
            <a:ext cx="1419187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Новосибирская область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45102" y="4587088"/>
            <a:ext cx="1254197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Иркутская область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601" y="2400123"/>
            <a:ext cx="723275" cy="33855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36%</a:t>
            </a:r>
            <a:endParaRPr lang="ru-RU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1856022" y="2937824"/>
            <a:ext cx="535414" cy="535414"/>
          </a:xfrm>
          <a:prstGeom prst="ellipse">
            <a:avLst/>
          </a:prstGeom>
          <a:solidFill>
            <a:srgbClr val="C00000">
              <a:alpha val="16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80819" y="3045906"/>
            <a:ext cx="723275" cy="33855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45%</a:t>
            </a:r>
            <a:endParaRPr lang="ru-RU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3644805" y="3746402"/>
            <a:ext cx="535414" cy="535414"/>
          </a:xfrm>
          <a:prstGeom prst="ellipse">
            <a:avLst/>
          </a:prstGeom>
          <a:solidFill>
            <a:srgbClr val="C00000">
              <a:alpha val="16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584214" y="3873285"/>
            <a:ext cx="723275" cy="33855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53%</a:t>
            </a:r>
            <a:endParaRPr lang="ru-RU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5456421" y="3978200"/>
            <a:ext cx="535414" cy="535414"/>
          </a:xfrm>
          <a:prstGeom prst="ellipse">
            <a:avLst/>
          </a:prstGeom>
          <a:solidFill>
            <a:srgbClr val="C00000">
              <a:alpha val="16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83464" y="4098135"/>
            <a:ext cx="723275" cy="33855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sz="1600" b="1" dirty="0" smtClean="0">
                <a:solidFill>
                  <a:srgbClr val="FF0000"/>
                </a:solidFill>
              </a:rPr>
              <a:t>80%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49614" y="440518"/>
            <a:ext cx="5042865" cy="10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38" tIns="45719" rIns="91438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Объем средств </a:t>
            </a:r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федерального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бюджета </a:t>
            </a:r>
            <a:r>
              <a:rPr lang="ru-RU" sz="1400" b="1" dirty="0">
                <a:solidFill>
                  <a:srgbClr val="43597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общем объеме финансирования мероприятий формирования комфортной городской среды за 2021-2024 гг.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Иркутской области </a:t>
            </a:r>
            <a:r>
              <a:rPr lang="ru-RU" sz="1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наибольший.</a:t>
            </a:r>
            <a:endParaRPr lang="ru-RU" sz="1400" b="1" dirty="0">
              <a:solidFill>
                <a:srgbClr val="43597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DA1-C8E2-4C80-8392-C42D8CA31E9D}" type="slidenum">
              <a:rPr lang="ru-RU" smtClean="0"/>
              <a:t>4</a:t>
            </a:fld>
            <a:endParaRPr lang="ru-RU"/>
          </a:p>
        </p:txBody>
      </p:sp>
      <p:sp>
        <p:nvSpPr>
          <p:cNvPr id="43" name="Половина рамки 42"/>
          <p:cNvSpPr/>
          <p:nvPr/>
        </p:nvSpPr>
        <p:spPr>
          <a:xfrm>
            <a:off x="3768496" y="314480"/>
            <a:ext cx="288032" cy="369332"/>
          </a:xfrm>
          <a:prstGeom prst="half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46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8629" y="683812"/>
            <a:ext cx="720081" cy="3888432"/>
          </a:xfrm>
          <a:prstGeom prst="rect">
            <a:avLst/>
          </a:prstGeom>
          <a:solidFill>
            <a:schemeClr val="accent1">
              <a:lumMod val="50000"/>
              <a:alpha val="50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51795" y="2826653"/>
            <a:ext cx="720080" cy="1686960"/>
          </a:xfrm>
          <a:prstGeom prst="rect">
            <a:avLst/>
          </a:prstGeom>
          <a:solidFill>
            <a:schemeClr val="accent1">
              <a:lumMod val="50000"/>
              <a:alpha val="50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896035" y="3075806"/>
            <a:ext cx="720080" cy="1463461"/>
          </a:xfrm>
          <a:prstGeom prst="rect">
            <a:avLst/>
          </a:prstGeom>
          <a:solidFill>
            <a:schemeClr val="accent1">
              <a:lumMod val="50000"/>
              <a:alpha val="50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762949" y="4434108"/>
            <a:ext cx="720080" cy="105160"/>
          </a:xfrm>
          <a:prstGeom prst="rect">
            <a:avLst/>
          </a:prstGeom>
          <a:solidFill>
            <a:schemeClr val="accent1">
              <a:lumMod val="50000"/>
              <a:alpha val="50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509846" y="2142051"/>
            <a:ext cx="720080" cy="2443249"/>
          </a:xfrm>
          <a:prstGeom prst="rect">
            <a:avLst/>
          </a:prstGeom>
          <a:solidFill>
            <a:schemeClr val="accent5">
              <a:lumMod val="75000"/>
              <a:alpha val="59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641390" y="2672766"/>
            <a:ext cx="722573" cy="1840848"/>
          </a:xfrm>
          <a:prstGeom prst="rect">
            <a:avLst/>
          </a:prstGeom>
          <a:solidFill>
            <a:schemeClr val="accent5">
              <a:lumMod val="75000"/>
              <a:alpha val="59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652121" y="3594434"/>
            <a:ext cx="720080" cy="946803"/>
          </a:xfrm>
          <a:prstGeom prst="rect">
            <a:avLst/>
          </a:prstGeom>
          <a:solidFill>
            <a:schemeClr val="accent5">
              <a:lumMod val="75000"/>
              <a:alpha val="59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587447" y="4482355"/>
            <a:ext cx="720080" cy="48248"/>
          </a:xfrm>
          <a:prstGeom prst="rect">
            <a:avLst/>
          </a:prstGeom>
          <a:solidFill>
            <a:schemeClr val="accent5">
              <a:lumMod val="75000"/>
              <a:alpha val="59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462245" y="1772719"/>
            <a:ext cx="969150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/>
              <a:t>1 700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91881" y="2334211"/>
            <a:ext cx="1129073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/>
              <a:t>1 353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47848" y="3258670"/>
            <a:ext cx="720080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/>
              <a:t>813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5682" y="314480"/>
            <a:ext cx="1083953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rPr>
              <a:t>2 156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99792" y="2499742"/>
            <a:ext cx="975476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rPr>
              <a:t>1 339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42528" y="2715766"/>
            <a:ext cx="709593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rPr>
              <a:t>896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22427" y="4083919"/>
            <a:ext cx="594066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 smtClean="0"/>
              <a:t>1,7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236297" y="2725059"/>
            <a:ext cx="288032" cy="288032"/>
          </a:xfrm>
          <a:prstGeom prst="rect">
            <a:avLst/>
          </a:prstGeom>
          <a:solidFill>
            <a:schemeClr val="accent1">
              <a:lumMod val="50000"/>
              <a:alpha val="50000"/>
            </a:schemeClr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263040" y="3114654"/>
            <a:ext cx="288032" cy="288032"/>
          </a:xfrm>
          <a:prstGeom prst="rect">
            <a:avLst/>
          </a:prstGeom>
          <a:solidFill>
            <a:schemeClr val="accent5">
              <a:lumMod val="75000"/>
              <a:alpha val="59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spcCol="0"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7582820" y="2685856"/>
            <a:ext cx="3240361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dirty="0" smtClean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2023</a:t>
            </a:r>
            <a:r>
              <a:rPr lang="en-US" dirty="0" smtClean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(</a:t>
            </a:r>
            <a:r>
              <a:rPr lang="ru-RU" dirty="0" smtClean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млн руб.)</a:t>
            </a:r>
            <a:endParaRPr lang="ru-RU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19833" y="3085098"/>
            <a:ext cx="3240361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2024 (млн руб.)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866456" y="4578924"/>
            <a:ext cx="1254197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Кемеровская</a:t>
            </a:r>
          </a:p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область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977712" y="4587088"/>
            <a:ext cx="1254197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Красноярский край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64201" y="4587088"/>
            <a:ext cx="1419187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Новосибирская область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829324" y="4587088"/>
            <a:ext cx="1254197" cy="53091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C4D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Иркутская область</a:t>
            </a:r>
            <a:endParaRPr lang="ru-RU" sz="1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740352" y="4051653"/>
            <a:ext cx="594066" cy="36933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ru-RU"/>
            </a:defPPr>
            <a:lvl1pPr>
              <a:defRPr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abic Typesetting" panose="03020402040406030203" pitchFamily="66" charset="-78"/>
              </a:defRPr>
            </a:lvl1pPr>
          </a:lstStyle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38482" y="124819"/>
            <a:ext cx="6701531" cy="1655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38" tIns="45719" rIns="91438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solidFill>
                  <a:srgbClr val="43597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2023 году среди рассматриваемых регионов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Иркутской области была выделена наименьшая сумма региональных субсидий</a:t>
            </a:r>
            <a:r>
              <a:rPr lang="ru-RU" sz="1400" b="1" dirty="0">
                <a:solidFill>
                  <a:srgbClr val="43597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муниципальным образованиям на благоустройство территорий.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период 2024-2026 гг. региональные субсидии </a:t>
            </a:r>
            <a:r>
              <a:rPr lang="ru-RU" sz="1400" b="1" dirty="0">
                <a:solidFill>
                  <a:srgbClr val="43597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муниципальным образованиям  на благоустройство территорий в бюджете Иркутской области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предусмотрены.</a:t>
            </a:r>
            <a:endParaRPr lang="ru-RU" sz="1400" b="1" dirty="0">
              <a:solidFill>
                <a:srgbClr val="FF0000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9DA1-C8E2-4C80-8392-C42D8CA31E9D}" type="slidenum">
              <a:rPr lang="ru-RU" smtClean="0"/>
              <a:t>5</a:t>
            </a:fld>
            <a:endParaRPr lang="ru-RU"/>
          </a:p>
        </p:txBody>
      </p:sp>
      <p:sp>
        <p:nvSpPr>
          <p:cNvPr id="14" name="Половина рамки 13"/>
          <p:cNvSpPr/>
          <p:nvPr/>
        </p:nvSpPr>
        <p:spPr>
          <a:xfrm>
            <a:off x="2394466" y="171760"/>
            <a:ext cx="288032" cy="369332"/>
          </a:xfrm>
          <a:prstGeom prst="half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77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334</Words>
  <Application>Microsoft Office PowerPoint</Application>
  <PresentationFormat>Экран (16:9)</PresentationFormat>
  <Paragraphs>94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Зариф Мария Олеговна</dc:creator>
  <cp:lastModifiedBy>Зариф Мария Олеговна</cp:lastModifiedBy>
  <cp:revision>17</cp:revision>
  <dcterms:created xsi:type="dcterms:W3CDTF">2024-03-25T00:12:43Z</dcterms:created>
  <dcterms:modified xsi:type="dcterms:W3CDTF">2024-03-25T03:02:46Z</dcterms:modified>
</cp:coreProperties>
</file>