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98" r:id="rId2"/>
    <p:sldId id="650" r:id="rId3"/>
    <p:sldId id="651" r:id="rId4"/>
    <p:sldId id="600" r:id="rId5"/>
    <p:sldId id="656" r:id="rId6"/>
  </p:sldIdLst>
  <p:sldSz cx="9144000" cy="5715000" type="screen16x1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613"/>
    <a:srgbClr val="5B9BD5"/>
    <a:srgbClr val="50B1E2"/>
    <a:srgbClr val="2191C9"/>
    <a:srgbClr val="5089BC"/>
    <a:srgbClr val="97B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51" autoAdjust="0"/>
  </p:normalViewPr>
  <p:slideViewPr>
    <p:cSldViewPr snapToGrid="0" snapToObjects="1">
      <p:cViewPr>
        <p:scale>
          <a:sx n="141" d="100"/>
          <a:sy n="141" d="100"/>
        </p:scale>
        <p:origin x="-822" y="-60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507-4137-90BF-EA8161AA7FA2}"/>
              </c:ext>
            </c:extLst>
          </c:dPt>
          <c:dPt>
            <c:idx val="1"/>
            <c:bubble3D val="0"/>
            <c:explosion val="47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507-4137-90BF-EA8161AA7FA2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7-4137-90BF-EA8161AA7FA2}"/>
              </c:ext>
            </c:extLst>
          </c:dPt>
          <c:dLbls>
            <c:dLbl>
              <c:idx val="0"/>
              <c:layout>
                <c:manualLayout>
                  <c:x val="-0.15550226216537211"/>
                  <c:y val="-7.5750021644569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868538641341263"/>
                      <c:h val="0.139976447451735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507-4137-90BF-EA8161AA7FA2}"/>
                </c:ext>
              </c:extLst>
            </c:dLbl>
            <c:dLbl>
              <c:idx val="1"/>
              <c:layout>
                <c:manualLayout>
                  <c:x val="0.15618716862929269"/>
                  <c:y val="-2.010841554424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650535832023171"/>
                      <c:h val="0.122742213586710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507-4137-90BF-EA8161AA7FA2}"/>
                </c:ext>
              </c:extLst>
            </c:dLbl>
            <c:dLbl>
              <c:idx val="2"/>
              <c:layout>
                <c:manualLayout>
                  <c:x val="0.10622847758682216"/>
                  <c:y val="0.172027237146043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965274040688931E-2"/>
                      <c:h val="8.827374585665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07-4137-90BF-EA8161AA7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ФБ</c:v>
                </c:pt>
                <c:pt idx="1">
                  <c:v>ОБ</c:v>
                </c:pt>
                <c:pt idx="2">
                  <c:v>МБ</c:v>
                </c:pt>
              </c:strCache>
            </c:strRef>
          </c:cat>
          <c:val>
            <c:numRef>
              <c:f>Лист1!$B$2:$B$4</c:f>
              <c:numCache>
                <c:formatCode>#\ ##0\ "₽"</c:formatCode>
                <c:ptCount val="3"/>
                <c:pt idx="0">
                  <c:v>1487765993.9000001</c:v>
                </c:pt>
                <c:pt idx="1">
                  <c:v>394628910.95999998</c:v>
                </c:pt>
                <c:pt idx="2" formatCode="#\ ##0.00\ &quot;₽&quot;">
                  <c:v>324296595.77999997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07-4137-90BF-EA8161AA7F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6103059581320451E-3"/>
                  <c:y val="-4.20131233118251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65C-4B1A-A422-99DD7D19D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_(* #,##0.00_);_(* \(#,##0.00\);_(* "-"??_);_(@_)</c:formatCode>
                <c:ptCount val="5"/>
                <c:pt idx="0">
                  <c:v>286212460.97000003</c:v>
                </c:pt>
                <c:pt idx="1">
                  <c:v>274587587.35000002</c:v>
                </c:pt>
                <c:pt idx="2">
                  <c:v>318743561</c:v>
                </c:pt>
                <c:pt idx="3">
                  <c:v>317394584.31</c:v>
                </c:pt>
                <c:pt idx="4">
                  <c:v>290827800.26999998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C-4B1A-A422-99DD7D19D5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_(* #,##0.00_);_(* \(#,##0.00\);_(* "-"??_);_(@_)</c:formatCode>
                <c:ptCount val="5"/>
                <c:pt idx="0">
                  <c:v>67843657.719999999</c:v>
                </c:pt>
                <c:pt idx="1">
                  <c:v>82299747.519999996</c:v>
                </c:pt>
                <c:pt idx="2">
                  <c:v>81263290.299999997</c:v>
                </c:pt>
                <c:pt idx="3">
                  <c:v>81897815.689999998</c:v>
                </c:pt>
                <c:pt idx="4">
                  <c:v>81324399.730000004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5C-4B1A-A422-99DD7D19D5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_(* #,##0.00_);_(* \(#,##0.00\);_(* "-"??_);_(@_)</c:formatCode>
                <c:ptCount val="5"/>
                <c:pt idx="0">
                  <c:v>67843657.719999999</c:v>
                </c:pt>
                <c:pt idx="1">
                  <c:v>68386170.769999996</c:v>
                </c:pt>
                <c:pt idx="2">
                  <c:v>89887632.109999999</c:v>
                </c:pt>
                <c:pt idx="3">
                  <c:v>54389035.18</c:v>
                </c:pt>
                <c:pt idx="4">
                  <c:v>43790100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5C-4B1A-A422-99DD7D19D5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2233600"/>
        <c:axId val="62251776"/>
      </c:barChart>
      <c:catAx>
        <c:axId val="622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251776"/>
        <c:crossesAt val="0"/>
        <c:auto val="1"/>
        <c:lblAlgn val="ctr"/>
        <c:lblOffset val="100"/>
        <c:noMultiLvlLbl val="0"/>
      </c:catAx>
      <c:valAx>
        <c:axId val="622517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6223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025067518734069"/>
          <c:y val="0.88654835913842733"/>
          <c:w val="0.20822638112264952"/>
          <c:h val="9.8824325625688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9837" cy="49885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2"/>
            <a:ext cx="2929837" cy="49885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0CC042EA-49A9-45D0-8EED-C5B0D4B3393B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4"/>
            <a:ext cx="2929837" cy="49885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4"/>
            <a:ext cx="2929837" cy="49885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5EAF44C7-9007-483C-B23B-8DF6374B4A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9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9837" cy="49885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2"/>
            <a:ext cx="2929837" cy="498853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3A282145-85E0-427B-B810-125E3A18B9EE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243013"/>
            <a:ext cx="53673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6"/>
            <a:ext cx="5408930" cy="3914865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885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D627AC0A-102D-4480-B732-CA993BEEB9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0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5ACC-2408-4C1C-A077-5AD37F48B237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15C7-AE3C-42B7-8183-A85C027EAEA6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0"/>
            <a:ext cx="1971675" cy="4843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0"/>
            <a:ext cx="5800725" cy="4843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5FCE-A0C2-4CC0-A07D-47B437270417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09B1CA-EBC3-45ED-866C-A928D25B7DCC}"/>
              </a:ext>
            </a:extLst>
          </p:cNvPr>
          <p:cNvSpPr/>
          <p:nvPr userDrawn="1"/>
        </p:nvSpPr>
        <p:spPr>
          <a:xfrm>
            <a:off x="0" y="0"/>
            <a:ext cx="9144000" cy="825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8176F4C-DDB5-47C0-9A2D-BC6D072E2A86}"/>
              </a:ext>
            </a:extLst>
          </p:cNvPr>
          <p:cNvSpPr/>
          <p:nvPr userDrawn="1"/>
        </p:nvSpPr>
        <p:spPr>
          <a:xfrm>
            <a:off x="0" y="5632500"/>
            <a:ext cx="9144000" cy="82500"/>
          </a:xfrm>
          <a:prstGeom prst="rect">
            <a:avLst/>
          </a:prstGeom>
          <a:solidFill>
            <a:srgbClr val="21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95C691DB-68BF-4C8D-A575-7EBB0EE0C76A}"/>
              </a:ext>
            </a:extLst>
          </p:cNvPr>
          <p:cNvGrpSpPr/>
          <p:nvPr userDrawn="1"/>
        </p:nvGrpSpPr>
        <p:grpSpPr>
          <a:xfrm>
            <a:off x="7010437" y="31650"/>
            <a:ext cx="2133563" cy="238350"/>
            <a:chOff x="9347250" y="37980"/>
            <a:chExt cx="2844750" cy="28602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9C69038-A7C2-46DA-995C-B089B30ADF2F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F3850B92-9E22-42B8-A39E-5BA489B0EB65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822E466-855B-4442-A397-FDD24D99F19E}"/>
              </a:ext>
            </a:extLst>
          </p:cNvPr>
          <p:cNvGrpSpPr/>
          <p:nvPr userDrawn="1"/>
        </p:nvGrpSpPr>
        <p:grpSpPr>
          <a:xfrm>
            <a:off x="-26438" y="5486250"/>
            <a:ext cx="2133563" cy="228750"/>
            <a:chOff x="-35250" y="6583500"/>
            <a:chExt cx="2844750" cy="2745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658A08D-6070-41C7-B9C3-9579B8979EA2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F321DC82-A1D0-4D3B-B1CC-E6EF61B43CD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rgbClr val="21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AF3CEDE-46AE-4D4F-93A9-CDDF28AD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24E023CD-DED5-4691-A1DC-108A375C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619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CA264-77A3-4080-A0A2-631DBAB17B4E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CA3A-9CE8-4538-85C0-F93EB7928F9C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3"/>
            <a:ext cx="3886200" cy="36261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3"/>
            <a:ext cx="3886200" cy="36261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B30A-F5EB-4C65-AE86-190B06C57997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00C2-1F7E-4486-9C7D-2059C0A6FC90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9636-E07F-46D3-9ECB-10382F076FFB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A6ED-C045-4AD1-B533-C4D6E5E28962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35F9-1422-43A8-891B-612D9C7BBCFC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1E57-2F5D-4CA4-B8A3-F4C698E7237C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3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907F3-28E0-4A05-B7DA-CD869BC8BC95}" type="datetime1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450C-EDAF-4B40-A546-F5F2242BDA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8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t="20444"/>
          <a:stretch/>
        </p:blipFill>
        <p:spPr>
          <a:xfrm>
            <a:off x="4454012" y="2191063"/>
            <a:ext cx="4591439" cy="3410168"/>
          </a:xfrm>
          <a:prstGeom prst="rect">
            <a:avLst/>
          </a:prstGeom>
        </p:spPr>
      </p:pic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5588"/>
          <a:stretch/>
        </p:blipFill>
        <p:spPr>
          <a:xfrm>
            <a:off x="7486650" y="193293"/>
            <a:ext cx="1493847" cy="1025013"/>
          </a:xfrm>
        </p:spPr>
      </p:pic>
      <p:sp>
        <p:nvSpPr>
          <p:cNvPr id="8" name="TextBox 7"/>
          <p:cNvSpPr txBox="1"/>
          <p:nvPr/>
        </p:nvSpPr>
        <p:spPr>
          <a:xfrm>
            <a:off x="457733" y="1049029"/>
            <a:ext cx="46820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Об итогах реализации </a:t>
            </a:r>
          </a:p>
          <a:p>
            <a:pPr algn="ctr"/>
            <a:r>
              <a:rPr lang="ru-RU" sz="32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федерального проекта</a:t>
            </a:r>
            <a:endParaRPr lang="ru-RU" sz="3200" b="1" spc="1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  <a:p>
            <a:pPr algn="ctr"/>
            <a:r>
              <a:rPr lang="ru-RU" sz="32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«</a:t>
            </a:r>
            <a:r>
              <a:rPr lang="ru-RU" sz="32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Формирование комфортной </a:t>
            </a:r>
            <a:endParaRPr lang="ru-RU" sz="3200" b="1" spc="1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  <a:p>
            <a:pPr algn="ctr"/>
            <a:r>
              <a:rPr lang="ru-RU" sz="32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городской </a:t>
            </a:r>
            <a:r>
              <a:rPr lang="ru-RU" sz="32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среды»</a:t>
            </a:r>
          </a:p>
          <a:p>
            <a:pPr algn="ctr"/>
            <a:r>
              <a:rPr lang="en-US" sz="32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за 2020-2023 годы</a:t>
            </a:r>
            <a:endParaRPr lang="ru-RU" sz="3200" b="1" spc="1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0622" y="1196853"/>
            <a:ext cx="1185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г. </a:t>
            </a:r>
            <a:r>
              <a:rPr lang="ru-RU" sz="16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Иркутск</a:t>
            </a:r>
          </a:p>
        </p:txBody>
      </p:sp>
    </p:spTree>
    <p:extLst>
      <p:ext uri="{BB962C8B-B14F-4D97-AF65-F5344CB8AC3E}">
        <p14:creationId xmlns:p14="http://schemas.microsoft.com/office/powerpoint/2010/main" val="4599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87" y="304271"/>
            <a:ext cx="8168763" cy="11046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Финансирование проекта за 2020-2024 ГОДА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2 млрд 206 млн 691,5 тыс. руб.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73077"/>
              </p:ext>
            </p:extLst>
          </p:nvPr>
        </p:nvGraphicFramePr>
        <p:xfrm>
          <a:off x="346587" y="1408907"/>
          <a:ext cx="5825613" cy="368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19109" y="1837482"/>
            <a:ext cx="1017639" cy="17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ФБ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19109" y="2942118"/>
            <a:ext cx="1017639" cy="1769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19109" y="4146225"/>
            <a:ext cx="1017639" cy="1769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02244" y="1612625"/>
            <a:ext cx="2094271" cy="626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1 487 765 993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02243" y="2909036"/>
            <a:ext cx="2094273" cy="176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394 628 910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02244" y="4146224"/>
            <a:ext cx="2094271" cy="176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324 296 595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444578"/>
              </p:ext>
            </p:extLst>
          </p:nvPr>
        </p:nvGraphicFramePr>
        <p:xfrm>
          <a:off x="628650" y="1725997"/>
          <a:ext cx="7886700" cy="373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386" y="219232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Финансирование по годам </a:t>
            </a:r>
            <a:r>
              <a:rPr lang="ru-RU" sz="2800" dirty="0" smtClean="0">
                <a:solidFill>
                  <a:srgbClr val="0070C0"/>
                </a:solidFill>
              </a:rPr>
              <a:t>(руб.)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7702" y="1189589"/>
            <a:ext cx="1272941" cy="35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425 273 505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6615" y="1206230"/>
            <a:ext cx="1229935" cy="336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421 899 776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0171" y="1189590"/>
            <a:ext cx="1238865" cy="35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489 890 932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04561" y="1192717"/>
            <a:ext cx="1238865" cy="371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415 942 300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3741" y="1206230"/>
            <a:ext cx="877529" cy="38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всего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8564" y="1193076"/>
            <a:ext cx="1238865" cy="37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453 681 435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667" y="90639"/>
            <a:ext cx="7968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с 201</a:t>
            </a:r>
            <a:r>
              <a:rPr lang="en-US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9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8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по 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2023 </a:t>
            </a:r>
            <a:r>
              <a:rPr lang="ru-RU" sz="28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год выполнено 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благоустройство </a:t>
            </a:r>
            <a:r>
              <a:rPr lang="ru-RU" sz="3200" b="1" spc="100" dirty="0" smtClean="0">
                <a:solidFill>
                  <a:schemeClr val="accent1">
                    <a:lumMod val="75000"/>
                  </a:schemeClr>
                </a:solidFill>
              </a:rPr>
              <a:t>62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</a:rPr>
              <a:t> общественных</a:t>
            </a:r>
            <a:endParaRPr lang="ru-RU" sz="2800" b="1" spc="100" dirty="0">
              <a:solidFill>
                <a:srgbClr val="4472C4">
                  <a:lumMod val="75000"/>
                </a:srgb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82516"/>
              </p:ext>
            </p:extLst>
          </p:nvPr>
        </p:nvGraphicFramePr>
        <p:xfrm>
          <a:off x="389756" y="1128598"/>
          <a:ext cx="8038946" cy="17200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63950">
                  <a:extLst>
                    <a:ext uri="{9D8B030D-6E8A-4147-A177-3AD203B41FA5}">
                      <a16:colId xmlns:a16="http://schemas.microsoft.com/office/drawing/2014/main" xmlns="" val="2321747385"/>
                    </a:ext>
                  </a:extLst>
                </a:gridCol>
                <a:gridCol w="1441784">
                  <a:extLst>
                    <a:ext uri="{9D8B030D-6E8A-4147-A177-3AD203B41FA5}">
                      <a16:colId xmlns:a16="http://schemas.microsoft.com/office/drawing/2014/main" xmlns="" val="3377849299"/>
                    </a:ext>
                  </a:extLst>
                </a:gridCol>
                <a:gridCol w="1249757">
                  <a:extLst>
                    <a:ext uri="{9D8B030D-6E8A-4147-A177-3AD203B41FA5}">
                      <a16:colId xmlns:a16="http://schemas.microsoft.com/office/drawing/2014/main" xmlns="" val="3812676293"/>
                    </a:ext>
                  </a:extLst>
                </a:gridCol>
                <a:gridCol w="1094485">
                  <a:extLst>
                    <a:ext uri="{9D8B030D-6E8A-4147-A177-3AD203B41FA5}">
                      <a16:colId xmlns:a16="http://schemas.microsoft.com/office/drawing/2014/main" xmlns="" val="652083959"/>
                    </a:ext>
                  </a:extLst>
                </a:gridCol>
                <a:gridCol w="1094485">
                  <a:extLst>
                    <a:ext uri="{9D8B030D-6E8A-4147-A177-3AD203B41FA5}">
                      <a16:colId xmlns:a16="http://schemas.microsoft.com/office/drawing/2014/main" xmlns="" val="957907378"/>
                    </a:ext>
                  </a:extLst>
                </a:gridCol>
                <a:gridCol w="1094485">
                  <a:extLst>
                    <a:ext uri="{9D8B030D-6E8A-4147-A177-3AD203B41FA5}">
                      <a16:colId xmlns:a16="http://schemas.microsoft.com/office/drawing/2014/main" xmlns="" val="420561241"/>
                    </a:ext>
                  </a:extLst>
                </a:gridCol>
              </a:tblGrid>
              <a:tr h="75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7200" spc="4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70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700" b="1" kern="7200" spc="4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kern="7200" spc="4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700" kern="7200" spc="4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br>
                        <a:rPr lang="ru-RU" sz="1700" kern="7200" spc="4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700" b="1" kern="7200" spc="4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kern="7200" spc="4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7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kern="7200" spc="4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br>
                        <a:rPr lang="ru-RU" sz="1700" kern="7200" spc="4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700" b="1" kern="7200" spc="4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7200" spc="4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kern="7200" spc="4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 </a:t>
                      </a:r>
                      <a:endParaRPr lang="ru-RU" sz="1700" b="1" kern="7200" spc="4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2488464"/>
                  </a:ext>
                </a:extLst>
              </a:tr>
              <a:tr h="942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</a:t>
                      </a:r>
                      <a:r>
                        <a:rPr lang="ru-RU" sz="1800" kern="7200" spc="4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endParaRPr lang="ru-RU" sz="180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kern="7200" spc="4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800" b="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800" b="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10*</a:t>
                      </a:r>
                      <a:endParaRPr lang="ru-RU" sz="180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7200" spc="4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kern="7200" spc="4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882805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2343" y="2921134"/>
            <a:ext cx="8716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*2022 год </a:t>
            </a:r>
            <a:r>
              <a:rPr lang="ru-RU" sz="1600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sz="1600" spc="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благоустроены за счет </a:t>
            </a:r>
            <a:r>
              <a:rPr lang="ru-RU" sz="1600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местного </a:t>
            </a:r>
            <a:r>
              <a:rPr lang="ru-RU" sz="1600" spc="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достижения </a:t>
            </a:r>
            <a:r>
              <a:rPr lang="ru-RU" sz="1600" spc="1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</a:t>
            </a:r>
            <a:r>
              <a:rPr lang="ru-RU" sz="1600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по Соглашению</a:t>
            </a:r>
          </a:p>
          <a:p>
            <a:r>
              <a:rPr lang="ru-RU" sz="1600" b="1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2023 год </a:t>
            </a:r>
            <a:r>
              <a:rPr lang="ru-RU" sz="1600" spc="1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территории дополнительно благоустроены за счет средств местного бюджета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b="1" spc="1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7" y="3936983"/>
            <a:ext cx="2168213" cy="1452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10" y="3943516"/>
            <a:ext cx="2036590" cy="1446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50" y="3947624"/>
            <a:ext cx="1831409" cy="1442346"/>
          </a:xfrm>
          <a:prstGeom prst="rect">
            <a:avLst/>
          </a:prstGeom>
          <a:noFill/>
        </p:spPr>
      </p:pic>
      <p:pic>
        <p:nvPicPr>
          <p:cNvPr id="10" name="Picture 6" descr="https://downloader.disk.yandex.ru/preview/e834fe1e836ce571815d7d235c9dfc7a49d912c747d61918dd5060da91513576/61efb842/Dgc2UPh2wCbFx6abF4hFQak_BMYHbN01mR_BUtFXfrazGxnBW4KU5Kj6tAZ7Vf9zOe521iUyWF-PSM2-IoL7IQ%3D%3D?uid=0&amp;filename=IMG_8756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/>
          <a:stretch/>
        </p:blipFill>
        <p:spPr bwMode="auto">
          <a:xfrm>
            <a:off x="6728010" y="3947624"/>
            <a:ext cx="2051861" cy="14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450C-EDAF-4B40-A546-F5F2242BDA5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t="20444"/>
          <a:stretch/>
        </p:blipFill>
        <p:spPr>
          <a:xfrm>
            <a:off x="4454012" y="2191063"/>
            <a:ext cx="4591439" cy="3410168"/>
          </a:xfrm>
          <a:prstGeom prst="rect">
            <a:avLst/>
          </a:prstGeom>
        </p:spPr>
      </p:pic>
      <p:pic>
        <p:nvPicPr>
          <p:cNvPr id="9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5588"/>
          <a:stretch/>
        </p:blipFill>
        <p:spPr>
          <a:xfrm>
            <a:off x="7486650" y="193293"/>
            <a:ext cx="1493847" cy="1025013"/>
          </a:xfrm>
        </p:spPr>
      </p:pic>
      <p:sp>
        <p:nvSpPr>
          <p:cNvPr id="8" name="TextBox 7"/>
          <p:cNvSpPr txBox="1"/>
          <p:nvPr/>
        </p:nvSpPr>
        <p:spPr>
          <a:xfrm>
            <a:off x="162767" y="193293"/>
            <a:ext cx="4291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Об итогах реализации </a:t>
            </a:r>
          </a:p>
          <a:p>
            <a:pPr algn="ctr"/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федерального проекта</a:t>
            </a:r>
            <a:endParaRPr lang="ru-RU" sz="2800" b="1" spc="1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  <a:p>
            <a:pPr algn="ctr"/>
            <a:r>
              <a:rPr lang="ru-RU" sz="28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«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Формирование комфортной </a:t>
            </a:r>
            <a:endParaRPr lang="ru-RU" sz="2800" b="1" spc="1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  <a:p>
            <a:pPr algn="ctr"/>
            <a:r>
              <a:rPr lang="ru-RU" sz="28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городской 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среды»</a:t>
            </a:r>
            <a:r>
              <a:rPr lang="en-US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за 2020-2023 годы</a:t>
            </a:r>
            <a:endParaRPr lang="ru-RU" sz="2800" b="1" spc="100" dirty="0">
              <a:solidFill>
                <a:srgbClr val="4472C4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0622" y="1137190"/>
            <a:ext cx="1185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г. </a:t>
            </a:r>
            <a:r>
              <a:rPr lang="ru-RU" sz="1600" b="1" spc="100" dirty="0">
                <a:solidFill>
                  <a:srgbClr val="4472C4">
                    <a:lumMod val="75000"/>
                  </a:srgbClr>
                </a:solidFill>
                <a:latin typeface="Calibri"/>
              </a:rPr>
              <a:t>Иркутск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334" y="3907465"/>
            <a:ext cx="4195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00" dirty="0" smtClean="0">
                <a:solidFill>
                  <a:srgbClr val="4472C4">
                    <a:lumMod val="75000"/>
                  </a:srgbClr>
                </a:solidFill>
                <a:latin typeface="Calibri"/>
              </a:rPr>
              <a:t>Спасибо за внимание!</a:t>
            </a:r>
          </a:p>
          <a:p>
            <a:endParaRPr lang="ru-RU" sz="2800" b="1" spc="100" dirty="0" smtClean="0">
              <a:solidFill>
                <a:srgbClr val="4472C4">
                  <a:lumMod val="75000"/>
                </a:srgbClr>
              </a:solidFill>
              <a:latin typeface="Calibri"/>
            </a:endParaRPr>
          </a:p>
          <a:p>
            <a:pPr algn="ctr"/>
            <a:r>
              <a:rPr lang="ru-RU" sz="1400" b="1" spc="100" dirty="0" smtClean="0">
                <a:solidFill>
                  <a:srgbClr val="00B050"/>
                </a:solidFill>
                <a:latin typeface="Calibri"/>
              </a:rPr>
              <a:t>Комитет городского обустройства администрации г. Иркутска</a:t>
            </a:r>
            <a:endParaRPr lang="ru-RU" sz="1400" b="1" spc="1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2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14829</TotalTime>
  <Words>163</Words>
  <Application>Microsoft Office PowerPoint</Application>
  <PresentationFormat>Экран (16:10)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Финансирование проекта за 2020-2024 ГОДА 2 млрд 206 млн 691,5 тыс. руб.</vt:lpstr>
      <vt:lpstr>Финансирование по годам (руб.)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Степанова</dc:creator>
  <cp:lastModifiedBy>Прокопьева Светлана Павловна</cp:lastModifiedBy>
  <cp:revision>883</cp:revision>
  <cp:lastPrinted>2023-04-25T14:48:53Z</cp:lastPrinted>
  <dcterms:created xsi:type="dcterms:W3CDTF">2018-01-26T03:30:35Z</dcterms:created>
  <dcterms:modified xsi:type="dcterms:W3CDTF">2024-05-31T02:23:49Z</dcterms:modified>
</cp:coreProperties>
</file>