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77" r:id="rId2"/>
    <p:sldId id="585" r:id="rId3"/>
    <p:sldId id="594" r:id="rId4"/>
    <p:sldId id="602" r:id="rId5"/>
    <p:sldId id="595" r:id="rId6"/>
    <p:sldId id="599" r:id="rId7"/>
    <p:sldId id="600" r:id="rId8"/>
    <p:sldId id="601" r:id="rId9"/>
    <p:sldId id="593" r:id="rId10"/>
    <p:sldId id="597" r:id="rId11"/>
    <p:sldId id="59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Анастасия А. Павлова" initials="ААП" lastIdx="3" clrIdx="0">
    <p:extLst>
      <p:ext uri="{19B8F6BF-5375-455C-9EA6-DF929625EA0E}">
        <p15:presenceInfo xmlns:p15="http://schemas.microsoft.com/office/powerpoint/2012/main" userId="S-1-5-21-43333837-2194532454-1128626680-4353" providerId="AD"/>
      </p:ext>
    </p:extLst>
  </p:cmAuthor>
  <p:cmAuthor id="2" name="Татьяна В. Горелова" initials="ТВГ" lastIdx="3" clrIdx="1">
    <p:extLst>
      <p:ext uri="{19B8F6BF-5375-455C-9EA6-DF929625EA0E}">
        <p15:presenceInfo xmlns:p15="http://schemas.microsoft.com/office/powerpoint/2012/main" userId="S-1-5-21-43333837-2194532454-1128626680-44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7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53" autoAdjust="0"/>
    <p:restoredTop sz="94660"/>
  </p:normalViewPr>
  <p:slideViewPr>
    <p:cSldViewPr snapToGrid="0">
      <p:cViewPr varScale="1">
        <p:scale>
          <a:sx n="114" d="100"/>
          <a:sy n="114" d="100"/>
        </p:scale>
        <p:origin x="154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vg\Downloads\dynamic-3077.xls"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3" Type="http://schemas.openxmlformats.org/officeDocument/2006/relationships/oleObject" Target="file:///C:\Users\tvg\Downloads\dynamic-3077.xls"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tvg\Downloads\dynamic-7968.xls"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tvg\Downloads\dynamic-7968.xls"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b="1"/>
              <a:t>Обеспечение граждан в первом квартале 2024-2025 гг.</a:t>
            </a:r>
          </a:p>
        </c:rich>
      </c:tx>
      <c:overlay val="0"/>
      <c:spPr>
        <a:noFill/>
        <a:ln>
          <a:noFill/>
        </a:ln>
        <a:effectLst/>
      </c:spPr>
    </c:title>
    <c:autoTitleDeleted val="0"/>
    <c:plotArea>
      <c:layout/>
      <c:barChart>
        <c:barDir val="bar"/>
        <c:grouping val="clustered"/>
        <c:varyColors val="0"/>
        <c:ser>
          <c:idx val="0"/>
          <c:order val="0"/>
          <c:tx>
            <c:strRef>
              <c:f>'Отпуск ЛС'!$B$3</c:f>
              <c:strCache>
                <c:ptCount val="1"/>
                <c:pt idx="0">
                  <c:v>Сумма, тыс. рубл</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'Отпуск ЛС'!$A$4:$A$23</c:f>
              <c:numCache>
                <c:formatCode>General</c:formatCode>
                <c:ptCount val="2"/>
                <c:pt idx="0">
                  <c:v>2025</c:v>
                </c:pt>
                <c:pt idx="1">
                  <c:v>2024</c:v>
                </c:pt>
              </c:numCache>
            </c:numRef>
          </c:cat>
          <c:val>
            <c:numRef>
              <c:f>'Отпуск ЛС'!$B$4:$B$23</c:f>
              <c:numCache>
                <c:formatCode>#\ ###\ ###\ ##0.00</c:formatCode>
                <c:ptCount val="2"/>
                <c:pt idx="0">
                  <c:v>226870.45</c:v>
                </c:pt>
                <c:pt idx="1">
                  <c:v>217105.4</c:v>
                </c:pt>
              </c:numCache>
            </c:numRef>
          </c:val>
          <c:extLst>
            <c:ext xmlns:c16="http://schemas.microsoft.com/office/drawing/2014/chart" uri="{C3380CC4-5D6E-409C-BE32-E72D297353CC}">
              <c16:uniqueId val="{00000000-2544-470A-9C3A-840D5E6132E4}"/>
            </c:ext>
          </c:extLst>
        </c:ser>
        <c:ser>
          <c:idx val="1"/>
          <c:order val="1"/>
          <c:tx>
            <c:strRef>
              <c:f>'Отпуск ЛС'!$C$3</c:f>
              <c:strCache>
                <c:ptCount val="1"/>
                <c:pt idx="0">
                  <c:v>Кол-во льготников</c:v>
                </c:pt>
              </c:strCache>
            </c:strRef>
          </c:tx>
          <c:spPr>
            <a:solidFill>
              <a:schemeClr val="accent2"/>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9A261910-79B9-41EF-B4D5-D462193129DD}" type="VALUE">
                      <a:rPr lang="ru-RU"/>
                      <a:pPr>
                        <a:defRPr sz="900" b="0" i="0" u="none" strike="noStrike" kern="1200" baseline="0">
                          <a:solidFill>
                            <a:schemeClr val="tx1">
                              <a:lumMod val="75000"/>
                              <a:lumOff val="25000"/>
                            </a:schemeClr>
                          </a:solidFill>
                          <a:latin typeface="+mn-lt"/>
                          <a:ea typeface="+mn-ea"/>
                          <a:cs typeface="+mn-cs"/>
                        </a:defRPr>
                      </a:pPr>
                      <a:t>[ЗНАЧЕНИЕ]</a:t>
                    </a:fld>
                    <a:r>
                      <a:rPr lang="ru-RU"/>
                      <a:t> пациентов</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01-2544-470A-9C3A-840D5E6132E4}"/>
                </c:ext>
              </c:extLst>
            </c:dLbl>
            <c:dLbl>
              <c:idx val="1"/>
              <c:layout>
                <c:manualLayout>
                  <c:x val="1.6384082103086551E-2"/>
                  <c:y val="0"/>
                </c:manualLayout>
              </c:layout>
              <c:tx>
                <c:rich>
                  <a:bodyPr/>
                  <a:lstStyle/>
                  <a:p>
                    <a:fld id="{2A45D180-F010-41AD-91A8-C17882686901}" type="VALUE">
                      <a:rPr lang="ru-RU"/>
                      <a:pPr/>
                      <a:t>[ЗНАЧЕНИЕ]</a:t>
                    </a:fld>
                    <a:r>
                      <a:rPr lang="ru-RU"/>
                      <a:t> пациентов</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2544-470A-9C3A-840D5E6132E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'Отпуск ЛС'!$A$4:$A$23</c:f>
              <c:numCache>
                <c:formatCode>General</c:formatCode>
                <c:ptCount val="2"/>
                <c:pt idx="0">
                  <c:v>2025</c:v>
                </c:pt>
                <c:pt idx="1">
                  <c:v>2024</c:v>
                </c:pt>
              </c:numCache>
            </c:numRef>
          </c:cat>
          <c:val>
            <c:numRef>
              <c:f>'Отпуск ЛС'!$C$4:$C$23</c:f>
              <c:numCache>
                <c:formatCode>#0</c:formatCode>
                <c:ptCount val="2"/>
                <c:pt idx="0">
                  <c:v>24567</c:v>
                </c:pt>
                <c:pt idx="1">
                  <c:v>27309</c:v>
                </c:pt>
              </c:numCache>
            </c:numRef>
          </c:val>
          <c:extLst>
            <c:ext xmlns:c16="http://schemas.microsoft.com/office/drawing/2014/chart" uri="{C3380CC4-5D6E-409C-BE32-E72D297353CC}">
              <c16:uniqueId val="{00000003-2544-470A-9C3A-840D5E6132E4}"/>
            </c:ext>
          </c:extLst>
        </c:ser>
        <c:dLbls>
          <c:showLegendKey val="0"/>
          <c:showVal val="0"/>
          <c:showCatName val="0"/>
          <c:showSerName val="0"/>
          <c:showPercent val="0"/>
          <c:showBubbleSize val="0"/>
        </c:dLbls>
        <c:gapWidth val="182"/>
        <c:axId val="332546560"/>
        <c:axId val="1480713808"/>
      </c:barChart>
      <c:catAx>
        <c:axId val="3325465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480713808"/>
        <c:crosses val="autoZero"/>
        <c:auto val="1"/>
        <c:lblAlgn val="ctr"/>
        <c:lblOffset val="100"/>
        <c:noMultiLvlLbl val="0"/>
      </c:catAx>
      <c:valAx>
        <c:axId val="1480713808"/>
        <c:scaling>
          <c:orientation val="minMax"/>
        </c:scaling>
        <c:delete val="1"/>
        <c:axPos val="b"/>
        <c:majorGridlines>
          <c:spPr>
            <a:ln w="9525" cap="flat" cmpd="sng" algn="ctr">
              <a:solidFill>
                <a:schemeClr val="tx1">
                  <a:lumMod val="15000"/>
                  <a:lumOff val="85000"/>
                </a:schemeClr>
              </a:solidFill>
              <a:round/>
            </a:ln>
            <a:effectLst/>
          </c:spPr>
        </c:majorGridlines>
        <c:numFmt formatCode="#\ ###\ ###\ ##0.00" sourceLinked="1"/>
        <c:majorTickMark val="none"/>
        <c:minorTickMark val="none"/>
        <c:tickLblPos val="nextTo"/>
        <c:crossAx val="332546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ru-RU" sz="1600" b="1" dirty="0"/>
              <a:t>Объем финансирования 2022-2025 г</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'Отпуск ЛС'!$A$37:$B$40</c:f>
              <c:strCache>
                <c:ptCount val="4"/>
                <c:pt idx="0">
                  <c:v>2022</c:v>
                </c:pt>
                <c:pt idx="1">
                  <c:v>2023</c:v>
                </c:pt>
                <c:pt idx="2">
                  <c:v>2024</c:v>
                </c:pt>
                <c:pt idx="3">
                  <c:v>2025</c:v>
                </c:pt>
              </c:strCache>
            </c:strRef>
          </c:cat>
          <c:val>
            <c:numRef>
              <c:f>'Отпуск ЛС'!$C$37:$C$40</c:f>
              <c:numCache>
                <c:formatCode>General</c:formatCode>
                <c:ptCount val="4"/>
                <c:pt idx="0">
                  <c:v>1062964</c:v>
                </c:pt>
                <c:pt idx="1">
                  <c:v>1159071.3999999999</c:v>
                </c:pt>
                <c:pt idx="2">
                  <c:v>1287372.2</c:v>
                </c:pt>
                <c:pt idx="3">
                  <c:v>1354101.4</c:v>
                </c:pt>
              </c:numCache>
            </c:numRef>
          </c:val>
          <c:extLst>
            <c:ext xmlns:c16="http://schemas.microsoft.com/office/drawing/2014/chart" uri="{C3380CC4-5D6E-409C-BE32-E72D297353CC}">
              <c16:uniqueId val="{00000000-EB15-45EC-B0D4-63CA3365A93E}"/>
            </c:ext>
          </c:extLst>
        </c:ser>
        <c:dLbls>
          <c:showLegendKey val="0"/>
          <c:showVal val="0"/>
          <c:showCatName val="0"/>
          <c:showSerName val="0"/>
          <c:showPercent val="0"/>
          <c:showBubbleSize val="0"/>
        </c:dLbls>
        <c:gapWidth val="219"/>
        <c:overlap val="-27"/>
        <c:axId val="454595072"/>
        <c:axId val="1480699248"/>
      </c:barChart>
      <c:catAx>
        <c:axId val="45459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480699248"/>
        <c:crosses val="autoZero"/>
        <c:auto val="1"/>
        <c:lblAlgn val="ctr"/>
        <c:lblOffset val="100"/>
        <c:noMultiLvlLbl val="0"/>
      </c:catAx>
      <c:valAx>
        <c:axId val="148069924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545950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ru-RU" sz="1400" b="1" i="0" baseline="0">
                <a:effectLst/>
              </a:rPr>
              <a:t>Обеспечение граждан в первом квартале 2024-2025 гг.</a:t>
            </a:r>
            <a:endParaRPr lang="ru-RU"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bar"/>
        <c:grouping val="clustered"/>
        <c:varyColors val="0"/>
        <c:ser>
          <c:idx val="0"/>
          <c:order val="0"/>
          <c:tx>
            <c:strRef>
              <c:f>'Отпуск ЛС'!$B$3</c:f>
              <c:strCache>
                <c:ptCount val="1"/>
                <c:pt idx="0">
                  <c:v>Сумма, тыс. рубл</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'Отпуск ЛС'!$A$4:$A$23</c:f>
              <c:numCache>
                <c:formatCode>General</c:formatCode>
                <c:ptCount val="2"/>
                <c:pt idx="0">
                  <c:v>2025</c:v>
                </c:pt>
                <c:pt idx="1">
                  <c:v>2024</c:v>
                </c:pt>
              </c:numCache>
            </c:numRef>
          </c:cat>
          <c:val>
            <c:numRef>
              <c:f>'Отпуск ЛС'!$B$4:$B$23</c:f>
              <c:numCache>
                <c:formatCode>#\ ###\ ###\ ##0.00</c:formatCode>
                <c:ptCount val="2"/>
                <c:pt idx="0">
                  <c:v>352347.33</c:v>
                </c:pt>
                <c:pt idx="1">
                  <c:v>303940.94</c:v>
                </c:pt>
              </c:numCache>
            </c:numRef>
          </c:val>
          <c:extLst>
            <c:ext xmlns:c16="http://schemas.microsoft.com/office/drawing/2014/chart" uri="{C3380CC4-5D6E-409C-BE32-E72D297353CC}">
              <c16:uniqueId val="{00000000-FB6C-447A-BB7E-D6410AF89FA5}"/>
            </c:ext>
          </c:extLst>
        </c:ser>
        <c:ser>
          <c:idx val="1"/>
          <c:order val="1"/>
          <c:tx>
            <c:strRef>
              <c:f>'Отпуск ЛС'!$C$3</c:f>
              <c:strCache>
                <c:ptCount val="1"/>
                <c:pt idx="0">
                  <c:v>Кол-во льготников</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'Отпуск ЛС'!$A$4:$A$23</c:f>
              <c:numCache>
                <c:formatCode>General</c:formatCode>
                <c:ptCount val="2"/>
                <c:pt idx="0">
                  <c:v>2025</c:v>
                </c:pt>
                <c:pt idx="1">
                  <c:v>2024</c:v>
                </c:pt>
              </c:numCache>
            </c:numRef>
          </c:cat>
          <c:val>
            <c:numRef>
              <c:f>'Отпуск ЛС'!$C$4:$C$23</c:f>
              <c:numCache>
                <c:formatCode>#0</c:formatCode>
                <c:ptCount val="2"/>
                <c:pt idx="0">
                  <c:v>81428</c:v>
                </c:pt>
                <c:pt idx="1">
                  <c:v>71322</c:v>
                </c:pt>
              </c:numCache>
            </c:numRef>
          </c:val>
          <c:extLst>
            <c:ext xmlns:c16="http://schemas.microsoft.com/office/drawing/2014/chart" uri="{C3380CC4-5D6E-409C-BE32-E72D297353CC}">
              <c16:uniqueId val="{00000001-FB6C-447A-BB7E-D6410AF89FA5}"/>
            </c:ext>
          </c:extLst>
        </c:ser>
        <c:dLbls>
          <c:showLegendKey val="0"/>
          <c:showVal val="0"/>
          <c:showCatName val="0"/>
          <c:showSerName val="0"/>
          <c:showPercent val="0"/>
          <c:showBubbleSize val="0"/>
        </c:dLbls>
        <c:gapWidth val="182"/>
        <c:axId val="454593872"/>
        <c:axId val="1480724208"/>
      </c:barChart>
      <c:catAx>
        <c:axId val="4545938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480724208"/>
        <c:crosses val="autoZero"/>
        <c:auto val="1"/>
        <c:lblAlgn val="ctr"/>
        <c:lblOffset val="100"/>
        <c:noMultiLvlLbl val="0"/>
      </c:catAx>
      <c:valAx>
        <c:axId val="1480724208"/>
        <c:scaling>
          <c:orientation val="minMax"/>
        </c:scaling>
        <c:delete val="1"/>
        <c:axPos val="b"/>
        <c:majorGridlines>
          <c:spPr>
            <a:ln w="9525" cap="flat" cmpd="sng" algn="ctr">
              <a:solidFill>
                <a:schemeClr val="tx1">
                  <a:lumMod val="15000"/>
                  <a:lumOff val="85000"/>
                </a:schemeClr>
              </a:solidFill>
              <a:round/>
            </a:ln>
            <a:effectLst/>
          </c:spPr>
        </c:majorGridlines>
        <c:numFmt formatCode="#\ ###\ ###\ ##0.00" sourceLinked="1"/>
        <c:majorTickMark val="none"/>
        <c:minorTickMark val="none"/>
        <c:tickLblPos val="nextTo"/>
        <c:crossAx val="4545938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b="1" dirty="0"/>
              <a:t>Финансирование</a:t>
            </a:r>
            <a:r>
              <a:rPr lang="ru-RU" b="1" baseline="0" dirty="0"/>
              <a:t> 2022-2025 год</a:t>
            </a:r>
            <a:endParaRPr lang="ru-RU" b="1" dirty="0"/>
          </a:p>
        </c:rich>
      </c:tx>
      <c:layout>
        <c:manualLayout>
          <c:xMode val="edge"/>
          <c:yMode val="edge"/>
          <c:x val="0.17056799155851879"/>
          <c:y val="4.6713617325970319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manualLayout>
          <c:layoutTarget val="inner"/>
          <c:xMode val="edge"/>
          <c:yMode val="edge"/>
          <c:x val="4.1761545533981793E-2"/>
          <c:y val="0.1963339005993075"/>
          <c:w val="0.93888888888888888"/>
          <c:h val="0.66198161371639319"/>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'Отпуск ЛС'!$L$57:$L$60</c:f>
              <c:numCache>
                <c:formatCode>General</c:formatCode>
                <c:ptCount val="4"/>
                <c:pt idx="0">
                  <c:v>2022</c:v>
                </c:pt>
                <c:pt idx="1">
                  <c:v>2023</c:v>
                </c:pt>
                <c:pt idx="2">
                  <c:v>2024</c:v>
                </c:pt>
                <c:pt idx="3">
                  <c:v>2025</c:v>
                </c:pt>
              </c:numCache>
            </c:numRef>
          </c:cat>
          <c:val>
            <c:numRef>
              <c:f>'Отпуск ЛС'!$M$57:$M$60</c:f>
              <c:numCache>
                <c:formatCode>General</c:formatCode>
                <c:ptCount val="4"/>
                <c:pt idx="0">
                  <c:v>1409688.3</c:v>
                </c:pt>
                <c:pt idx="1">
                  <c:v>1882747.3</c:v>
                </c:pt>
                <c:pt idx="2">
                  <c:v>2297130.7999999998</c:v>
                </c:pt>
                <c:pt idx="3" formatCode="#,##0.00">
                  <c:v>2392162.2999999998</c:v>
                </c:pt>
              </c:numCache>
            </c:numRef>
          </c:val>
          <c:extLst>
            <c:ext xmlns:c16="http://schemas.microsoft.com/office/drawing/2014/chart" uri="{C3380CC4-5D6E-409C-BE32-E72D297353CC}">
              <c16:uniqueId val="{00000000-9659-4EA2-8973-119485FA1971}"/>
            </c:ext>
          </c:extLst>
        </c:ser>
        <c:dLbls>
          <c:showLegendKey val="0"/>
          <c:showVal val="0"/>
          <c:showCatName val="0"/>
          <c:showSerName val="0"/>
          <c:showPercent val="0"/>
          <c:showBubbleSize val="0"/>
        </c:dLbls>
        <c:gapWidth val="219"/>
        <c:overlap val="-27"/>
        <c:axId val="448792336"/>
        <c:axId val="1642504544"/>
      </c:barChart>
      <c:catAx>
        <c:axId val="448792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642504544"/>
        <c:crosses val="autoZero"/>
        <c:auto val="1"/>
        <c:lblAlgn val="ctr"/>
        <c:lblOffset val="100"/>
        <c:noMultiLvlLbl val="0"/>
      </c:catAx>
      <c:valAx>
        <c:axId val="164250454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487923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b="1"/>
              <a:t>Финансирование 2022-2025 год</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'Отпуск ЛС'!$B$68:$B$71</c:f>
              <c:numCache>
                <c:formatCode>General</c:formatCode>
                <c:ptCount val="4"/>
                <c:pt idx="0">
                  <c:v>2022</c:v>
                </c:pt>
                <c:pt idx="1">
                  <c:v>2023</c:v>
                </c:pt>
                <c:pt idx="2">
                  <c:v>2024</c:v>
                </c:pt>
                <c:pt idx="3">
                  <c:v>2025</c:v>
                </c:pt>
              </c:numCache>
            </c:numRef>
          </c:cat>
          <c:val>
            <c:numRef>
              <c:f>'Отпуск ЛС'!$C$68:$C$71</c:f>
              <c:numCache>
                <c:formatCode>General</c:formatCode>
                <c:ptCount val="4"/>
                <c:pt idx="0">
                  <c:v>149632.79999999999</c:v>
                </c:pt>
                <c:pt idx="1">
                  <c:v>145481</c:v>
                </c:pt>
                <c:pt idx="2">
                  <c:v>156484.20000000001</c:v>
                </c:pt>
                <c:pt idx="3" formatCode="#,##0.00">
                  <c:v>145598</c:v>
                </c:pt>
              </c:numCache>
            </c:numRef>
          </c:val>
          <c:extLst>
            <c:ext xmlns:c16="http://schemas.microsoft.com/office/drawing/2014/chart" uri="{C3380CC4-5D6E-409C-BE32-E72D297353CC}">
              <c16:uniqueId val="{00000000-432A-4190-BC08-2B523D3E349C}"/>
            </c:ext>
          </c:extLst>
        </c:ser>
        <c:dLbls>
          <c:showLegendKey val="0"/>
          <c:showVal val="0"/>
          <c:showCatName val="0"/>
          <c:showSerName val="0"/>
          <c:showPercent val="0"/>
          <c:showBubbleSize val="0"/>
        </c:dLbls>
        <c:gapWidth val="219"/>
        <c:overlap val="-27"/>
        <c:axId val="1643027184"/>
        <c:axId val="1480705072"/>
      </c:barChart>
      <c:catAx>
        <c:axId val="1643027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480705072"/>
        <c:crosses val="autoZero"/>
        <c:auto val="1"/>
        <c:lblAlgn val="ctr"/>
        <c:lblOffset val="100"/>
        <c:noMultiLvlLbl val="0"/>
      </c:catAx>
      <c:valAx>
        <c:axId val="148070507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6430271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sz="1200" b="1" dirty="0"/>
              <a:t>Обеспечение в рамках программы 14-ВЗН</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bar"/>
        <c:grouping val="clustered"/>
        <c:varyColors val="0"/>
        <c:ser>
          <c:idx val="0"/>
          <c:order val="0"/>
          <c:tx>
            <c:strRef>
              <c:f>'Отпуск ЛС'!$J$24</c:f>
              <c:strCache>
                <c:ptCount val="1"/>
                <c:pt idx="0">
                  <c:v>2025</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'Отпуск ЛС'!$K$23:$M$23</c:f>
              <c:strCache>
                <c:ptCount val="3"/>
                <c:pt idx="0">
                  <c:v>Кол-во упаковок</c:v>
                </c:pt>
                <c:pt idx="1">
                  <c:v>Кол-во рец.</c:v>
                </c:pt>
                <c:pt idx="2">
                  <c:v>Кол-во льготников</c:v>
                </c:pt>
              </c:strCache>
            </c:strRef>
          </c:cat>
          <c:val>
            <c:numRef>
              <c:f>'Отпуск ЛС'!$K$24:$M$24</c:f>
              <c:numCache>
                <c:formatCode>#0</c:formatCode>
                <c:ptCount val="3"/>
                <c:pt idx="0" formatCode="#\ ###\ ###\ ##0.00">
                  <c:v>8146</c:v>
                </c:pt>
                <c:pt idx="1">
                  <c:v>2517</c:v>
                </c:pt>
                <c:pt idx="2">
                  <c:v>1306</c:v>
                </c:pt>
              </c:numCache>
            </c:numRef>
          </c:val>
          <c:extLst>
            <c:ext xmlns:c16="http://schemas.microsoft.com/office/drawing/2014/chart" uri="{C3380CC4-5D6E-409C-BE32-E72D297353CC}">
              <c16:uniqueId val="{00000000-812E-46E4-BA91-CAC043570876}"/>
            </c:ext>
          </c:extLst>
        </c:ser>
        <c:ser>
          <c:idx val="1"/>
          <c:order val="1"/>
          <c:tx>
            <c:strRef>
              <c:f>'Отпуск ЛС'!$J$25</c:f>
              <c:strCache>
                <c:ptCount val="1"/>
                <c:pt idx="0">
                  <c:v>2024</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'Отпуск ЛС'!$K$23:$M$23</c:f>
              <c:strCache>
                <c:ptCount val="3"/>
                <c:pt idx="0">
                  <c:v>Кол-во упаковок</c:v>
                </c:pt>
                <c:pt idx="1">
                  <c:v>Кол-во рец.</c:v>
                </c:pt>
                <c:pt idx="2">
                  <c:v>Кол-во льготников</c:v>
                </c:pt>
              </c:strCache>
            </c:strRef>
          </c:cat>
          <c:val>
            <c:numRef>
              <c:f>'Отпуск ЛС'!$K$25:$M$25</c:f>
              <c:numCache>
                <c:formatCode>#0</c:formatCode>
                <c:ptCount val="3"/>
                <c:pt idx="0" formatCode="#\ ###\ ###\ ##0.00">
                  <c:v>53178</c:v>
                </c:pt>
                <c:pt idx="1">
                  <c:v>13827</c:v>
                </c:pt>
                <c:pt idx="2">
                  <c:v>2180</c:v>
                </c:pt>
              </c:numCache>
            </c:numRef>
          </c:val>
          <c:extLst>
            <c:ext xmlns:c16="http://schemas.microsoft.com/office/drawing/2014/chart" uri="{C3380CC4-5D6E-409C-BE32-E72D297353CC}">
              <c16:uniqueId val="{00000001-812E-46E4-BA91-CAC043570876}"/>
            </c:ext>
          </c:extLst>
        </c:ser>
        <c:ser>
          <c:idx val="2"/>
          <c:order val="2"/>
          <c:tx>
            <c:strRef>
              <c:f>'Отпуск ЛС'!$J$26</c:f>
              <c:strCache>
                <c:ptCount val="1"/>
                <c:pt idx="0">
                  <c:v>2023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'Отпуск ЛС'!$K$23:$M$23</c:f>
              <c:strCache>
                <c:ptCount val="3"/>
                <c:pt idx="0">
                  <c:v>Кол-во упаковок</c:v>
                </c:pt>
                <c:pt idx="1">
                  <c:v>Кол-во рец.</c:v>
                </c:pt>
                <c:pt idx="2">
                  <c:v>Кол-во льготников</c:v>
                </c:pt>
              </c:strCache>
            </c:strRef>
          </c:cat>
          <c:val>
            <c:numRef>
              <c:f>'Отпуск ЛС'!$K$26:$M$26</c:f>
              <c:numCache>
                <c:formatCode>#0</c:formatCode>
                <c:ptCount val="3"/>
                <c:pt idx="0" formatCode="#\ ###\ ###\ ##0.00">
                  <c:v>66842</c:v>
                </c:pt>
                <c:pt idx="1">
                  <c:v>15419</c:v>
                </c:pt>
                <c:pt idx="2">
                  <c:v>2064</c:v>
                </c:pt>
              </c:numCache>
            </c:numRef>
          </c:val>
          <c:extLst>
            <c:ext xmlns:c16="http://schemas.microsoft.com/office/drawing/2014/chart" uri="{C3380CC4-5D6E-409C-BE32-E72D297353CC}">
              <c16:uniqueId val="{00000002-812E-46E4-BA91-CAC043570876}"/>
            </c:ext>
          </c:extLst>
        </c:ser>
        <c:dLbls>
          <c:showLegendKey val="0"/>
          <c:showVal val="0"/>
          <c:showCatName val="0"/>
          <c:showSerName val="0"/>
          <c:showPercent val="0"/>
          <c:showBubbleSize val="0"/>
        </c:dLbls>
        <c:gapWidth val="182"/>
        <c:axId val="1068910303"/>
        <c:axId val="1045643167"/>
      </c:barChart>
      <c:catAx>
        <c:axId val="106891030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045643167"/>
        <c:crosses val="autoZero"/>
        <c:auto val="1"/>
        <c:lblAlgn val="ctr"/>
        <c:lblOffset val="100"/>
        <c:noMultiLvlLbl val="0"/>
      </c:catAx>
      <c:valAx>
        <c:axId val="1045643167"/>
        <c:scaling>
          <c:orientation val="minMax"/>
        </c:scaling>
        <c:delete val="1"/>
        <c:axPos val="b"/>
        <c:majorGridlines>
          <c:spPr>
            <a:ln w="9525" cap="flat" cmpd="sng" algn="ctr">
              <a:solidFill>
                <a:schemeClr val="tx1">
                  <a:lumMod val="15000"/>
                  <a:lumOff val="85000"/>
                </a:schemeClr>
              </a:solidFill>
              <a:round/>
            </a:ln>
            <a:effectLst/>
          </c:spPr>
        </c:majorGridlines>
        <c:numFmt formatCode="#\ ###\ ###\ ##0.00" sourceLinked="1"/>
        <c:majorTickMark val="none"/>
        <c:minorTickMark val="none"/>
        <c:tickLblPos val="nextTo"/>
        <c:crossAx val="10689103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ru-RU" b="1"/>
              <a:t>Отпуск</a:t>
            </a:r>
            <a:r>
              <a:rPr lang="ru-RU" b="1" baseline="0"/>
              <a:t> в рамках 14-ВЗН, тыс. рубл</a:t>
            </a:r>
            <a:endParaRPr lang="ru-RU"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0"/>
          <c:order val="0"/>
          <c:tx>
            <c:strRef>
              <c:f>'Отпуск ЛС'!$K$28</c:f>
              <c:strCache>
                <c:ptCount val="1"/>
                <c:pt idx="0">
                  <c:v>Сумма, тыс. рубл</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'Отпуск ЛС'!$J$29:$J$30</c:f>
              <c:numCache>
                <c:formatCode>General</c:formatCode>
                <c:ptCount val="2"/>
                <c:pt idx="0">
                  <c:v>2023</c:v>
                </c:pt>
                <c:pt idx="1">
                  <c:v>2024</c:v>
                </c:pt>
              </c:numCache>
            </c:numRef>
          </c:cat>
          <c:val>
            <c:numRef>
              <c:f>'Отпуск ЛС'!$K$29:$K$30</c:f>
              <c:numCache>
                <c:formatCode>#\ ###\ ###\ ##0.00</c:formatCode>
                <c:ptCount val="2"/>
                <c:pt idx="0">
                  <c:v>1524365</c:v>
                </c:pt>
                <c:pt idx="1">
                  <c:v>1207970.3500000001</c:v>
                </c:pt>
              </c:numCache>
            </c:numRef>
          </c:val>
          <c:extLst>
            <c:ext xmlns:c16="http://schemas.microsoft.com/office/drawing/2014/chart" uri="{C3380CC4-5D6E-409C-BE32-E72D297353CC}">
              <c16:uniqueId val="{00000000-6710-458A-B12D-E016DCE08278}"/>
            </c:ext>
          </c:extLst>
        </c:ser>
        <c:dLbls>
          <c:showLegendKey val="0"/>
          <c:showVal val="0"/>
          <c:showCatName val="0"/>
          <c:showSerName val="0"/>
          <c:showPercent val="0"/>
          <c:showBubbleSize val="0"/>
        </c:dLbls>
        <c:gapWidth val="219"/>
        <c:overlap val="-27"/>
        <c:axId val="981871087"/>
        <c:axId val="1045643583"/>
      </c:barChart>
      <c:catAx>
        <c:axId val="9818710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045643583"/>
        <c:crosses val="autoZero"/>
        <c:auto val="1"/>
        <c:lblAlgn val="ctr"/>
        <c:lblOffset val="100"/>
        <c:noMultiLvlLbl val="0"/>
      </c:catAx>
      <c:valAx>
        <c:axId val="1045643583"/>
        <c:scaling>
          <c:orientation val="minMax"/>
        </c:scaling>
        <c:delete val="1"/>
        <c:axPos val="l"/>
        <c:majorGridlines>
          <c:spPr>
            <a:ln w="9525" cap="flat" cmpd="sng" algn="ctr">
              <a:solidFill>
                <a:schemeClr val="tx1">
                  <a:lumMod val="15000"/>
                  <a:lumOff val="85000"/>
                </a:schemeClr>
              </a:solidFill>
              <a:round/>
            </a:ln>
            <a:effectLst/>
          </c:spPr>
        </c:majorGridlines>
        <c:numFmt formatCode="#\ ###\ ###\ ##0.00" sourceLinked="1"/>
        <c:majorTickMark val="none"/>
        <c:minorTickMark val="none"/>
        <c:tickLblPos val="nextTo"/>
        <c:crossAx val="98187108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746EDB7-89F4-4B6E-8700-9BD8BB2781F1}" type="datetimeFigureOut">
              <a:rPr lang="ru-RU" smtClean="0"/>
              <a:t>18.03.2025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5E807-0B46-450A-98D1-9ACD1252B817}" type="slidenum">
              <a:rPr lang="ru-RU" smtClean="0"/>
              <a:t>‹#›</a:t>
            </a:fld>
            <a:endParaRPr lang="ru-RU"/>
          </a:p>
        </p:txBody>
      </p:sp>
    </p:spTree>
    <p:extLst>
      <p:ext uri="{BB962C8B-B14F-4D97-AF65-F5344CB8AC3E}">
        <p14:creationId xmlns:p14="http://schemas.microsoft.com/office/powerpoint/2010/main" val="2288770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46EDB7-89F4-4B6E-8700-9BD8BB2781F1}" type="datetimeFigureOut">
              <a:rPr lang="ru-RU" smtClean="0"/>
              <a:t>18.03.2025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5E807-0B46-450A-98D1-9ACD1252B817}" type="slidenum">
              <a:rPr lang="ru-RU" smtClean="0"/>
              <a:t>‹#›</a:t>
            </a:fld>
            <a:endParaRPr lang="ru-RU"/>
          </a:p>
        </p:txBody>
      </p:sp>
    </p:spTree>
    <p:extLst>
      <p:ext uri="{BB962C8B-B14F-4D97-AF65-F5344CB8AC3E}">
        <p14:creationId xmlns:p14="http://schemas.microsoft.com/office/powerpoint/2010/main" val="4035337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46EDB7-89F4-4B6E-8700-9BD8BB2781F1}" type="datetimeFigureOut">
              <a:rPr lang="ru-RU" smtClean="0"/>
              <a:t>18.03.2025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5E807-0B46-450A-98D1-9ACD1252B817}" type="slidenum">
              <a:rPr lang="ru-RU" smtClean="0"/>
              <a:t>‹#›</a:t>
            </a:fld>
            <a:endParaRPr lang="ru-RU"/>
          </a:p>
        </p:txBody>
      </p:sp>
    </p:spTree>
    <p:extLst>
      <p:ext uri="{BB962C8B-B14F-4D97-AF65-F5344CB8AC3E}">
        <p14:creationId xmlns:p14="http://schemas.microsoft.com/office/powerpoint/2010/main" val="232094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46EDB7-89F4-4B6E-8700-9BD8BB2781F1}" type="datetimeFigureOut">
              <a:rPr lang="ru-RU" smtClean="0"/>
              <a:t>18.03.2025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5E807-0B46-450A-98D1-9ACD1252B817}" type="slidenum">
              <a:rPr lang="ru-RU" smtClean="0"/>
              <a:t>‹#›</a:t>
            </a:fld>
            <a:endParaRPr lang="ru-RU"/>
          </a:p>
        </p:txBody>
      </p:sp>
    </p:spTree>
    <p:extLst>
      <p:ext uri="{BB962C8B-B14F-4D97-AF65-F5344CB8AC3E}">
        <p14:creationId xmlns:p14="http://schemas.microsoft.com/office/powerpoint/2010/main" val="3744171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746EDB7-89F4-4B6E-8700-9BD8BB2781F1}" type="datetimeFigureOut">
              <a:rPr lang="ru-RU" smtClean="0"/>
              <a:t>18.03.2025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195E807-0B46-450A-98D1-9ACD1252B817}" type="slidenum">
              <a:rPr lang="ru-RU" smtClean="0"/>
              <a:t>‹#›</a:t>
            </a:fld>
            <a:endParaRPr lang="ru-RU"/>
          </a:p>
        </p:txBody>
      </p:sp>
    </p:spTree>
    <p:extLst>
      <p:ext uri="{BB962C8B-B14F-4D97-AF65-F5344CB8AC3E}">
        <p14:creationId xmlns:p14="http://schemas.microsoft.com/office/powerpoint/2010/main" val="4221741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746EDB7-89F4-4B6E-8700-9BD8BB2781F1}" type="datetimeFigureOut">
              <a:rPr lang="ru-RU" smtClean="0"/>
              <a:t>18.03.2025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195E807-0B46-450A-98D1-9ACD1252B817}" type="slidenum">
              <a:rPr lang="ru-RU" smtClean="0"/>
              <a:t>‹#›</a:t>
            </a:fld>
            <a:endParaRPr lang="ru-RU"/>
          </a:p>
        </p:txBody>
      </p:sp>
    </p:spTree>
    <p:extLst>
      <p:ext uri="{BB962C8B-B14F-4D97-AF65-F5344CB8AC3E}">
        <p14:creationId xmlns:p14="http://schemas.microsoft.com/office/powerpoint/2010/main" val="3885928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746EDB7-89F4-4B6E-8700-9BD8BB2781F1}" type="datetimeFigureOut">
              <a:rPr lang="ru-RU" smtClean="0"/>
              <a:t>18.03.2025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195E807-0B46-450A-98D1-9ACD1252B817}" type="slidenum">
              <a:rPr lang="ru-RU" smtClean="0"/>
              <a:t>‹#›</a:t>
            </a:fld>
            <a:endParaRPr lang="ru-RU"/>
          </a:p>
        </p:txBody>
      </p:sp>
    </p:spTree>
    <p:extLst>
      <p:ext uri="{BB962C8B-B14F-4D97-AF65-F5344CB8AC3E}">
        <p14:creationId xmlns:p14="http://schemas.microsoft.com/office/powerpoint/2010/main" val="2364623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746EDB7-89F4-4B6E-8700-9BD8BB2781F1}" type="datetimeFigureOut">
              <a:rPr lang="ru-RU" smtClean="0"/>
              <a:t>18.03.2025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195E807-0B46-450A-98D1-9ACD1252B817}" type="slidenum">
              <a:rPr lang="ru-RU" smtClean="0"/>
              <a:t>‹#›</a:t>
            </a:fld>
            <a:endParaRPr lang="ru-RU"/>
          </a:p>
        </p:txBody>
      </p:sp>
    </p:spTree>
    <p:extLst>
      <p:ext uri="{BB962C8B-B14F-4D97-AF65-F5344CB8AC3E}">
        <p14:creationId xmlns:p14="http://schemas.microsoft.com/office/powerpoint/2010/main" val="1117680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46EDB7-89F4-4B6E-8700-9BD8BB2781F1}" type="datetimeFigureOut">
              <a:rPr lang="ru-RU" smtClean="0"/>
              <a:t>18.03.2025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195E807-0B46-450A-98D1-9ACD1252B817}" type="slidenum">
              <a:rPr lang="ru-RU" smtClean="0"/>
              <a:t>‹#›</a:t>
            </a:fld>
            <a:endParaRPr lang="ru-RU"/>
          </a:p>
        </p:txBody>
      </p:sp>
    </p:spTree>
    <p:extLst>
      <p:ext uri="{BB962C8B-B14F-4D97-AF65-F5344CB8AC3E}">
        <p14:creationId xmlns:p14="http://schemas.microsoft.com/office/powerpoint/2010/main" val="1860599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746EDB7-89F4-4B6E-8700-9BD8BB2781F1}" type="datetimeFigureOut">
              <a:rPr lang="ru-RU" smtClean="0"/>
              <a:t>18.03.2025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195E807-0B46-450A-98D1-9ACD1252B817}" type="slidenum">
              <a:rPr lang="ru-RU" smtClean="0"/>
              <a:t>‹#›</a:t>
            </a:fld>
            <a:endParaRPr lang="ru-RU"/>
          </a:p>
        </p:txBody>
      </p:sp>
    </p:spTree>
    <p:extLst>
      <p:ext uri="{BB962C8B-B14F-4D97-AF65-F5344CB8AC3E}">
        <p14:creationId xmlns:p14="http://schemas.microsoft.com/office/powerpoint/2010/main" val="404295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746EDB7-89F4-4B6E-8700-9BD8BB2781F1}" type="datetimeFigureOut">
              <a:rPr lang="ru-RU" smtClean="0"/>
              <a:t>18.03.2025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195E807-0B46-450A-98D1-9ACD1252B817}" type="slidenum">
              <a:rPr lang="ru-RU" smtClean="0"/>
              <a:t>‹#›</a:t>
            </a:fld>
            <a:endParaRPr lang="ru-RU"/>
          </a:p>
        </p:txBody>
      </p:sp>
    </p:spTree>
    <p:extLst>
      <p:ext uri="{BB962C8B-B14F-4D97-AF65-F5344CB8AC3E}">
        <p14:creationId xmlns:p14="http://schemas.microsoft.com/office/powerpoint/2010/main" val="4009790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6EDB7-89F4-4B6E-8700-9BD8BB2781F1}" type="datetimeFigureOut">
              <a:rPr lang="ru-RU" smtClean="0"/>
              <a:t>18.03.2025</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5E807-0B46-450A-98D1-9ACD1252B817}" type="slidenum">
              <a:rPr lang="ru-RU" smtClean="0"/>
              <a:t>‹#›</a:t>
            </a:fld>
            <a:endParaRPr lang="ru-RU"/>
          </a:p>
        </p:txBody>
      </p:sp>
    </p:spTree>
    <p:extLst>
      <p:ext uri="{BB962C8B-B14F-4D97-AF65-F5344CB8AC3E}">
        <p14:creationId xmlns:p14="http://schemas.microsoft.com/office/powerpoint/2010/main" val="2141323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a:extLst>
              <a:ext uri="{FF2B5EF4-FFF2-40B4-BE49-F238E27FC236}">
                <a16:creationId xmlns:a16="http://schemas.microsoft.com/office/drawing/2014/main" id="{4E299BB2-7181-46AF-8C13-03A1FB79C3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0" y="0"/>
            <a:ext cx="9134849" cy="6858000"/>
          </a:xfrm>
          <a:prstGeom prst="rect">
            <a:avLst/>
          </a:prstGeom>
        </p:spPr>
      </p:pic>
      <p:sp>
        <p:nvSpPr>
          <p:cNvPr id="4" name="Прямоугольник 3">
            <a:extLst>
              <a:ext uri="{FF2B5EF4-FFF2-40B4-BE49-F238E27FC236}">
                <a16:creationId xmlns:a16="http://schemas.microsoft.com/office/drawing/2014/main" id="{AFE949CC-6685-4452-937D-6DCB8341059A}"/>
              </a:ext>
            </a:extLst>
          </p:cNvPr>
          <p:cNvSpPr/>
          <p:nvPr/>
        </p:nvSpPr>
        <p:spPr>
          <a:xfrm>
            <a:off x="905074" y="253887"/>
            <a:ext cx="1477477" cy="676467"/>
          </a:xfrm>
          <a:prstGeom prst="rect">
            <a:avLst/>
          </a:prstGeom>
        </p:spPr>
        <p:txBody>
          <a:bodyPr wrap="square">
            <a:spAutoFit/>
          </a:bodyPr>
          <a:lstStyle/>
          <a:p>
            <a:pPr>
              <a:lnSpc>
                <a:spcPct val="107000"/>
              </a:lnSpc>
              <a:spcAft>
                <a:spcPts val="800"/>
              </a:spcAft>
            </a:pPr>
            <a:r>
              <a:rPr lang="ru-RU" sz="1200" dirty="0">
                <a:latin typeface="Calibri" panose="020F0502020204030204" pitchFamily="34" charset="0"/>
                <a:ea typeface="Calibri" panose="020F0502020204030204" pitchFamily="34" charset="0"/>
                <a:cs typeface="Times New Roman" panose="02020603050405020304" pitchFamily="18" charset="0"/>
              </a:rPr>
              <a:t>Министерство здравоохранения Иркутской области</a:t>
            </a:r>
          </a:p>
        </p:txBody>
      </p:sp>
      <p:pic>
        <p:nvPicPr>
          <p:cNvPr id="5" name="Picture 3" descr="E:\Data\Публикации\Коллегии\2014-06-23\Минздрав Лого.png">
            <a:extLst>
              <a:ext uri="{FF2B5EF4-FFF2-40B4-BE49-F238E27FC236}">
                <a16:creationId xmlns:a16="http://schemas.microsoft.com/office/drawing/2014/main" id="{71882CA3-A424-4757-8AA7-6A02D5D48B79}"/>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3073" y="125437"/>
            <a:ext cx="775633" cy="804917"/>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id="{16A4CE32-BBAB-4BE0-B03A-339041060302}"/>
              </a:ext>
            </a:extLst>
          </p:cNvPr>
          <p:cNvSpPr>
            <a:spLocks noGrp="1"/>
          </p:cNvSpPr>
          <p:nvPr>
            <p:ph type="title"/>
          </p:nvPr>
        </p:nvSpPr>
        <p:spPr>
          <a:xfrm>
            <a:off x="4755953" y="643761"/>
            <a:ext cx="4210235" cy="2468556"/>
          </a:xfrm>
        </p:spPr>
        <p:txBody>
          <a:bodyPr>
            <a:normAutofit/>
          </a:bodyPr>
          <a:lstStyle/>
          <a:p>
            <a:r>
              <a:rPr lang="ru-RU" sz="4800" dirty="0">
                <a:solidFill>
                  <a:schemeClr val="accent6">
                    <a:lumMod val="50000"/>
                  </a:schemeClr>
                </a:solidFill>
                <a:latin typeface="Times New Roman" panose="02020603050405020304" pitchFamily="18" charset="0"/>
                <a:cs typeface="Times New Roman" panose="02020603050405020304" pitchFamily="18" charset="0"/>
              </a:rPr>
              <a:t>Лекарственное обеспечение</a:t>
            </a:r>
            <a:br>
              <a:rPr lang="ru-RU" sz="4800" dirty="0">
                <a:solidFill>
                  <a:schemeClr val="accent6">
                    <a:lumMod val="50000"/>
                  </a:schemeClr>
                </a:solidFill>
                <a:latin typeface="Times New Roman" panose="02020603050405020304" pitchFamily="18" charset="0"/>
                <a:cs typeface="Times New Roman" panose="02020603050405020304" pitchFamily="18" charset="0"/>
              </a:rPr>
            </a:br>
            <a:r>
              <a:rPr lang="ru-RU" sz="4800" dirty="0">
                <a:solidFill>
                  <a:schemeClr val="accent6">
                    <a:lumMod val="50000"/>
                  </a:schemeClr>
                </a:solidFill>
                <a:latin typeface="Times New Roman" panose="02020603050405020304" pitchFamily="18" charset="0"/>
                <a:cs typeface="Times New Roman" panose="02020603050405020304" pitchFamily="18" charset="0"/>
              </a:rPr>
              <a:t>2025 год</a:t>
            </a:r>
          </a:p>
        </p:txBody>
      </p:sp>
    </p:spTree>
    <p:extLst>
      <p:ext uri="{BB962C8B-B14F-4D97-AF65-F5344CB8AC3E}">
        <p14:creationId xmlns:p14="http://schemas.microsoft.com/office/powerpoint/2010/main" val="3829307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скругленные углы 12">
            <a:extLst>
              <a:ext uri="{FF2B5EF4-FFF2-40B4-BE49-F238E27FC236}">
                <a16:creationId xmlns:a16="http://schemas.microsoft.com/office/drawing/2014/main" id="{8113D56C-DBAF-42B1-B2E2-059B1015893C}"/>
              </a:ext>
            </a:extLst>
          </p:cNvPr>
          <p:cNvSpPr/>
          <p:nvPr/>
        </p:nvSpPr>
        <p:spPr>
          <a:xfrm>
            <a:off x="553673" y="1027330"/>
            <a:ext cx="8375342" cy="5547057"/>
          </a:xfrm>
          <a:prstGeom prst="roundRect">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dirty="0"/>
          </a:p>
        </p:txBody>
      </p:sp>
      <p:pic>
        <p:nvPicPr>
          <p:cNvPr id="4" name="Рисунок 3">
            <a:extLst>
              <a:ext uri="{FF2B5EF4-FFF2-40B4-BE49-F238E27FC236}">
                <a16:creationId xmlns:a16="http://schemas.microsoft.com/office/drawing/2014/main" id="{1C91A67F-ECF7-4CAE-8EB9-D0E84BA811F3}"/>
              </a:ext>
            </a:extLst>
          </p:cNvPr>
          <p:cNvPicPr>
            <a:picLocks noChangeAspect="1"/>
          </p:cNvPicPr>
          <p:nvPr/>
        </p:nvPicPr>
        <p:blipFill>
          <a:blip r:embed="rId2"/>
          <a:stretch>
            <a:fillRect/>
          </a:stretch>
        </p:blipFill>
        <p:spPr>
          <a:xfrm>
            <a:off x="146718" y="148851"/>
            <a:ext cx="780356" cy="804742"/>
          </a:xfrm>
          <a:prstGeom prst="rect">
            <a:avLst/>
          </a:prstGeom>
        </p:spPr>
      </p:pic>
      <p:sp>
        <p:nvSpPr>
          <p:cNvPr id="6" name="TextBox 5">
            <a:extLst>
              <a:ext uri="{FF2B5EF4-FFF2-40B4-BE49-F238E27FC236}">
                <a16:creationId xmlns:a16="http://schemas.microsoft.com/office/drawing/2014/main" id="{D60FB159-12A2-4DC5-804A-1B7FA5733B9B}"/>
              </a:ext>
            </a:extLst>
          </p:cNvPr>
          <p:cNvSpPr txBox="1"/>
          <p:nvPr/>
        </p:nvSpPr>
        <p:spPr>
          <a:xfrm>
            <a:off x="927074" y="308861"/>
            <a:ext cx="1702965" cy="646331"/>
          </a:xfrm>
          <a:prstGeom prst="rect">
            <a:avLst/>
          </a:prstGeom>
          <a:noFill/>
        </p:spPr>
        <p:txBody>
          <a:bodyPr wrap="square" rtlCol="0">
            <a:spAutoFit/>
          </a:bodyPr>
          <a:lstStyle/>
          <a:p>
            <a:r>
              <a:rPr lang="ru-RU" sz="1200" dirty="0"/>
              <a:t>Министерство здравоохранения Иркутской области</a:t>
            </a:r>
          </a:p>
        </p:txBody>
      </p:sp>
      <p:sp>
        <p:nvSpPr>
          <p:cNvPr id="7" name="TextBox 6">
            <a:extLst>
              <a:ext uri="{FF2B5EF4-FFF2-40B4-BE49-F238E27FC236}">
                <a16:creationId xmlns:a16="http://schemas.microsoft.com/office/drawing/2014/main" id="{3159EACB-3FA0-4828-A676-75F2097FD105}"/>
              </a:ext>
            </a:extLst>
          </p:cNvPr>
          <p:cNvSpPr txBox="1"/>
          <p:nvPr/>
        </p:nvSpPr>
        <p:spPr>
          <a:xfrm>
            <a:off x="2390862" y="235124"/>
            <a:ext cx="6606420" cy="677108"/>
          </a:xfrm>
          <a:prstGeom prst="rect">
            <a:avLst/>
          </a:prstGeom>
          <a:noFill/>
        </p:spPr>
        <p:txBody>
          <a:bodyPr wrap="square" rtlCol="0">
            <a:spAutoFit/>
          </a:bodyPr>
          <a:lstStyle/>
          <a:p>
            <a:pPr algn="just"/>
            <a:r>
              <a:rPr lang="ru-RU" sz="1900" b="1" dirty="0">
                <a:solidFill>
                  <a:schemeClr val="accent6">
                    <a:lumMod val="50000"/>
                  </a:schemeClr>
                </a:solidFill>
              </a:rPr>
              <a:t>Проблемы при закупе и обеспечении граждан лекарственными препаратами </a:t>
            </a:r>
          </a:p>
        </p:txBody>
      </p:sp>
      <p:sp>
        <p:nvSpPr>
          <p:cNvPr id="17" name="TextBox 16">
            <a:extLst>
              <a:ext uri="{FF2B5EF4-FFF2-40B4-BE49-F238E27FC236}">
                <a16:creationId xmlns:a16="http://schemas.microsoft.com/office/drawing/2014/main" id="{FB04F223-5FB6-4A7C-8D1E-7B74CD65E949}"/>
              </a:ext>
            </a:extLst>
          </p:cNvPr>
          <p:cNvSpPr txBox="1"/>
          <p:nvPr/>
        </p:nvSpPr>
        <p:spPr>
          <a:xfrm>
            <a:off x="809050" y="985969"/>
            <a:ext cx="7864588" cy="5740033"/>
          </a:xfrm>
          <a:prstGeom prst="rect">
            <a:avLst/>
          </a:prstGeom>
          <a:noFill/>
        </p:spPr>
        <p:txBody>
          <a:bodyPr wrap="square" rtlCol="0">
            <a:spAutoFit/>
          </a:bodyPr>
          <a:lstStyle/>
          <a:p>
            <a:endParaRPr lang="ru-RU" sz="1600" dirty="0"/>
          </a:p>
          <a:p>
            <a:r>
              <a:rPr lang="ru-RU" sz="1200" dirty="0"/>
              <a:t>6)      Низкая стартовая цена аукционов, не удовлетворяющая запросам поставщиков обусловлена необходимостью соблюдения требований законодательства Российской Федерации по расчету начальной максимальной цены контракта (далее- НМЦК).</a:t>
            </a:r>
          </a:p>
          <a:p>
            <a:r>
              <a:rPr lang="ru-RU" sz="1200" dirty="0"/>
              <a:t>          Пример:  При расчете НМЦК учитываются цены прошлого года, даже если в течении года произошло увеличение предельной отпускной цены, либо в прошлом году был осуществлен закуп дженерика, который в последствии ушел с рынка, так же при расчете по тарифному методу необходимо брать наименьшую стоимость по зарегистрированным предельным отпускным ценам, однако данные препараты могут отсутствовать на рынке РФ в настоящее время.</a:t>
            </a:r>
            <a:endParaRPr lang="ru-RU" sz="1300" dirty="0"/>
          </a:p>
          <a:p>
            <a:r>
              <a:rPr lang="ru-RU" sz="1200" dirty="0"/>
              <a:t>7)      Отсутствие у поставщиков необходимого количества лекарственных препаратов, данную проблему сложно спрогнозировать без наличия коммерческих предложений от поставщиков;</a:t>
            </a:r>
          </a:p>
          <a:p>
            <a:r>
              <a:rPr lang="ru-RU" sz="1200" dirty="0"/>
              <a:t>8)     Министерством осуществляется закуп лекарственных препаратов с остаточным сроком годности (далее – ОСГ) 12 месяцев, в связи с особенностями логистики некоторые лекарственные препараты поступают в РФ с ОСГ менее 12 месяцев, либо необходимое заказчику количество лекарственного препарата имеется у поставщиков с меньшим ОСГ, что выявляется при подаче запросов на разъяснение на площадку потенциальными поставщиками, что так же влечет либо удлинение сроков проведения аукциона, либо проведение повторных конкурсных процедур с уменьшением количества закупаемых лекарственных препаратов;</a:t>
            </a:r>
          </a:p>
          <a:p>
            <a:r>
              <a:rPr lang="ru-RU" sz="1200" dirty="0"/>
              <a:t>9)     При заключении контракта поставщик в аукционной документации указывает торговое наименование, производственную площадку и страну производитель лекарственного препарата в соответствии с регистрационным удостоверением (далее-РУ), однако при отгрузке производителем лекарственный препарат может иметь другое регистрационное удостоверение, что не позволяет поставщику осуществить поставку в соответствии с требованиями контракта, в связи с тем, что замена РУ является существенным изменением условий контракта и не допускается требованиями Федерального закона от 05.04.2013 № 44-ФЗ «О контрактной системе в сфере закупок товаров, работ, услуг для обеспечения государственных и муниципальных нужд», это влечет за собой процедуру расторжения контракта, как следствие повторные конкурсные процедуры и нарушению сроков обеспечения граждан необходимыми лекарственными препаратами.</a:t>
            </a:r>
          </a:p>
          <a:p>
            <a:r>
              <a:rPr lang="ru-RU" sz="1200" dirty="0"/>
              <a:t>          Пример: 28 </a:t>
            </a:r>
            <a:r>
              <a:rPr lang="ru-RU" sz="1200" dirty="0" err="1"/>
              <a:t>гк</a:t>
            </a:r>
            <a:r>
              <a:rPr lang="ru-RU" sz="1200" dirty="0"/>
              <a:t> на поставку </a:t>
            </a:r>
            <a:r>
              <a:rPr lang="ru-RU" sz="1200" dirty="0" err="1"/>
              <a:t>Креон</a:t>
            </a:r>
            <a:r>
              <a:rPr lang="ru-RU" sz="1200" dirty="0"/>
              <a:t>, 1 </a:t>
            </a:r>
            <a:r>
              <a:rPr lang="ru-RU" sz="1200" dirty="0" err="1"/>
              <a:t>гк</a:t>
            </a:r>
            <a:r>
              <a:rPr lang="ru-RU" sz="1200" dirty="0"/>
              <a:t> </a:t>
            </a:r>
            <a:r>
              <a:rPr lang="ru-RU" sz="1200" dirty="0" err="1"/>
              <a:t>Бусерелин</a:t>
            </a:r>
            <a:r>
              <a:rPr lang="ru-RU" sz="1200" dirty="0"/>
              <a:t>, 2 </a:t>
            </a:r>
            <a:r>
              <a:rPr lang="ru-RU" sz="1200" dirty="0" err="1"/>
              <a:t>гк</a:t>
            </a:r>
            <a:r>
              <a:rPr lang="ru-RU" sz="1200" dirty="0"/>
              <a:t> </a:t>
            </a:r>
            <a:r>
              <a:rPr lang="ru-RU" sz="1200" dirty="0" err="1"/>
              <a:t>Эмпаглифлозин</a:t>
            </a:r>
            <a:r>
              <a:rPr lang="ru-RU" sz="1200" dirty="0"/>
              <a:t>.</a:t>
            </a:r>
          </a:p>
          <a:p>
            <a:r>
              <a:rPr lang="ru-RU" sz="1200" dirty="0"/>
              <a:t>10)     Частичные поставки лекарственных препаратов, медицинских изделий в соответствии с требованиями контракта (тест</a:t>
            </a:r>
            <a:r>
              <a:rPr lang="en-US" sz="1200" dirty="0"/>
              <a:t>-</a:t>
            </a:r>
            <a:r>
              <a:rPr lang="ru-RU" sz="1200" dirty="0"/>
              <a:t>полоски </a:t>
            </a:r>
            <a:r>
              <a:rPr lang="en-US" sz="1200" dirty="0" err="1"/>
              <a:t>Gmate</a:t>
            </a:r>
            <a:r>
              <a:rPr lang="ru-RU" sz="1200" dirty="0"/>
              <a:t> частичная отгрузка в связи с проблемой с сырьем у производителя).</a:t>
            </a:r>
          </a:p>
          <a:p>
            <a:pPr marL="342900" indent="-342900">
              <a:buAutoNum type="arabicParenR"/>
            </a:pPr>
            <a:endParaRPr lang="ru-RU" sz="1500" dirty="0"/>
          </a:p>
        </p:txBody>
      </p:sp>
    </p:spTree>
    <p:extLst>
      <p:ext uri="{BB962C8B-B14F-4D97-AF65-F5344CB8AC3E}">
        <p14:creationId xmlns:p14="http://schemas.microsoft.com/office/powerpoint/2010/main" val="2649930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скругленные углы 12">
            <a:extLst>
              <a:ext uri="{FF2B5EF4-FFF2-40B4-BE49-F238E27FC236}">
                <a16:creationId xmlns:a16="http://schemas.microsoft.com/office/drawing/2014/main" id="{8113D56C-DBAF-42B1-B2E2-059B1015893C}"/>
              </a:ext>
            </a:extLst>
          </p:cNvPr>
          <p:cNvSpPr/>
          <p:nvPr/>
        </p:nvSpPr>
        <p:spPr>
          <a:xfrm>
            <a:off x="553673" y="1027330"/>
            <a:ext cx="8375342" cy="5547057"/>
          </a:xfrm>
          <a:prstGeom prst="roundRect">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dirty="0"/>
          </a:p>
        </p:txBody>
      </p:sp>
      <p:pic>
        <p:nvPicPr>
          <p:cNvPr id="4" name="Рисунок 3">
            <a:extLst>
              <a:ext uri="{FF2B5EF4-FFF2-40B4-BE49-F238E27FC236}">
                <a16:creationId xmlns:a16="http://schemas.microsoft.com/office/drawing/2014/main" id="{1C91A67F-ECF7-4CAE-8EB9-D0E84BA811F3}"/>
              </a:ext>
            </a:extLst>
          </p:cNvPr>
          <p:cNvPicPr>
            <a:picLocks noChangeAspect="1"/>
          </p:cNvPicPr>
          <p:nvPr/>
        </p:nvPicPr>
        <p:blipFill>
          <a:blip r:embed="rId2"/>
          <a:stretch>
            <a:fillRect/>
          </a:stretch>
        </p:blipFill>
        <p:spPr>
          <a:xfrm>
            <a:off x="146718" y="148851"/>
            <a:ext cx="780356" cy="804742"/>
          </a:xfrm>
          <a:prstGeom prst="rect">
            <a:avLst/>
          </a:prstGeom>
        </p:spPr>
      </p:pic>
      <p:sp>
        <p:nvSpPr>
          <p:cNvPr id="6" name="TextBox 5">
            <a:extLst>
              <a:ext uri="{FF2B5EF4-FFF2-40B4-BE49-F238E27FC236}">
                <a16:creationId xmlns:a16="http://schemas.microsoft.com/office/drawing/2014/main" id="{D60FB159-12A2-4DC5-804A-1B7FA5733B9B}"/>
              </a:ext>
            </a:extLst>
          </p:cNvPr>
          <p:cNvSpPr txBox="1"/>
          <p:nvPr/>
        </p:nvSpPr>
        <p:spPr>
          <a:xfrm>
            <a:off x="927074" y="308861"/>
            <a:ext cx="1702965" cy="646331"/>
          </a:xfrm>
          <a:prstGeom prst="rect">
            <a:avLst/>
          </a:prstGeom>
          <a:noFill/>
        </p:spPr>
        <p:txBody>
          <a:bodyPr wrap="square" rtlCol="0">
            <a:spAutoFit/>
          </a:bodyPr>
          <a:lstStyle/>
          <a:p>
            <a:r>
              <a:rPr lang="ru-RU" sz="1200" dirty="0"/>
              <a:t>Министерство здравоохранения Иркутской области</a:t>
            </a:r>
          </a:p>
        </p:txBody>
      </p:sp>
      <p:sp>
        <p:nvSpPr>
          <p:cNvPr id="7" name="TextBox 6">
            <a:extLst>
              <a:ext uri="{FF2B5EF4-FFF2-40B4-BE49-F238E27FC236}">
                <a16:creationId xmlns:a16="http://schemas.microsoft.com/office/drawing/2014/main" id="{3159EACB-3FA0-4828-A676-75F2097FD105}"/>
              </a:ext>
            </a:extLst>
          </p:cNvPr>
          <p:cNvSpPr txBox="1"/>
          <p:nvPr/>
        </p:nvSpPr>
        <p:spPr>
          <a:xfrm>
            <a:off x="2390862" y="235124"/>
            <a:ext cx="6606420" cy="677108"/>
          </a:xfrm>
          <a:prstGeom prst="rect">
            <a:avLst/>
          </a:prstGeom>
          <a:noFill/>
        </p:spPr>
        <p:txBody>
          <a:bodyPr wrap="square" rtlCol="0">
            <a:spAutoFit/>
          </a:bodyPr>
          <a:lstStyle/>
          <a:p>
            <a:pPr algn="just"/>
            <a:r>
              <a:rPr lang="ru-RU" sz="1900" b="1" dirty="0">
                <a:solidFill>
                  <a:schemeClr val="accent6">
                    <a:lumMod val="50000"/>
                  </a:schemeClr>
                </a:solidFill>
              </a:rPr>
              <a:t>Проблемы при закупе и обеспечении граждан лекарственными препаратами </a:t>
            </a:r>
          </a:p>
        </p:txBody>
      </p:sp>
      <p:sp>
        <p:nvSpPr>
          <p:cNvPr id="17" name="TextBox 16">
            <a:extLst>
              <a:ext uri="{FF2B5EF4-FFF2-40B4-BE49-F238E27FC236}">
                <a16:creationId xmlns:a16="http://schemas.microsoft.com/office/drawing/2014/main" id="{FB04F223-5FB6-4A7C-8D1E-7B74CD65E949}"/>
              </a:ext>
            </a:extLst>
          </p:cNvPr>
          <p:cNvSpPr txBox="1"/>
          <p:nvPr/>
        </p:nvSpPr>
        <p:spPr>
          <a:xfrm>
            <a:off x="809050" y="985969"/>
            <a:ext cx="7864588" cy="4632037"/>
          </a:xfrm>
          <a:prstGeom prst="rect">
            <a:avLst/>
          </a:prstGeom>
          <a:noFill/>
        </p:spPr>
        <p:txBody>
          <a:bodyPr wrap="square" rtlCol="0">
            <a:spAutoFit/>
          </a:bodyPr>
          <a:lstStyle/>
          <a:p>
            <a:endParaRPr lang="ru-RU" sz="1600" dirty="0"/>
          </a:p>
          <a:p>
            <a:r>
              <a:rPr lang="ru-RU" sz="1400" dirty="0"/>
              <a:t>11)   Ликвидация муниципальных аптечных организаций влечет за собой проблемы в обеспечении граждан лекарственными препаратами, особенно в труднодоступных территориях.</a:t>
            </a:r>
          </a:p>
          <a:p>
            <a:r>
              <a:rPr lang="ru-RU" sz="1400" dirty="0"/>
              <a:t>Необходимость открытия пунктов отпуска лекарственных препаратов ложится на медицинские организации, при этом законодательно не урегулирован вопрос финансовой поддержки медицинских организаций. </a:t>
            </a:r>
          </a:p>
          <a:p>
            <a:r>
              <a:rPr lang="ru-RU" sz="1400" dirty="0"/>
              <a:t>Открытие пункта отпуска лекарственных препаратов требует:</a:t>
            </a:r>
          </a:p>
          <a:p>
            <a:pPr marL="171450" indent="-171450">
              <a:buFontTx/>
              <a:buChar char="-"/>
            </a:pPr>
            <a:r>
              <a:rPr lang="ru-RU" sz="1400" dirty="0"/>
              <a:t>организацию помещения, в том числе помещения для хранения наркотических лекарственных препаратов</a:t>
            </a:r>
          </a:p>
          <a:p>
            <a:pPr marL="171450" indent="-171450">
              <a:buFontTx/>
              <a:buChar char="-"/>
            </a:pPr>
            <a:r>
              <a:rPr lang="ru-RU" sz="1400" dirty="0"/>
              <a:t>лицензирование деятельности</a:t>
            </a:r>
          </a:p>
          <a:p>
            <a:pPr marL="171450" indent="-171450">
              <a:buFontTx/>
              <a:buChar char="-"/>
            </a:pPr>
            <a:r>
              <a:rPr lang="ru-RU" sz="1400" dirty="0"/>
              <a:t>заработная плата фармацевтическому работнику</a:t>
            </a:r>
          </a:p>
          <a:p>
            <a:pPr marL="171450" indent="-171450">
              <a:buFontTx/>
              <a:buChar char="-"/>
            </a:pPr>
            <a:r>
              <a:rPr lang="ru-RU" sz="1400" dirty="0"/>
              <a:t>финансовые затраты на оснащение оборудованием</a:t>
            </a:r>
          </a:p>
          <a:p>
            <a:pPr marL="171450" indent="-171450">
              <a:buFontTx/>
              <a:buChar char="-"/>
            </a:pPr>
            <a:r>
              <a:rPr lang="ru-RU" sz="1400" dirty="0"/>
              <a:t>финансовые затраты на закуп лекарственных препаратов</a:t>
            </a:r>
          </a:p>
          <a:p>
            <a:r>
              <a:rPr lang="ru-RU" sz="1400" dirty="0"/>
              <a:t>Пример: ликвидация муниципальных аптек прошла в Усть-Куте, Тулуне, </a:t>
            </a:r>
            <a:r>
              <a:rPr lang="ru-RU" sz="1400" dirty="0" err="1"/>
              <a:t>Казачинко</a:t>
            </a:r>
            <a:r>
              <a:rPr lang="ru-RU" sz="1400" dirty="0"/>
              <a:t>-Ленском районе, в настоящее время ликвидируется аптека в Братком районе и других муниципальных образованиях.</a:t>
            </a:r>
          </a:p>
          <a:p>
            <a:r>
              <a:rPr lang="ru-RU" sz="1400" dirty="0"/>
              <a:t>В качестве возможного решения указанной проблемы необходимо определить единую аптечную сеть, как например Губернские аптеки, в Красноярском крае, которые имеют в своем </a:t>
            </a:r>
            <a:r>
              <a:rPr lang="ru-RU" sz="1400" dirty="0" err="1"/>
              <a:t>сотаве</a:t>
            </a:r>
            <a:r>
              <a:rPr lang="ru-RU" sz="1400" dirty="0"/>
              <a:t> оптово снабженческую базу, розничную аптечную сеть всех аптечных аптек при этом как акционерное общество 100 % акций принадлежит правительству Красноярского края.</a:t>
            </a:r>
          </a:p>
          <a:p>
            <a:endParaRPr lang="ru-RU" sz="1200" dirty="0"/>
          </a:p>
          <a:p>
            <a:pPr marL="342900" indent="-342900">
              <a:buAutoNum type="arabicParenR"/>
            </a:pPr>
            <a:endParaRPr lang="ru-RU" sz="1500" dirty="0"/>
          </a:p>
        </p:txBody>
      </p:sp>
    </p:spTree>
    <p:extLst>
      <p:ext uri="{BB962C8B-B14F-4D97-AF65-F5344CB8AC3E}">
        <p14:creationId xmlns:p14="http://schemas.microsoft.com/office/powerpoint/2010/main" val="165341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скругленные углы 11">
            <a:extLst>
              <a:ext uri="{FF2B5EF4-FFF2-40B4-BE49-F238E27FC236}">
                <a16:creationId xmlns:a16="http://schemas.microsoft.com/office/drawing/2014/main" id="{0A91FDA1-311A-4581-A58B-934202029100}"/>
              </a:ext>
            </a:extLst>
          </p:cNvPr>
          <p:cNvSpPr/>
          <p:nvPr/>
        </p:nvSpPr>
        <p:spPr>
          <a:xfrm>
            <a:off x="146718" y="1164574"/>
            <a:ext cx="4371821" cy="2449181"/>
          </a:xfrm>
          <a:prstGeom prst="roundRect">
            <a:avLst/>
          </a:prstGeom>
          <a:solidFill>
            <a:schemeClr val="accent2">
              <a:lumMod val="20000"/>
              <a:lumOff val="80000"/>
            </a:schemeClr>
          </a:solidFill>
          <a:ln>
            <a:noFill/>
          </a:ln>
        </p:spPr>
        <p:style>
          <a:lnRef idx="1">
            <a:schemeClr val="accent2"/>
          </a:lnRef>
          <a:fillRef idx="1001">
            <a:schemeClr val="lt2"/>
          </a:fillRef>
          <a:effectRef idx="1">
            <a:schemeClr val="accent2"/>
          </a:effectRef>
          <a:fontRef idx="minor">
            <a:schemeClr val="dk1"/>
          </a:fontRef>
        </p:style>
        <p:txBody>
          <a:bodyPr rtlCol="0" anchor="ctr"/>
          <a:lstStyle/>
          <a:p>
            <a:pPr algn="ctr"/>
            <a:endParaRPr lang="ru-RU"/>
          </a:p>
        </p:txBody>
      </p:sp>
      <p:sp>
        <p:nvSpPr>
          <p:cNvPr id="13" name="Прямоугольник: скругленные углы 12">
            <a:extLst>
              <a:ext uri="{FF2B5EF4-FFF2-40B4-BE49-F238E27FC236}">
                <a16:creationId xmlns:a16="http://schemas.microsoft.com/office/drawing/2014/main" id="{8113D56C-DBAF-42B1-B2E2-059B1015893C}"/>
              </a:ext>
            </a:extLst>
          </p:cNvPr>
          <p:cNvSpPr/>
          <p:nvPr/>
        </p:nvSpPr>
        <p:spPr>
          <a:xfrm>
            <a:off x="4671369" y="1164575"/>
            <a:ext cx="4257646" cy="5544573"/>
          </a:xfrm>
          <a:prstGeom prst="roundRect">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endParaRPr lang="ru-RU" dirty="0"/>
          </a:p>
        </p:txBody>
      </p:sp>
      <p:pic>
        <p:nvPicPr>
          <p:cNvPr id="4" name="Рисунок 3">
            <a:extLst>
              <a:ext uri="{FF2B5EF4-FFF2-40B4-BE49-F238E27FC236}">
                <a16:creationId xmlns:a16="http://schemas.microsoft.com/office/drawing/2014/main" id="{1C91A67F-ECF7-4CAE-8EB9-D0E84BA811F3}"/>
              </a:ext>
            </a:extLst>
          </p:cNvPr>
          <p:cNvPicPr>
            <a:picLocks noChangeAspect="1"/>
          </p:cNvPicPr>
          <p:nvPr/>
        </p:nvPicPr>
        <p:blipFill>
          <a:blip r:embed="rId2"/>
          <a:stretch>
            <a:fillRect/>
          </a:stretch>
        </p:blipFill>
        <p:spPr>
          <a:xfrm>
            <a:off x="146718" y="148851"/>
            <a:ext cx="780356" cy="804742"/>
          </a:xfrm>
          <a:prstGeom prst="rect">
            <a:avLst/>
          </a:prstGeom>
        </p:spPr>
      </p:pic>
      <p:sp>
        <p:nvSpPr>
          <p:cNvPr id="6" name="TextBox 5">
            <a:extLst>
              <a:ext uri="{FF2B5EF4-FFF2-40B4-BE49-F238E27FC236}">
                <a16:creationId xmlns:a16="http://schemas.microsoft.com/office/drawing/2014/main" id="{D60FB159-12A2-4DC5-804A-1B7FA5733B9B}"/>
              </a:ext>
            </a:extLst>
          </p:cNvPr>
          <p:cNvSpPr txBox="1"/>
          <p:nvPr/>
        </p:nvSpPr>
        <p:spPr>
          <a:xfrm>
            <a:off x="927074" y="308861"/>
            <a:ext cx="1702965" cy="646331"/>
          </a:xfrm>
          <a:prstGeom prst="rect">
            <a:avLst/>
          </a:prstGeom>
          <a:noFill/>
        </p:spPr>
        <p:txBody>
          <a:bodyPr wrap="square" rtlCol="0">
            <a:spAutoFit/>
          </a:bodyPr>
          <a:lstStyle/>
          <a:p>
            <a:r>
              <a:rPr lang="ru-RU" sz="1200" dirty="0"/>
              <a:t>Министерство здравоохранения Иркутской области</a:t>
            </a:r>
          </a:p>
        </p:txBody>
      </p:sp>
      <p:sp>
        <p:nvSpPr>
          <p:cNvPr id="7" name="TextBox 6">
            <a:extLst>
              <a:ext uri="{FF2B5EF4-FFF2-40B4-BE49-F238E27FC236}">
                <a16:creationId xmlns:a16="http://schemas.microsoft.com/office/drawing/2014/main" id="{3159EACB-3FA0-4828-A676-75F2097FD105}"/>
              </a:ext>
            </a:extLst>
          </p:cNvPr>
          <p:cNvSpPr txBox="1"/>
          <p:nvPr/>
        </p:nvSpPr>
        <p:spPr>
          <a:xfrm>
            <a:off x="2390862" y="235124"/>
            <a:ext cx="6606420" cy="769441"/>
          </a:xfrm>
          <a:prstGeom prst="rect">
            <a:avLst/>
          </a:prstGeom>
          <a:noFill/>
        </p:spPr>
        <p:txBody>
          <a:bodyPr wrap="square" rtlCol="0">
            <a:spAutoFit/>
          </a:bodyPr>
          <a:lstStyle/>
          <a:p>
            <a:pPr algn="ctr"/>
            <a:r>
              <a:rPr lang="ru-RU" sz="2200" b="1" dirty="0">
                <a:solidFill>
                  <a:schemeClr val="accent6">
                    <a:lumMod val="50000"/>
                  </a:schemeClr>
                </a:solidFill>
              </a:rPr>
              <a:t>Лекарственное обеспечение в рамках № 178-ФЗ «О государственной  социальной помощи» в 2025 году</a:t>
            </a:r>
          </a:p>
        </p:txBody>
      </p:sp>
      <p:sp>
        <p:nvSpPr>
          <p:cNvPr id="17" name="TextBox 16">
            <a:extLst>
              <a:ext uri="{FF2B5EF4-FFF2-40B4-BE49-F238E27FC236}">
                <a16:creationId xmlns:a16="http://schemas.microsoft.com/office/drawing/2014/main" id="{FB04F223-5FB6-4A7C-8D1E-7B74CD65E949}"/>
              </a:ext>
            </a:extLst>
          </p:cNvPr>
          <p:cNvSpPr txBox="1"/>
          <p:nvPr/>
        </p:nvSpPr>
        <p:spPr>
          <a:xfrm>
            <a:off x="4720789" y="1189824"/>
            <a:ext cx="4028928" cy="5863144"/>
          </a:xfrm>
          <a:prstGeom prst="rect">
            <a:avLst/>
          </a:prstGeom>
          <a:noFill/>
        </p:spPr>
        <p:txBody>
          <a:bodyPr wrap="square" rtlCol="0">
            <a:spAutoFit/>
          </a:bodyPr>
          <a:lstStyle/>
          <a:p>
            <a:endParaRPr lang="ru-RU" sz="1500" dirty="0"/>
          </a:p>
          <a:p>
            <a:pPr algn="just"/>
            <a:r>
              <a:rPr lang="ru-RU" sz="1500" dirty="0"/>
              <a:t>Объем выделенных бюджетных ассигнований за период 2022-2025 год увеличился на 22% с 1 062 964,00 тыс. рублей до 1 354 101,4 тыс. рублей.</a:t>
            </a:r>
          </a:p>
          <a:p>
            <a:r>
              <a:rPr lang="ru-RU" sz="1500" dirty="0"/>
              <a:t>На 2025 год заключено </a:t>
            </a:r>
            <a:r>
              <a:rPr lang="ru-RU" sz="1500" b="1" dirty="0">
                <a:solidFill>
                  <a:schemeClr val="accent2">
                    <a:lumMod val="75000"/>
                  </a:schemeClr>
                </a:solidFill>
              </a:rPr>
              <a:t>175 </a:t>
            </a:r>
            <a:r>
              <a:rPr lang="ru-RU" sz="1500" dirty="0"/>
              <a:t>государственных контрактов на общую сумму </a:t>
            </a:r>
            <a:r>
              <a:rPr lang="ru-RU" sz="1500" b="1" dirty="0">
                <a:solidFill>
                  <a:schemeClr val="accent2">
                    <a:lumMod val="75000"/>
                  </a:schemeClr>
                </a:solidFill>
              </a:rPr>
              <a:t>1 262 381,09 </a:t>
            </a:r>
            <a:r>
              <a:rPr lang="ru-RU" sz="1500" dirty="0"/>
              <a:t>тыс. руб.</a:t>
            </a:r>
          </a:p>
          <a:p>
            <a:r>
              <a:rPr lang="ru-RU" sz="1500" dirty="0"/>
              <a:t>Процент контрактации составляет 93%</a:t>
            </a:r>
          </a:p>
          <a:p>
            <a:r>
              <a:rPr lang="ru-RU" sz="1500" dirty="0"/>
              <a:t>Проходят конкурсные процедуры 50 заявок на сумму </a:t>
            </a:r>
            <a:r>
              <a:rPr lang="ru-RU" sz="1500" b="1" dirty="0">
                <a:solidFill>
                  <a:schemeClr val="accent2">
                    <a:lumMod val="75000"/>
                  </a:schemeClr>
                </a:solidFill>
              </a:rPr>
              <a:t>72 047,64</a:t>
            </a:r>
            <a:r>
              <a:rPr lang="ru-RU" sz="1500" dirty="0"/>
              <a:t> тыс. рублей.</a:t>
            </a:r>
          </a:p>
          <a:p>
            <a:r>
              <a:rPr lang="ru-RU" sz="1500" dirty="0"/>
              <a:t>Процент контрактации с учетом заявок на закуп лекарственных препаратов составляет 98%.</a:t>
            </a:r>
          </a:p>
          <a:p>
            <a:pPr algn="just"/>
            <a:r>
              <a:rPr lang="ru-RU" sz="1500" dirty="0"/>
              <a:t>В сравнении с аналогичным периодом 2024 года в первом квартале 2025 года обеспечено на 10 % пациентов меньше с 27 309 чел. до 24567 чел., что связано с обеспечением граждан в рамках регионального бюджета.</a:t>
            </a:r>
          </a:p>
          <a:p>
            <a:r>
              <a:rPr lang="ru-RU" sz="1500" dirty="0"/>
              <a:t>При этом сумма обеспечения увеличилась с </a:t>
            </a:r>
            <a:r>
              <a:rPr lang="ru-RU" sz="1500" b="1" dirty="0">
                <a:solidFill>
                  <a:schemeClr val="accent2">
                    <a:lumMod val="75000"/>
                  </a:schemeClr>
                </a:solidFill>
              </a:rPr>
              <a:t>217 105,40 </a:t>
            </a:r>
            <a:r>
              <a:rPr lang="ru-RU" sz="1500" dirty="0"/>
              <a:t>тыс. рублей до </a:t>
            </a:r>
            <a:r>
              <a:rPr lang="ru-RU" sz="1500" b="1" dirty="0">
                <a:solidFill>
                  <a:schemeClr val="accent2">
                    <a:lumMod val="75000"/>
                  </a:schemeClr>
                </a:solidFill>
              </a:rPr>
              <a:t>226 870,45 </a:t>
            </a:r>
            <a:r>
              <a:rPr lang="ru-RU" sz="1500" dirty="0"/>
              <a:t>тыс. рублей.</a:t>
            </a:r>
          </a:p>
          <a:p>
            <a:endParaRPr lang="ru-RU" sz="1500" dirty="0"/>
          </a:p>
          <a:p>
            <a:endParaRPr lang="ru-RU" sz="1500" dirty="0"/>
          </a:p>
          <a:p>
            <a:endParaRPr lang="ru-RU" sz="1500" dirty="0"/>
          </a:p>
        </p:txBody>
      </p:sp>
      <p:sp>
        <p:nvSpPr>
          <p:cNvPr id="24" name="TextBox 23">
            <a:extLst>
              <a:ext uri="{FF2B5EF4-FFF2-40B4-BE49-F238E27FC236}">
                <a16:creationId xmlns:a16="http://schemas.microsoft.com/office/drawing/2014/main" id="{77736CDC-0ADC-4F31-AA60-3E2FF2F71300}"/>
              </a:ext>
            </a:extLst>
          </p:cNvPr>
          <p:cNvSpPr txBox="1"/>
          <p:nvPr/>
        </p:nvSpPr>
        <p:spPr>
          <a:xfrm>
            <a:off x="276837" y="1367405"/>
            <a:ext cx="3993159" cy="923330"/>
          </a:xfrm>
          <a:prstGeom prst="rect">
            <a:avLst/>
          </a:prstGeom>
          <a:noFill/>
        </p:spPr>
        <p:txBody>
          <a:bodyPr wrap="square" rtlCol="0">
            <a:spAutoFit/>
          </a:bodyPr>
          <a:lstStyle/>
          <a:p>
            <a:r>
              <a:rPr lang="ru-RU" b="1" dirty="0"/>
              <a:t>             Выделено в 2025 году</a:t>
            </a:r>
          </a:p>
          <a:p>
            <a:r>
              <a:rPr lang="ru-RU" b="1" dirty="0"/>
              <a:t>            </a:t>
            </a:r>
            <a:r>
              <a:rPr lang="ru-RU" b="1" dirty="0">
                <a:solidFill>
                  <a:schemeClr val="accent2">
                    <a:lumMod val="75000"/>
                  </a:schemeClr>
                </a:solidFill>
              </a:rPr>
              <a:t>1 354 101,4 </a:t>
            </a:r>
            <a:r>
              <a:rPr lang="ru-RU" b="1" dirty="0"/>
              <a:t>тыс. рублей.</a:t>
            </a:r>
          </a:p>
          <a:p>
            <a:endParaRPr lang="ru-RU" dirty="0"/>
          </a:p>
        </p:txBody>
      </p:sp>
      <p:sp>
        <p:nvSpPr>
          <p:cNvPr id="2" name="Стрелка: вправо 1">
            <a:extLst>
              <a:ext uri="{FF2B5EF4-FFF2-40B4-BE49-F238E27FC236}">
                <a16:creationId xmlns:a16="http://schemas.microsoft.com/office/drawing/2014/main" id="{B3A571DC-3815-43EB-AB6A-7FB0B9F624FF}"/>
              </a:ext>
            </a:extLst>
          </p:cNvPr>
          <p:cNvSpPr/>
          <p:nvPr/>
        </p:nvSpPr>
        <p:spPr>
          <a:xfrm>
            <a:off x="3949004" y="2938076"/>
            <a:ext cx="777047" cy="8118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 name="Рисунок 2">
            <a:extLst>
              <a:ext uri="{FF2B5EF4-FFF2-40B4-BE49-F238E27FC236}">
                <a16:creationId xmlns:a16="http://schemas.microsoft.com/office/drawing/2014/main" id="{8AF107B9-83EE-474A-B769-27AE18E6CCC2}"/>
              </a:ext>
            </a:extLst>
          </p:cNvPr>
          <p:cNvPicPr>
            <a:picLocks noChangeAspect="1"/>
          </p:cNvPicPr>
          <p:nvPr/>
        </p:nvPicPr>
        <p:blipFill>
          <a:blip r:embed="rId3"/>
          <a:stretch>
            <a:fillRect/>
          </a:stretch>
        </p:blipFill>
        <p:spPr>
          <a:xfrm>
            <a:off x="161282" y="3749879"/>
            <a:ext cx="4371821" cy="2959270"/>
          </a:xfrm>
          <a:prstGeom prst="rect">
            <a:avLst/>
          </a:prstGeom>
        </p:spPr>
      </p:pic>
      <p:graphicFrame>
        <p:nvGraphicFramePr>
          <p:cNvPr id="30" name="Диаграмма 29">
            <a:extLst>
              <a:ext uri="{FF2B5EF4-FFF2-40B4-BE49-F238E27FC236}">
                <a16:creationId xmlns:a16="http://schemas.microsoft.com/office/drawing/2014/main" id="{A21653A6-2C82-4DB3-95AE-4F1E1C1D7475}"/>
              </a:ext>
            </a:extLst>
          </p:cNvPr>
          <p:cNvGraphicFramePr>
            <a:graphicFrameLocks/>
          </p:cNvGraphicFramePr>
          <p:nvPr>
            <p:extLst>
              <p:ext uri="{D42A27DB-BD31-4B8C-83A1-F6EECF244321}">
                <p14:modId xmlns:p14="http://schemas.microsoft.com/office/powerpoint/2010/main" val="55737050"/>
              </p:ext>
            </p:extLst>
          </p:nvPr>
        </p:nvGraphicFramePr>
        <p:xfrm>
          <a:off x="394283" y="3833769"/>
          <a:ext cx="3875713" cy="246636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 name="Диаграмма 30">
            <a:extLst>
              <a:ext uri="{FF2B5EF4-FFF2-40B4-BE49-F238E27FC236}">
                <a16:creationId xmlns:a16="http://schemas.microsoft.com/office/drawing/2014/main" id="{9A9D2CAC-8BFB-4229-AC44-1DA9658E64DB}"/>
              </a:ext>
            </a:extLst>
          </p:cNvPr>
          <p:cNvGraphicFramePr>
            <a:graphicFrameLocks/>
          </p:cNvGraphicFramePr>
          <p:nvPr>
            <p:extLst>
              <p:ext uri="{D42A27DB-BD31-4B8C-83A1-F6EECF244321}">
                <p14:modId xmlns:p14="http://schemas.microsoft.com/office/powerpoint/2010/main" val="719067935"/>
              </p:ext>
            </p:extLst>
          </p:nvPr>
        </p:nvGraphicFramePr>
        <p:xfrm>
          <a:off x="146718" y="1852743"/>
          <a:ext cx="4190390" cy="157200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29734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скругленные углы 11">
            <a:extLst>
              <a:ext uri="{FF2B5EF4-FFF2-40B4-BE49-F238E27FC236}">
                <a16:creationId xmlns:a16="http://schemas.microsoft.com/office/drawing/2014/main" id="{0A91FDA1-311A-4581-A58B-934202029100}"/>
              </a:ext>
            </a:extLst>
          </p:cNvPr>
          <p:cNvSpPr/>
          <p:nvPr/>
        </p:nvSpPr>
        <p:spPr>
          <a:xfrm>
            <a:off x="161282" y="1797783"/>
            <a:ext cx="4371821" cy="2183483"/>
          </a:xfrm>
          <a:prstGeom prst="roundRect">
            <a:avLst/>
          </a:prstGeom>
          <a:solidFill>
            <a:schemeClr val="accent2">
              <a:lumMod val="20000"/>
              <a:lumOff val="80000"/>
            </a:schemeClr>
          </a:solidFill>
          <a:ln>
            <a:noFill/>
          </a:ln>
        </p:spPr>
        <p:style>
          <a:lnRef idx="1">
            <a:schemeClr val="accent2"/>
          </a:lnRef>
          <a:fillRef idx="1001">
            <a:schemeClr val="lt2"/>
          </a:fillRef>
          <a:effectRef idx="1">
            <a:schemeClr val="accent2"/>
          </a:effectRef>
          <a:fontRef idx="minor">
            <a:schemeClr val="dk1"/>
          </a:fontRef>
        </p:style>
        <p:txBody>
          <a:bodyPr rtlCol="0" anchor="ctr"/>
          <a:lstStyle/>
          <a:p>
            <a:pPr algn="ctr"/>
            <a:endParaRPr lang="ru-RU" dirty="0"/>
          </a:p>
        </p:txBody>
      </p:sp>
      <p:sp>
        <p:nvSpPr>
          <p:cNvPr id="13" name="Прямоугольник: скругленные углы 12">
            <a:extLst>
              <a:ext uri="{FF2B5EF4-FFF2-40B4-BE49-F238E27FC236}">
                <a16:creationId xmlns:a16="http://schemas.microsoft.com/office/drawing/2014/main" id="{8113D56C-DBAF-42B1-B2E2-059B1015893C}"/>
              </a:ext>
            </a:extLst>
          </p:cNvPr>
          <p:cNvSpPr/>
          <p:nvPr/>
        </p:nvSpPr>
        <p:spPr>
          <a:xfrm>
            <a:off x="4671369" y="1797784"/>
            <a:ext cx="4257646" cy="4911364"/>
          </a:xfrm>
          <a:prstGeom prst="roundRect">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endParaRPr lang="ru-RU" dirty="0"/>
          </a:p>
        </p:txBody>
      </p:sp>
      <p:pic>
        <p:nvPicPr>
          <p:cNvPr id="4" name="Рисунок 3">
            <a:extLst>
              <a:ext uri="{FF2B5EF4-FFF2-40B4-BE49-F238E27FC236}">
                <a16:creationId xmlns:a16="http://schemas.microsoft.com/office/drawing/2014/main" id="{1C91A67F-ECF7-4CAE-8EB9-D0E84BA811F3}"/>
              </a:ext>
            </a:extLst>
          </p:cNvPr>
          <p:cNvPicPr>
            <a:picLocks noChangeAspect="1"/>
          </p:cNvPicPr>
          <p:nvPr/>
        </p:nvPicPr>
        <p:blipFill>
          <a:blip r:embed="rId2"/>
          <a:stretch>
            <a:fillRect/>
          </a:stretch>
        </p:blipFill>
        <p:spPr>
          <a:xfrm>
            <a:off x="146718" y="148851"/>
            <a:ext cx="780356" cy="804742"/>
          </a:xfrm>
          <a:prstGeom prst="rect">
            <a:avLst/>
          </a:prstGeom>
        </p:spPr>
      </p:pic>
      <p:sp>
        <p:nvSpPr>
          <p:cNvPr id="6" name="TextBox 5">
            <a:extLst>
              <a:ext uri="{FF2B5EF4-FFF2-40B4-BE49-F238E27FC236}">
                <a16:creationId xmlns:a16="http://schemas.microsoft.com/office/drawing/2014/main" id="{D60FB159-12A2-4DC5-804A-1B7FA5733B9B}"/>
              </a:ext>
            </a:extLst>
          </p:cNvPr>
          <p:cNvSpPr txBox="1"/>
          <p:nvPr/>
        </p:nvSpPr>
        <p:spPr>
          <a:xfrm>
            <a:off x="927074" y="308861"/>
            <a:ext cx="1702965" cy="646331"/>
          </a:xfrm>
          <a:prstGeom prst="rect">
            <a:avLst/>
          </a:prstGeom>
          <a:noFill/>
        </p:spPr>
        <p:txBody>
          <a:bodyPr wrap="square" rtlCol="0">
            <a:spAutoFit/>
          </a:bodyPr>
          <a:lstStyle/>
          <a:p>
            <a:r>
              <a:rPr lang="ru-RU" sz="1200" dirty="0"/>
              <a:t>Министерство здравоохранения Иркутской области</a:t>
            </a:r>
          </a:p>
        </p:txBody>
      </p:sp>
      <p:sp>
        <p:nvSpPr>
          <p:cNvPr id="7" name="TextBox 6">
            <a:extLst>
              <a:ext uri="{FF2B5EF4-FFF2-40B4-BE49-F238E27FC236}">
                <a16:creationId xmlns:a16="http://schemas.microsoft.com/office/drawing/2014/main" id="{3159EACB-3FA0-4828-A676-75F2097FD105}"/>
              </a:ext>
            </a:extLst>
          </p:cNvPr>
          <p:cNvSpPr txBox="1"/>
          <p:nvPr/>
        </p:nvSpPr>
        <p:spPr>
          <a:xfrm>
            <a:off x="2390862" y="235124"/>
            <a:ext cx="6606420" cy="1554272"/>
          </a:xfrm>
          <a:prstGeom prst="rect">
            <a:avLst/>
          </a:prstGeom>
          <a:noFill/>
        </p:spPr>
        <p:txBody>
          <a:bodyPr wrap="square" rtlCol="0">
            <a:spAutoFit/>
          </a:bodyPr>
          <a:lstStyle/>
          <a:p>
            <a:pPr algn="just"/>
            <a:r>
              <a:rPr lang="ru-RU" sz="1900" b="1" dirty="0">
                <a:solidFill>
                  <a:schemeClr val="accent6">
                    <a:lumMod val="50000"/>
                  </a:schemeClr>
                </a:solidFill>
              </a:rPr>
              <a:t>Лекарственное обеспечение в рамках реализации Закона Иркутской области от 17 декабря 2008 года № 106-оз «О социальной поддержке отдельных групп населения в оказании медицинской помощи в Иркутской области» в 2025 году</a:t>
            </a:r>
          </a:p>
        </p:txBody>
      </p:sp>
      <p:sp>
        <p:nvSpPr>
          <p:cNvPr id="17" name="TextBox 16">
            <a:extLst>
              <a:ext uri="{FF2B5EF4-FFF2-40B4-BE49-F238E27FC236}">
                <a16:creationId xmlns:a16="http://schemas.microsoft.com/office/drawing/2014/main" id="{FB04F223-5FB6-4A7C-8D1E-7B74CD65E949}"/>
              </a:ext>
            </a:extLst>
          </p:cNvPr>
          <p:cNvSpPr txBox="1"/>
          <p:nvPr/>
        </p:nvSpPr>
        <p:spPr>
          <a:xfrm>
            <a:off x="4863896" y="1866340"/>
            <a:ext cx="4118822" cy="5170646"/>
          </a:xfrm>
          <a:prstGeom prst="rect">
            <a:avLst/>
          </a:prstGeom>
          <a:noFill/>
        </p:spPr>
        <p:txBody>
          <a:bodyPr wrap="square" rtlCol="0">
            <a:spAutoFit/>
          </a:bodyPr>
          <a:lstStyle/>
          <a:p>
            <a:r>
              <a:rPr lang="ru-RU" sz="1500" dirty="0"/>
              <a:t>Объем выделенных бюджетных ассигнований за период 2022-2025 год увеличился на 69 % с  </a:t>
            </a:r>
            <a:br>
              <a:rPr lang="ru-RU" sz="1500" dirty="0"/>
            </a:br>
            <a:r>
              <a:rPr lang="ru-RU" sz="1500" dirty="0"/>
              <a:t>1 409 688,3 тыс. рублей до 2 392 162,3 тыс. рублей.</a:t>
            </a:r>
          </a:p>
          <a:p>
            <a:r>
              <a:rPr lang="ru-RU" sz="1500" dirty="0"/>
              <a:t>Заключено </a:t>
            </a:r>
            <a:r>
              <a:rPr lang="ru-RU" sz="1500" b="1" dirty="0">
                <a:solidFill>
                  <a:schemeClr val="accent2">
                    <a:lumMod val="75000"/>
                  </a:schemeClr>
                </a:solidFill>
              </a:rPr>
              <a:t>236</a:t>
            </a:r>
            <a:r>
              <a:rPr lang="ru-RU" sz="1500" dirty="0"/>
              <a:t> государственных контрактов на общую сумму </a:t>
            </a:r>
            <a:r>
              <a:rPr lang="ru-RU" sz="1500" b="1" dirty="0">
                <a:solidFill>
                  <a:schemeClr val="accent2">
                    <a:lumMod val="75000"/>
                  </a:schemeClr>
                </a:solidFill>
              </a:rPr>
              <a:t>1 648 192,41 </a:t>
            </a:r>
            <a:r>
              <a:rPr lang="ru-RU" sz="1500" dirty="0"/>
              <a:t>тыс. руб.</a:t>
            </a:r>
          </a:p>
          <a:p>
            <a:r>
              <a:rPr lang="ru-RU" sz="1500" dirty="0"/>
              <a:t>Процент контрактации составляет 69%</a:t>
            </a:r>
          </a:p>
          <a:p>
            <a:r>
              <a:rPr lang="ru-RU" sz="1500" dirty="0"/>
              <a:t>Проходят конкурсные процедуры 181 заявка на сумму </a:t>
            </a:r>
            <a:r>
              <a:rPr lang="ru-RU" sz="1500" b="1" dirty="0">
                <a:solidFill>
                  <a:schemeClr val="accent2">
                    <a:lumMod val="75000"/>
                  </a:schemeClr>
                </a:solidFill>
              </a:rPr>
              <a:t>571 478,08 </a:t>
            </a:r>
            <a:r>
              <a:rPr lang="ru-RU" sz="1500" dirty="0"/>
              <a:t>тыс. рублей.</a:t>
            </a:r>
          </a:p>
          <a:p>
            <a:r>
              <a:rPr lang="ru-RU" sz="1500" dirty="0"/>
              <a:t>Процент контрактации с учетом заявок на закуп лекарственных препаратов составляет 93%.</a:t>
            </a:r>
          </a:p>
          <a:p>
            <a:pPr algn="just"/>
            <a:r>
              <a:rPr lang="ru-RU" sz="1500" dirty="0"/>
              <a:t>В сравнении с аналогичным периодом 2024 года в первом квартале 2025 года обеспечено на 12 % пациентов больше, что связано с обеспечением граждан, имеющих инвалидность за счет средств регионального бюджета.</a:t>
            </a:r>
          </a:p>
          <a:p>
            <a:r>
              <a:rPr lang="ru-RU" sz="1500" dirty="0"/>
              <a:t>Сумма обеспечения увеличилась с </a:t>
            </a:r>
            <a:r>
              <a:rPr lang="ru-RU" sz="1500" b="1" dirty="0">
                <a:solidFill>
                  <a:schemeClr val="accent2">
                    <a:lumMod val="75000"/>
                  </a:schemeClr>
                </a:solidFill>
              </a:rPr>
              <a:t>303 940,94 </a:t>
            </a:r>
            <a:r>
              <a:rPr lang="ru-RU" sz="1500" dirty="0"/>
              <a:t>тыс. рублей до </a:t>
            </a:r>
            <a:r>
              <a:rPr lang="ru-RU" sz="1500" b="1" dirty="0">
                <a:solidFill>
                  <a:schemeClr val="accent2">
                    <a:lumMod val="75000"/>
                  </a:schemeClr>
                </a:solidFill>
              </a:rPr>
              <a:t>352 347,33 </a:t>
            </a:r>
            <a:r>
              <a:rPr lang="ru-RU" sz="1500" dirty="0"/>
              <a:t>тыс. рублей.</a:t>
            </a:r>
          </a:p>
          <a:p>
            <a:endParaRPr lang="ru-RU" sz="1500" dirty="0"/>
          </a:p>
          <a:p>
            <a:endParaRPr lang="ru-RU" sz="1500" dirty="0"/>
          </a:p>
          <a:p>
            <a:endParaRPr lang="ru-RU" sz="1500" dirty="0"/>
          </a:p>
        </p:txBody>
      </p:sp>
      <p:sp>
        <p:nvSpPr>
          <p:cNvPr id="24" name="TextBox 23">
            <a:extLst>
              <a:ext uri="{FF2B5EF4-FFF2-40B4-BE49-F238E27FC236}">
                <a16:creationId xmlns:a16="http://schemas.microsoft.com/office/drawing/2014/main" id="{77736CDC-0ADC-4F31-AA60-3E2FF2F71300}"/>
              </a:ext>
            </a:extLst>
          </p:cNvPr>
          <p:cNvSpPr txBox="1"/>
          <p:nvPr/>
        </p:nvSpPr>
        <p:spPr>
          <a:xfrm>
            <a:off x="276838" y="1988207"/>
            <a:ext cx="4160938" cy="677108"/>
          </a:xfrm>
          <a:prstGeom prst="rect">
            <a:avLst/>
          </a:prstGeom>
          <a:noFill/>
        </p:spPr>
        <p:txBody>
          <a:bodyPr wrap="square" rtlCol="0">
            <a:spAutoFit/>
          </a:bodyPr>
          <a:lstStyle/>
          <a:p>
            <a:r>
              <a:rPr lang="ru-RU" sz="2000" b="1" dirty="0"/>
              <a:t>Выделено </a:t>
            </a:r>
            <a:r>
              <a:rPr lang="ru-RU" sz="2000" b="1" dirty="0">
                <a:solidFill>
                  <a:schemeClr val="accent2">
                    <a:lumMod val="75000"/>
                  </a:schemeClr>
                </a:solidFill>
              </a:rPr>
              <a:t>2 392 162,30 </a:t>
            </a:r>
            <a:r>
              <a:rPr lang="ru-RU" sz="2000" b="1" dirty="0"/>
              <a:t>тыс. рублей.</a:t>
            </a:r>
          </a:p>
          <a:p>
            <a:endParaRPr lang="ru-RU" dirty="0"/>
          </a:p>
        </p:txBody>
      </p:sp>
      <p:sp>
        <p:nvSpPr>
          <p:cNvPr id="2" name="Стрелка: вправо 1">
            <a:extLst>
              <a:ext uri="{FF2B5EF4-FFF2-40B4-BE49-F238E27FC236}">
                <a16:creationId xmlns:a16="http://schemas.microsoft.com/office/drawing/2014/main" id="{B3A571DC-3815-43EB-AB6A-7FB0B9F624FF}"/>
              </a:ext>
            </a:extLst>
          </p:cNvPr>
          <p:cNvSpPr/>
          <p:nvPr/>
        </p:nvSpPr>
        <p:spPr>
          <a:xfrm>
            <a:off x="4117449" y="3317115"/>
            <a:ext cx="777047" cy="8118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 name="Рисунок 2">
            <a:extLst>
              <a:ext uri="{FF2B5EF4-FFF2-40B4-BE49-F238E27FC236}">
                <a16:creationId xmlns:a16="http://schemas.microsoft.com/office/drawing/2014/main" id="{8AF107B9-83EE-474A-B769-27AE18E6CCC2}"/>
              </a:ext>
            </a:extLst>
          </p:cNvPr>
          <p:cNvPicPr>
            <a:picLocks noChangeAspect="1"/>
          </p:cNvPicPr>
          <p:nvPr/>
        </p:nvPicPr>
        <p:blipFill>
          <a:blip r:embed="rId3"/>
          <a:stretch>
            <a:fillRect/>
          </a:stretch>
        </p:blipFill>
        <p:spPr>
          <a:xfrm>
            <a:off x="161282" y="4152687"/>
            <a:ext cx="4371821" cy="2556461"/>
          </a:xfrm>
          <a:prstGeom prst="rect">
            <a:avLst/>
          </a:prstGeom>
        </p:spPr>
      </p:pic>
      <p:graphicFrame>
        <p:nvGraphicFramePr>
          <p:cNvPr id="14" name="Диаграмма 13">
            <a:extLst>
              <a:ext uri="{FF2B5EF4-FFF2-40B4-BE49-F238E27FC236}">
                <a16:creationId xmlns:a16="http://schemas.microsoft.com/office/drawing/2014/main" id="{9A7C9233-8CCB-4A87-BD88-8B6068B366DB}"/>
              </a:ext>
            </a:extLst>
          </p:cNvPr>
          <p:cNvGraphicFramePr>
            <a:graphicFrameLocks/>
          </p:cNvGraphicFramePr>
          <p:nvPr>
            <p:extLst>
              <p:ext uri="{D42A27DB-BD31-4B8C-83A1-F6EECF244321}">
                <p14:modId xmlns:p14="http://schemas.microsoft.com/office/powerpoint/2010/main" val="3013713037"/>
              </p:ext>
            </p:extLst>
          </p:nvPr>
        </p:nvGraphicFramePr>
        <p:xfrm>
          <a:off x="469783" y="4415748"/>
          <a:ext cx="3842158" cy="189277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Диаграмма 14">
            <a:extLst>
              <a:ext uri="{FF2B5EF4-FFF2-40B4-BE49-F238E27FC236}">
                <a16:creationId xmlns:a16="http://schemas.microsoft.com/office/drawing/2014/main" id="{6141384F-E6EF-4124-8D29-B7FC9BBF603C}"/>
              </a:ext>
            </a:extLst>
          </p:cNvPr>
          <p:cNvGraphicFramePr>
            <a:graphicFrameLocks/>
          </p:cNvGraphicFramePr>
          <p:nvPr>
            <p:extLst>
              <p:ext uri="{D42A27DB-BD31-4B8C-83A1-F6EECF244321}">
                <p14:modId xmlns:p14="http://schemas.microsoft.com/office/powerpoint/2010/main" val="3525818789"/>
              </p:ext>
            </p:extLst>
          </p:nvPr>
        </p:nvGraphicFramePr>
        <p:xfrm>
          <a:off x="394284" y="2350051"/>
          <a:ext cx="3682766" cy="163121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662354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скругленные углы 12">
            <a:extLst>
              <a:ext uri="{FF2B5EF4-FFF2-40B4-BE49-F238E27FC236}">
                <a16:creationId xmlns:a16="http://schemas.microsoft.com/office/drawing/2014/main" id="{8113D56C-DBAF-42B1-B2E2-059B1015893C}"/>
              </a:ext>
            </a:extLst>
          </p:cNvPr>
          <p:cNvSpPr/>
          <p:nvPr/>
        </p:nvSpPr>
        <p:spPr>
          <a:xfrm>
            <a:off x="788565" y="1027330"/>
            <a:ext cx="8140450" cy="5681818"/>
          </a:xfrm>
          <a:prstGeom prst="roundRect">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endParaRPr lang="ru-RU" dirty="0"/>
          </a:p>
        </p:txBody>
      </p:sp>
      <p:pic>
        <p:nvPicPr>
          <p:cNvPr id="4" name="Рисунок 3">
            <a:extLst>
              <a:ext uri="{FF2B5EF4-FFF2-40B4-BE49-F238E27FC236}">
                <a16:creationId xmlns:a16="http://schemas.microsoft.com/office/drawing/2014/main" id="{1C91A67F-ECF7-4CAE-8EB9-D0E84BA811F3}"/>
              </a:ext>
            </a:extLst>
          </p:cNvPr>
          <p:cNvPicPr>
            <a:picLocks noChangeAspect="1"/>
          </p:cNvPicPr>
          <p:nvPr/>
        </p:nvPicPr>
        <p:blipFill>
          <a:blip r:embed="rId2"/>
          <a:stretch>
            <a:fillRect/>
          </a:stretch>
        </p:blipFill>
        <p:spPr>
          <a:xfrm>
            <a:off x="146718" y="148851"/>
            <a:ext cx="780356" cy="804742"/>
          </a:xfrm>
          <a:prstGeom prst="rect">
            <a:avLst/>
          </a:prstGeom>
        </p:spPr>
      </p:pic>
      <p:sp>
        <p:nvSpPr>
          <p:cNvPr id="6" name="TextBox 5">
            <a:extLst>
              <a:ext uri="{FF2B5EF4-FFF2-40B4-BE49-F238E27FC236}">
                <a16:creationId xmlns:a16="http://schemas.microsoft.com/office/drawing/2014/main" id="{D60FB159-12A2-4DC5-804A-1B7FA5733B9B}"/>
              </a:ext>
            </a:extLst>
          </p:cNvPr>
          <p:cNvSpPr txBox="1"/>
          <p:nvPr/>
        </p:nvSpPr>
        <p:spPr>
          <a:xfrm>
            <a:off x="927074" y="308861"/>
            <a:ext cx="1702965" cy="646331"/>
          </a:xfrm>
          <a:prstGeom prst="rect">
            <a:avLst/>
          </a:prstGeom>
          <a:noFill/>
        </p:spPr>
        <p:txBody>
          <a:bodyPr wrap="square" rtlCol="0">
            <a:spAutoFit/>
          </a:bodyPr>
          <a:lstStyle/>
          <a:p>
            <a:r>
              <a:rPr lang="ru-RU" sz="1200" dirty="0"/>
              <a:t>Министерство здравоохранения Иркутской области</a:t>
            </a:r>
          </a:p>
        </p:txBody>
      </p:sp>
      <p:sp>
        <p:nvSpPr>
          <p:cNvPr id="7" name="TextBox 6">
            <a:extLst>
              <a:ext uri="{FF2B5EF4-FFF2-40B4-BE49-F238E27FC236}">
                <a16:creationId xmlns:a16="http://schemas.microsoft.com/office/drawing/2014/main" id="{3159EACB-3FA0-4828-A676-75F2097FD105}"/>
              </a:ext>
            </a:extLst>
          </p:cNvPr>
          <p:cNvSpPr txBox="1"/>
          <p:nvPr/>
        </p:nvSpPr>
        <p:spPr>
          <a:xfrm>
            <a:off x="2390862" y="235124"/>
            <a:ext cx="6606420" cy="384721"/>
          </a:xfrm>
          <a:prstGeom prst="rect">
            <a:avLst/>
          </a:prstGeom>
          <a:noFill/>
        </p:spPr>
        <p:txBody>
          <a:bodyPr wrap="square" rtlCol="0">
            <a:spAutoFit/>
          </a:bodyPr>
          <a:lstStyle/>
          <a:p>
            <a:pPr algn="just"/>
            <a:r>
              <a:rPr lang="ru-RU" sz="1900" b="1" dirty="0">
                <a:solidFill>
                  <a:schemeClr val="accent6">
                    <a:lumMod val="50000"/>
                  </a:schemeClr>
                </a:solidFill>
              </a:rPr>
              <a:t>Обеспечение пациентов, страдающих сахарным диабетом</a:t>
            </a:r>
          </a:p>
        </p:txBody>
      </p:sp>
      <p:sp>
        <p:nvSpPr>
          <p:cNvPr id="17" name="TextBox 16">
            <a:extLst>
              <a:ext uri="{FF2B5EF4-FFF2-40B4-BE49-F238E27FC236}">
                <a16:creationId xmlns:a16="http://schemas.microsoft.com/office/drawing/2014/main" id="{FB04F223-5FB6-4A7C-8D1E-7B74CD65E949}"/>
              </a:ext>
            </a:extLst>
          </p:cNvPr>
          <p:cNvSpPr txBox="1"/>
          <p:nvPr/>
        </p:nvSpPr>
        <p:spPr>
          <a:xfrm>
            <a:off x="1073791" y="1191237"/>
            <a:ext cx="7575259" cy="4985980"/>
          </a:xfrm>
          <a:prstGeom prst="rect">
            <a:avLst/>
          </a:prstGeom>
          <a:noFill/>
        </p:spPr>
        <p:txBody>
          <a:bodyPr wrap="square" rtlCol="0">
            <a:spAutoFit/>
          </a:bodyPr>
          <a:lstStyle/>
          <a:p>
            <a:pPr algn="ctr"/>
            <a:r>
              <a:rPr lang="ru-RU" dirty="0"/>
              <a:t> </a:t>
            </a:r>
            <a:r>
              <a:rPr lang="ru-RU" sz="1500" b="1" dirty="0"/>
              <a:t>Информация по тест-полоскам и датчикам</a:t>
            </a:r>
          </a:p>
          <a:p>
            <a:pPr algn="just"/>
            <a:r>
              <a:rPr lang="ru-RU" sz="1500" dirty="0"/>
              <a:t>          На поставку тест-полосок для определения уровня глюкозы в крови заключен государственный контракт (58 823 упаковок – квартальная потребность), поставщик поставляет товар с задержкой, частями, по причине отсутствия сырья в связи с санкциями. Также организованы закупочные мероприятия тест-полосок в количестве 100 000 упаковок (ориентировочно, потребность двух кварталов).</a:t>
            </a:r>
          </a:p>
          <a:p>
            <a:pPr algn="just"/>
            <a:r>
              <a:rPr lang="ru-RU" sz="1500" dirty="0"/>
              <a:t>          Медицинские изделия Датчики для непрерывного мониторирования уровня глюкозы в крови (система для непрерывного мониторирования глюкозы в крови) для детей отгружены по государственному контракту, поставщик поставил товар не соответствующий государственному контракту. В настоящее время, поставщиком осуществляется замена товара. Товарный запас Датчиков составляет 1,5 месяцев, в настоящее время проводятся закупочные мероприятия для обеспечения пациентов до конца года.</a:t>
            </a:r>
          </a:p>
          <a:p>
            <a:pPr algn="ctr"/>
            <a:r>
              <a:rPr lang="ru-RU" sz="1500" b="1" dirty="0"/>
              <a:t>Лекарственные препараты Инсулина закуплены министерством в полном объеме</a:t>
            </a:r>
          </a:p>
          <a:p>
            <a:pPr algn="just"/>
            <a:r>
              <a:rPr lang="ru-RU" sz="1500" dirty="0"/>
              <a:t>Проблемные позиции Инсулин </a:t>
            </a:r>
            <a:r>
              <a:rPr lang="ru-RU" sz="1500" dirty="0" err="1"/>
              <a:t>Лизпро</a:t>
            </a:r>
            <a:r>
              <a:rPr lang="ru-RU" sz="1500" dirty="0"/>
              <a:t> и Инсулин </a:t>
            </a:r>
            <a:r>
              <a:rPr lang="ru-RU" sz="1500" dirty="0" err="1"/>
              <a:t>лизпро</a:t>
            </a:r>
            <a:r>
              <a:rPr lang="ru-RU" sz="1500" dirty="0"/>
              <a:t> двухфазный 50%.</a:t>
            </a:r>
          </a:p>
          <a:p>
            <a:pPr algn="just"/>
            <a:r>
              <a:rPr lang="ru-RU" sz="1500" dirty="0"/>
              <a:t>Инсулин </a:t>
            </a:r>
            <a:r>
              <a:rPr lang="ru-RU" sz="1500" dirty="0" err="1"/>
              <a:t>Лизпро</a:t>
            </a:r>
            <a:r>
              <a:rPr lang="ru-RU" sz="1500" dirty="0"/>
              <a:t> в настоящее время по ОНЛП заключается </a:t>
            </a:r>
            <a:r>
              <a:rPr lang="ru-RU" sz="1500" dirty="0" err="1"/>
              <a:t>гк</a:t>
            </a:r>
            <a:r>
              <a:rPr lang="ru-RU" sz="1500" dirty="0"/>
              <a:t> (4 аукцион) по 106-оз проходят конкурсные процедуры (4 аукцион).</a:t>
            </a:r>
          </a:p>
          <a:p>
            <a:r>
              <a:rPr lang="ru-RU" sz="1500" dirty="0"/>
              <a:t>Инсулин </a:t>
            </a:r>
            <a:r>
              <a:rPr lang="ru-RU" sz="1500" dirty="0" err="1"/>
              <a:t>Лизпро</a:t>
            </a:r>
            <a:r>
              <a:rPr lang="ru-RU" sz="1500" dirty="0"/>
              <a:t> двухфазный 50% - производитель отказался от ввоза лекарственного препарата на территорию РФ, аналог отечественного производства планируется к вводу в гражданский оборот летом 2025 года.</a:t>
            </a:r>
          </a:p>
          <a:p>
            <a:endParaRPr lang="ru-RU" sz="1500" dirty="0"/>
          </a:p>
        </p:txBody>
      </p:sp>
    </p:spTree>
    <p:extLst>
      <p:ext uri="{BB962C8B-B14F-4D97-AF65-F5344CB8AC3E}">
        <p14:creationId xmlns:p14="http://schemas.microsoft.com/office/powerpoint/2010/main" val="2922206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скругленные углы 11">
            <a:extLst>
              <a:ext uri="{FF2B5EF4-FFF2-40B4-BE49-F238E27FC236}">
                <a16:creationId xmlns:a16="http://schemas.microsoft.com/office/drawing/2014/main" id="{0A91FDA1-311A-4581-A58B-934202029100}"/>
              </a:ext>
            </a:extLst>
          </p:cNvPr>
          <p:cNvSpPr/>
          <p:nvPr/>
        </p:nvSpPr>
        <p:spPr>
          <a:xfrm>
            <a:off x="161282" y="1797783"/>
            <a:ext cx="4371821" cy="4569461"/>
          </a:xfrm>
          <a:prstGeom prst="roundRect">
            <a:avLst/>
          </a:prstGeom>
          <a:solidFill>
            <a:schemeClr val="accent2">
              <a:lumMod val="20000"/>
              <a:lumOff val="80000"/>
            </a:schemeClr>
          </a:solidFill>
          <a:ln>
            <a:noFill/>
          </a:ln>
        </p:spPr>
        <p:style>
          <a:lnRef idx="1">
            <a:schemeClr val="accent2"/>
          </a:lnRef>
          <a:fillRef idx="1001">
            <a:schemeClr val="lt2"/>
          </a:fillRef>
          <a:effectRef idx="1">
            <a:schemeClr val="accent2"/>
          </a:effectRef>
          <a:fontRef idx="minor">
            <a:schemeClr val="dk1"/>
          </a:fontRef>
        </p:style>
        <p:txBody>
          <a:bodyPr rtlCol="0" anchor="ctr"/>
          <a:lstStyle/>
          <a:p>
            <a:pPr algn="ctr"/>
            <a:endParaRPr lang="ru-RU" dirty="0"/>
          </a:p>
        </p:txBody>
      </p:sp>
      <p:sp>
        <p:nvSpPr>
          <p:cNvPr id="13" name="Прямоугольник: скругленные углы 12">
            <a:extLst>
              <a:ext uri="{FF2B5EF4-FFF2-40B4-BE49-F238E27FC236}">
                <a16:creationId xmlns:a16="http://schemas.microsoft.com/office/drawing/2014/main" id="{8113D56C-DBAF-42B1-B2E2-059B1015893C}"/>
              </a:ext>
            </a:extLst>
          </p:cNvPr>
          <p:cNvSpPr/>
          <p:nvPr/>
        </p:nvSpPr>
        <p:spPr>
          <a:xfrm>
            <a:off x="4671369" y="1797784"/>
            <a:ext cx="4257646" cy="4569460"/>
          </a:xfrm>
          <a:prstGeom prst="roundRect">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endParaRPr lang="ru-RU" dirty="0"/>
          </a:p>
        </p:txBody>
      </p:sp>
      <p:pic>
        <p:nvPicPr>
          <p:cNvPr id="4" name="Рисунок 3">
            <a:extLst>
              <a:ext uri="{FF2B5EF4-FFF2-40B4-BE49-F238E27FC236}">
                <a16:creationId xmlns:a16="http://schemas.microsoft.com/office/drawing/2014/main" id="{1C91A67F-ECF7-4CAE-8EB9-D0E84BA811F3}"/>
              </a:ext>
            </a:extLst>
          </p:cNvPr>
          <p:cNvPicPr>
            <a:picLocks noChangeAspect="1"/>
          </p:cNvPicPr>
          <p:nvPr/>
        </p:nvPicPr>
        <p:blipFill>
          <a:blip r:embed="rId2"/>
          <a:stretch>
            <a:fillRect/>
          </a:stretch>
        </p:blipFill>
        <p:spPr>
          <a:xfrm>
            <a:off x="146718" y="148851"/>
            <a:ext cx="780356" cy="804742"/>
          </a:xfrm>
          <a:prstGeom prst="rect">
            <a:avLst/>
          </a:prstGeom>
        </p:spPr>
      </p:pic>
      <p:sp>
        <p:nvSpPr>
          <p:cNvPr id="6" name="TextBox 5">
            <a:extLst>
              <a:ext uri="{FF2B5EF4-FFF2-40B4-BE49-F238E27FC236}">
                <a16:creationId xmlns:a16="http://schemas.microsoft.com/office/drawing/2014/main" id="{D60FB159-12A2-4DC5-804A-1B7FA5733B9B}"/>
              </a:ext>
            </a:extLst>
          </p:cNvPr>
          <p:cNvSpPr txBox="1"/>
          <p:nvPr/>
        </p:nvSpPr>
        <p:spPr>
          <a:xfrm>
            <a:off x="927074" y="308861"/>
            <a:ext cx="1702965" cy="646331"/>
          </a:xfrm>
          <a:prstGeom prst="rect">
            <a:avLst/>
          </a:prstGeom>
          <a:noFill/>
        </p:spPr>
        <p:txBody>
          <a:bodyPr wrap="square" rtlCol="0">
            <a:spAutoFit/>
          </a:bodyPr>
          <a:lstStyle/>
          <a:p>
            <a:r>
              <a:rPr lang="ru-RU" sz="1200" dirty="0"/>
              <a:t>Министерство здравоохранения Иркутской области</a:t>
            </a:r>
          </a:p>
        </p:txBody>
      </p:sp>
      <p:sp>
        <p:nvSpPr>
          <p:cNvPr id="7" name="TextBox 6">
            <a:extLst>
              <a:ext uri="{FF2B5EF4-FFF2-40B4-BE49-F238E27FC236}">
                <a16:creationId xmlns:a16="http://schemas.microsoft.com/office/drawing/2014/main" id="{3159EACB-3FA0-4828-A676-75F2097FD105}"/>
              </a:ext>
            </a:extLst>
          </p:cNvPr>
          <p:cNvSpPr txBox="1"/>
          <p:nvPr/>
        </p:nvSpPr>
        <p:spPr>
          <a:xfrm>
            <a:off x="2390862" y="235124"/>
            <a:ext cx="6606420" cy="1107996"/>
          </a:xfrm>
          <a:prstGeom prst="rect">
            <a:avLst/>
          </a:prstGeom>
          <a:noFill/>
        </p:spPr>
        <p:txBody>
          <a:bodyPr wrap="square" rtlCol="0">
            <a:spAutoFit/>
          </a:bodyPr>
          <a:lstStyle/>
          <a:p>
            <a:pPr algn="ctr"/>
            <a:r>
              <a:rPr lang="ru-RU" sz="2200" b="1" dirty="0">
                <a:solidFill>
                  <a:schemeClr val="accent6">
                    <a:lumMod val="50000"/>
                  </a:schemeClr>
                </a:solidFill>
              </a:rPr>
              <a:t>Лекарственное обеспечение в рамках реализации национального проекта "Борьба с сердечно-сосудистыми заболеваниями"</a:t>
            </a:r>
          </a:p>
        </p:txBody>
      </p:sp>
      <p:sp>
        <p:nvSpPr>
          <p:cNvPr id="17" name="TextBox 16">
            <a:extLst>
              <a:ext uri="{FF2B5EF4-FFF2-40B4-BE49-F238E27FC236}">
                <a16:creationId xmlns:a16="http://schemas.microsoft.com/office/drawing/2014/main" id="{FB04F223-5FB6-4A7C-8D1E-7B74CD65E949}"/>
              </a:ext>
            </a:extLst>
          </p:cNvPr>
          <p:cNvSpPr txBox="1"/>
          <p:nvPr/>
        </p:nvSpPr>
        <p:spPr>
          <a:xfrm>
            <a:off x="4863896" y="1866340"/>
            <a:ext cx="4118822" cy="4739759"/>
          </a:xfrm>
          <a:prstGeom prst="rect">
            <a:avLst/>
          </a:prstGeom>
          <a:noFill/>
        </p:spPr>
        <p:txBody>
          <a:bodyPr wrap="square" rtlCol="0">
            <a:spAutoFit/>
          </a:bodyPr>
          <a:lstStyle/>
          <a:p>
            <a:r>
              <a:rPr lang="ru-RU" sz="1700" dirty="0"/>
              <a:t>Объем выделенных бюджетных ассигнований за период 2022-2025 год уменьшился с  149 632,8 тыс. рублей до 145 598,00 тыс. рублей, относительно 2024 года объем выделенных бюджетных ассигнований снизился на 7% с 156 484,2 тыс. рублей до 145 598,00 тыс. рублей.</a:t>
            </a:r>
          </a:p>
          <a:p>
            <a:r>
              <a:rPr lang="ru-RU" sz="1700" dirty="0"/>
              <a:t>Заключено </a:t>
            </a:r>
            <a:r>
              <a:rPr lang="ru-RU" sz="1700" b="1" dirty="0">
                <a:solidFill>
                  <a:schemeClr val="accent2">
                    <a:lumMod val="75000"/>
                  </a:schemeClr>
                </a:solidFill>
              </a:rPr>
              <a:t>25</a:t>
            </a:r>
            <a:r>
              <a:rPr lang="ru-RU" sz="1700" dirty="0"/>
              <a:t> государственных контрактов на общую сумму </a:t>
            </a:r>
            <a:br>
              <a:rPr lang="ru-RU" sz="1700" dirty="0"/>
            </a:br>
            <a:r>
              <a:rPr lang="ru-RU" sz="1700" b="1" dirty="0">
                <a:solidFill>
                  <a:schemeClr val="accent2">
                    <a:lumMod val="75000"/>
                  </a:schemeClr>
                </a:solidFill>
              </a:rPr>
              <a:t>90 717,07 </a:t>
            </a:r>
            <a:r>
              <a:rPr lang="ru-RU" sz="1700" dirty="0"/>
              <a:t>тыс. руб.</a:t>
            </a:r>
          </a:p>
          <a:p>
            <a:r>
              <a:rPr lang="ru-RU" sz="1700" dirty="0"/>
              <a:t>Процент контрактации составляет 61%</a:t>
            </a:r>
          </a:p>
          <a:p>
            <a:r>
              <a:rPr lang="ru-RU" sz="1700" dirty="0"/>
              <a:t>Проходят конкурсные процедуры 16 заявок на сумму </a:t>
            </a:r>
            <a:r>
              <a:rPr lang="ru-RU" sz="1700" b="1" dirty="0">
                <a:solidFill>
                  <a:schemeClr val="accent2">
                    <a:lumMod val="75000"/>
                  </a:schemeClr>
                </a:solidFill>
              </a:rPr>
              <a:t>51 563,62 </a:t>
            </a:r>
            <a:r>
              <a:rPr lang="ru-RU" sz="1700" dirty="0"/>
              <a:t>тыс. рублей.</a:t>
            </a:r>
          </a:p>
          <a:p>
            <a:r>
              <a:rPr lang="ru-RU" sz="1700" dirty="0"/>
              <a:t>Процент контрактации с учетом заявок на закуп лекарственных препаратов составляет 95%.</a:t>
            </a:r>
          </a:p>
          <a:p>
            <a:endParaRPr lang="ru-RU" sz="1500" dirty="0"/>
          </a:p>
          <a:p>
            <a:endParaRPr lang="ru-RU" sz="1500" dirty="0"/>
          </a:p>
        </p:txBody>
      </p:sp>
      <p:sp>
        <p:nvSpPr>
          <p:cNvPr id="24" name="TextBox 23">
            <a:extLst>
              <a:ext uri="{FF2B5EF4-FFF2-40B4-BE49-F238E27FC236}">
                <a16:creationId xmlns:a16="http://schemas.microsoft.com/office/drawing/2014/main" id="{77736CDC-0ADC-4F31-AA60-3E2FF2F71300}"/>
              </a:ext>
            </a:extLst>
          </p:cNvPr>
          <p:cNvSpPr txBox="1"/>
          <p:nvPr/>
        </p:nvSpPr>
        <p:spPr>
          <a:xfrm>
            <a:off x="276838" y="1988207"/>
            <a:ext cx="4160938" cy="1292662"/>
          </a:xfrm>
          <a:prstGeom prst="rect">
            <a:avLst/>
          </a:prstGeom>
          <a:noFill/>
        </p:spPr>
        <p:txBody>
          <a:bodyPr wrap="square" rtlCol="0">
            <a:spAutoFit/>
          </a:bodyPr>
          <a:lstStyle/>
          <a:p>
            <a:endParaRPr lang="ru-RU" sz="2000" b="1" dirty="0"/>
          </a:p>
          <a:p>
            <a:endParaRPr lang="ru-RU" sz="2000" b="1" dirty="0"/>
          </a:p>
          <a:p>
            <a:r>
              <a:rPr lang="ru-RU" sz="2000" b="1" dirty="0"/>
              <a:t>Выделено </a:t>
            </a:r>
            <a:r>
              <a:rPr lang="ru-RU" sz="2000" b="1" dirty="0">
                <a:solidFill>
                  <a:schemeClr val="accent2">
                    <a:lumMod val="75000"/>
                  </a:schemeClr>
                </a:solidFill>
              </a:rPr>
              <a:t>145 598,00 </a:t>
            </a:r>
            <a:r>
              <a:rPr lang="ru-RU" sz="2000" b="1" dirty="0"/>
              <a:t>тыс. рублей.</a:t>
            </a:r>
          </a:p>
          <a:p>
            <a:endParaRPr lang="ru-RU" dirty="0"/>
          </a:p>
        </p:txBody>
      </p:sp>
      <p:sp>
        <p:nvSpPr>
          <p:cNvPr id="2" name="Стрелка: вправо 1">
            <a:extLst>
              <a:ext uri="{FF2B5EF4-FFF2-40B4-BE49-F238E27FC236}">
                <a16:creationId xmlns:a16="http://schemas.microsoft.com/office/drawing/2014/main" id="{B3A571DC-3815-43EB-AB6A-7FB0B9F624FF}"/>
              </a:ext>
            </a:extLst>
          </p:cNvPr>
          <p:cNvSpPr/>
          <p:nvPr/>
        </p:nvSpPr>
        <p:spPr>
          <a:xfrm>
            <a:off x="4183476" y="3188102"/>
            <a:ext cx="626717" cy="8118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16" name="Диаграмма 15">
            <a:extLst>
              <a:ext uri="{FF2B5EF4-FFF2-40B4-BE49-F238E27FC236}">
                <a16:creationId xmlns:a16="http://schemas.microsoft.com/office/drawing/2014/main" id="{A8FD76D7-60F8-4C21-8577-8F154DD97095}"/>
              </a:ext>
            </a:extLst>
          </p:cNvPr>
          <p:cNvGraphicFramePr>
            <a:graphicFrameLocks/>
          </p:cNvGraphicFramePr>
          <p:nvPr>
            <p:extLst>
              <p:ext uri="{D42A27DB-BD31-4B8C-83A1-F6EECF244321}">
                <p14:modId xmlns:p14="http://schemas.microsoft.com/office/powerpoint/2010/main" val="1529720492"/>
              </p:ext>
            </p:extLst>
          </p:nvPr>
        </p:nvGraphicFramePr>
        <p:xfrm>
          <a:off x="394284" y="3317115"/>
          <a:ext cx="3917658" cy="21944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85319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скругленные углы 11">
            <a:extLst>
              <a:ext uri="{FF2B5EF4-FFF2-40B4-BE49-F238E27FC236}">
                <a16:creationId xmlns:a16="http://schemas.microsoft.com/office/drawing/2014/main" id="{0A91FDA1-311A-4581-A58B-934202029100}"/>
              </a:ext>
            </a:extLst>
          </p:cNvPr>
          <p:cNvSpPr/>
          <p:nvPr/>
        </p:nvSpPr>
        <p:spPr>
          <a:xfrm>
            <a:off x="161282" y="1797783"/>
            <a:ext cx="4371821" cy="4569461"/>
          </a:xfrm>
          <a:prstGeom prst="roundRect">
            <a:avLst/>
          </a:prstGeom>
          <a:solidFill>
            <a:schemeClr val="accent2">
              <a:lumMod val="20000"/>
              <a:lumOff val="80000"/>
            </a:schemeClr>
          </a:solidFill>
          <a:ln>
            <a:noFill/>
          </a:ln>
        </p:spPr>
        <p:style>
          <a:lnRef idx="1">
            <a:schemeClr val="accent2"/>
          </a:lnRef>
          <a:fillRef idx="1001">
            <a:schemeClr val="lt2"/>
          </a:fillRef>
          <a:effectRef idx="1">
            <a:schemeClr val="accent2"/>
          </a:effectRef>
          <a:fontRef idx="minor">
            <a:schemeClr val="dk1"/>
          </a:fontRef>
        </p:style>
        <p:txBody>
          <a:bodyPr rtlCol="0" anchor="ctr"/>
          <a:lstStyle/>
          <a:p>
            <a:pPr algn="ctr"/>
            <a:endParaRPr lang="ru-RU" dirty="0"/>
          </a:p>
        </p:txBody>
      </p:sp>
      <p:sp>
        <p:nvSpPr>
          <p:cNvPr id="13" name="Прямоугольник: скругленные углы 12">
            <a:extLst>
              <a:ext uri="{FF2B5EF4-FFF2-40B4-BE49-F238E27FC236}">
                <a16:creationId xmlns:a16="http://schemas.microsoft.com/office/drawing/2014/main" id="{8113D56C-DBAF-42B1-B2E2-059B1015893C}"/>
              </a:ext>
            </a:extLst>
          </p:cNvPr>
          <p:cNvSpPr/>
          <p:nvPr/>
        </p:nvSpPr>
        <p:spPr>
          <a:xfrm>
            <a:off x="4671369" y="1797784"/>
            <a:ext cx="4257646" cy="4569460"/>
          </a:xfrm>
          <a:prstGeom prst="roundRect">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endParaRPr lang="ru-RU" dirty="0"/>
          </a:p>
        </p:txBody>
      </p:sp>
      <p:pic>
        <p:nvPicPr>
          <p:cNvPr id="4" name="Рисунок 3">
            <a:extLst>
              <a:ext uri="{FF2B5EF4-FFF2-40B4-BE49-F238E27FC236}">
                <a16:creationId xmlns:a16="http://schemas.microsoft.com/office/drawing/2014/main" id="{1C91A67F-ECF7-4CAE-8EB9-D0E84BA811F3}"/>
              </a:ext>
            </a:extLst>
          </p:cNvPr>
          <p:cNvPicPr>
            <a:picLocks noChangeAspect="1"/>
          </p:cNvPicPr>
          <p:nvPr/>
        </p:nvPicPr>
        <p:blipFill>
          <a:blip r:embed="rId2"/>
          <a:stretch>
            <a:fillRect/>
          </a:stretch>
        </p:blipFill>
        <p:spPr>
          <a:xfrm>
            <a:off x="146718" y="148851"/>
            <a:ext cx="780356" cy="804742"/>
          </a:xfrm>
          <a:prstGeom prst="rect">
            <a:avLst/>
          </a:prstGeom>
        </p:spPr>
      </p:pic>
      <p:sp>
        <p:nvSpPr>
          <p:cNvPr id="6" name="TextBox 5">
            <a:extLst>
              <a:ext uri="{FF2B5EF4-FFF2-40B4-BE49-F238E27FC236}">
                <a16:creationId xmlns:a16="http://schemas.microsoft.com/office/drawing/2014/main" id="{D60FB159-12A2-4DC5-804A-1B7FA5733B9B}"/>
              </a:ext>
            </a:extLst>
          </p:cNvPr>
          <p:cNvSpPr txBox="1"/>
          <p:nvPr/>
        </p:nvSpPr>
        <p:spPr>
          <a:xfrm>
            <a:off x="927074" y="308861"/>
            <a:ext cx="1702965" cy="646331"/>
          </a:xfrm>
          <a:prstGeom prst="rect">
            <a:avLst/>
          </a:prstGeom>
          <a:noFill/>
        </p:spPr>
        <p:txBody>
          <a:bodyPr wrap="square" rtlCol="0">
            <a:spAutoFit/>
          </a:bodyPr>
          <a:lstStyle/>
          <a:p>
            <a:r>
              <a:rPr lang="ru-RU" sz="1200" dirty="0"/>
              <a:t>Министерство здравоохранения Иркутской области</a:t>
            </a:r>
          </a:p>
        </p:txBody>
      </p:sp>
      <p:sp>
        <p:nvSpPr>
          <p:cNvPr id="7" name="TextBox 6">
            <a:extLst>
              <a:ext uri="{FF2B5EF4-FFF2-40B4-BE49-F238E27FC236}">
                <a16:creationId xmlns:a16="http://schemas.microsoft.com/office/drawing/2014/main" id="{3159EACB-3FA0-4828-A676-75F2097FD105}"/>
              </a:ext>
            </a:extLst>
          </p:cNvPr>
          <p:cNvSpPr txBox="1"/>
          <p:nvPr/>
        </p:nvSpPr>
        <p:spPr>
          <a:xfrm>
            <a:off x="2390862" y="235124"/>
            <a:ext cx="6606420" cy="969496"/>
          </a:xfrm>
          <a:prstGeom prst="rect">
            <a:avLst/>
          </a:prstGeom>
          <a:noFill/>
        </p:spPr>
        <p:txBody>
          <a:bodyPr wrap="square" rtlCol="0">
            <a:spAutoFit/>
          </a:bodyPr>
          <a:lstStyle/>
          <a:p>
            <a:pPr algn="ctr"/>
            <a:r>
              <a:rPr lang="ru-RU" sz="1900" b="1" dirty="0">
                <a:solidFill>
                  <a:schemeClr val="accent6">
                    <a:lumMod val="50000"/>
                  </a:schemeClr>
                </a:solidFill>
              </a:rPr>
              <a:t>Обеспечение лекарственными препаратами за счет средств федерального бюджета в рамках Постановления Правительства РФ от 26.11.2018 № 1416 (далее-14 ВЗН)</a:t>
            </a:r>
          </a:p>
        </p:txBody>
      </p:sp>
      <p:sp>
        <p:nvSpPr>
          <p:cNvPr id="17" name="TextBox 16">
            <a:extLst>
              <a:ext uri="{FF2B5EF4-FFF2-40B4-BE49-F238E27FC236}">
                <a16:creationId xmlns:a16="http://schemas.microsoft.com/office/drawing/2014/main" id="{FB04F223-5FB6-4A7C-8D1E-7B74CD65E949}"/>
              </a:ext>
            </a:extLst>
          </p:cNvPr>
          <p:cNvSpPr txBox="1"/>
          <p:nvPr/>
        </p:nvSpPr>
        <p:spPr>
          <a:xfrm>
            <a:off x="4740781" y="2057400"/>
            <a:ext cx="4118822" cy="5239896"/>
          </a:xfrm>
          <a:prstGeom prst="rect">
            <a:avLst/>
          </a:prstGeom>
          <a:noFill/>
        </p:spPr>
        <p:txBody>
          <a:bodyPr wrap="square" rtlCol="0">
            <a:spAutoFit/>
          </a:bodyPr>
          <a:lstStyle/>
          <a:p>
            <a:pPr algn="just"/>
            <a:r>
              <a:rPr lang="ru-RU" sz="1250" dirty="0"/>
              <a:t>Обеспечение пациентов осуществляется в рамках централизованных поставок лекарственных препаратов в натуральном выражении за счет средств федерального бюджета.</a:t>
            </a:r>
          </a:p>
          <a:p>
            <a:pPr algn="just"/>
            <a:r>
              <a:rPr lang="ru-RU" sz="1250" dirty="0"/>
              <a:t>В течении периода с 2023 по 2024 год наблюдается динамика увеличения количества обеспеченных пациентов с 2064 до 2180 пациентов, в течении 1 квартала 2025 года обеспечено 1306 пациентов.</a:t>
            </a:r>
          </a:p>
          <a:p>
            <a:pPr algn="just"/>
            <a:r>
              <a:rPr lang="ru-RU" sz="1250" dirty="0"/>
              <a:t>Сумма обеспечения в 2024 по сравнению с 2023 годом уменьшилась на 20%.</a:t>
            </a:r>
          </a:p>
          <a:p>
            <a:pPr algn="just"/>
            <a:r>
              <a:rPr lang="ru-RU" sz="1250" dirty="0"/>
              <a:t>Снижение количества отпущенных упаковок в 2024 году относительно 2023 года и соответственно суммы обеспечения в 2024 году связано с обеспечением пациентов в ноябре-декабре 2023 года на 1 квартал 2024 года,  а так же изменением схем лечения пациентов, а именно переводом пациентов на другие лекарственные препараты, в том числе обеспечение которыми осуществляется в рамках других мероприятий (ОНЛП), отмена лекарственных препаратов, так же закуп более дешевых аналогов лекарственных препаратов, переезд пациентов в другие субъекты.</a:t>
            </a:r>
          </a:p>
          <a:p>
            <a:endParaRPr lang="ru-RU" sz="1400" dirty="0"/>
          </a:p>
          <a:p>
            <a:endParaRPr lang="ru-RU" sz="1400" dirty="0"/>
          </a:p>
          <a:p>
            <a:endParaRPr lang="ru-RU" sz="1400" dirty="0"/>
          </a:p>
          <a:p>
            <a:endParaRPr lang="ru-RU" sz="1500" dirty="0"/>
          </a:p>
          <a:p>
            <a:endParaRPr lang="ru-RU" sz="1500" dirty="0"/>
          </a:p>
        </p:txBody>
      </p:sp>
      <p:sp>
        <p:nvSpPr>
          <p:cNvPr id="24" name="TextBox 23">
            <a:extLst>
              <a:ext uri="{FF2B5EF4-FFF2-40B4-BE49-F238E27FC236}">
                <a16:creationId xmlns:a16="http://schemas.microsoft.com/office/drawing/2014/main" id="{77736CDC-0ADC-4F31-AA60-3E2FF2F71300}"/>
              </a:ext>
            </a:extLst>
          </p:cNvPr>
          <p:cNvSpPr txBox="1"/>
          <p:nvPr/>
        </p:nvSpPr>
        <p:spPr>
          <a:xfrm>
            <a:off x="276838" y="1988207"/>
            <a:ext cx="4160938" cy="984885"/>
          </a:xfrm>
          <a:prstGeom prst="rect">
            <a:avLst/>
          </a:prstGeom>
          <a:noFill/>
        </p:spPr>
        <p:txBody>
          <a:bodyPr wrap="square" rtlCol="0">
            <a:spAutoFit/>
          </a:bodyPr>
          <a:lstStyle/>
          <a:p>
            <a:endParaRPr lang="ru-RU" sz="2000" b="1" dirty="0"/>
          </a:p>
          <a:p>
            <a:endParaRPr lang="ru-RU" sz="2000" b="1" dirty="0"/>
          </a:p>
          <a:p>
            <a:endParaRPr lang="ru-RU" dirty="0"/>
          </a:p>
        </p:txBody>
      </p:sp>
      <p:sp>
        <p:nvSpPr>
          <p:cNvPr id="2" name="Стрелка: вправо 1">
            <a:extLst>
              <a:ext uri="{FF2B5EF4-FFF2-40B4-BE49-F238E27FC236}">
                <a16:creationId xmlns:a16="http://schemas.microsoft.com/office/drawing/2014/main" id="{B3A571DC-3815-43EB-AB6A-7FB0B9F624FF}"/>
              </a:ext>
            </a:extLst>
          </p:cNvPr>
          <p:cNvSpPr/>
          <p:nvPr/>
        </p:nvSpPr>
        <p:spPr>
          <a:xfrm>
            <a:off x="3963734" y="3232595"/>
            <a:ext cx="777047" cy="8118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15" name="Диаграмма 14">
            <a:extLst>
              <a:ext uri="{FF2B5EF4-FFF2-40B4-BE49-F238E27FC236}">
                <a16:creationId xmlns:a16="http://schemas.microsoft.com/office/drawing/2014/main" id="{82AEFE68-9694-4014-AD54-50D60417CA7C}"/>
              </a:ext>
            </a:extLst>
          </p:cNvPr>
          <p:cNvGraphicFramePr>
            <a:graphicFrameLocks/>
          </p:cNvGraphicFramePr>
          <p:nvPr>
            <p:extLst>
              <p:ext uri="{D42A27DB-BD31-4B8C-83A1-F6EECF244321}">
                <p14:modId xmlns:p14="http://schemas.microsoft.com/office/powerpoint/2010/main" val="3600442986"/>
              </p:ext>
            </p:extLst>
          </p:nvPr>
        </p:nvGraphicFramePr>
        <p:xfrm>
          <a:off x="612396" y="3781265"/>
          <a:ext cx="3571080" cy="240980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Диаграмма 17">
            <a:extLst>
              <a:ext uri="{FF2B5EF4-FFF2-40B4-BE49-F238E27FC236}">
                <a16:creationId xmlns:a16="http://schemas.microsoft.com/office/drawing/2014/main" id="{0D4316F2-1734-4C94-BD9D-1A675D962F36}"/>
              </a:ext>
            </a:extLst>
          </p:cNvPr>
          <p:cNvGraphicFramePr>
            <a:graphicFrameLocks/>
          </p:cNvGraphicFramePr>
          <p:nvPr>
            <p:extLst>
              <p:ext uri="{D42A27DB-BD31-4B8C-83A1-F6EECF244321}">
                <p14:modId xmlns:p14="http://schemas.microsoft.com/office/powerpoint/2010/main" val="3490114046"/>
              </p:ext>
            </p:extLst>
          </p:nvPr>
        </p:nvGraphicFramePr>
        <p:xfrm>
          <a:off x="612396" y="2057400"/>
          <a:ext cx="3699545" cy="154769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10637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скругленные углы 12">
            <a:extLst>
              <a:ext uri="{FF2B5EF4-FFF2-40B4-BE49-F238E27FC236}">
                <a16:creationId xmlns:a16="http://schemas.microsoft.com/office/drawing/2014/main" id="{8113D56C-DBAF-42B1-B2E2-059B1015893C}"/>
              </a:ext>
            </a:extLst>
          </p:cNvPr>
          <p:cNvSpPr/>
          <p:nvPr/>
        </p:nvSpPr>
        <p:spPr>
          <a:xfrm>
            <a:off x="352338" y="912232"/>
            <a:ext cx="8576677" cy="5945768"/>
          </a:xfrm>
          <a:prstGeom prst="roundRect">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dirty="0"/>
          </a:p>
        </p:txBody>
      </p:sp>
      <p:pic>
        <p:nvPicPr>
          <p:cNvPr id="4" name="Рисунок 3">
            <a:extLst>
              <a:ext uri="{FF2B5EF4-FFF2-40B4-BE49-F238E27FC236}">
                <a16:creationId xmlns:a16="http://schemas.microsoft.com/office/drawing/2014/main" id="{1C91A67F-ECF7-4CAE-8EB9-D0E84BA811F3}"/>
              </a:ext>
            </a:extLst>
          </p:cNvPr>
          <p:cNvPicPr>
            <a:picLocks noChangeAspect="1"/>
          </p:cNvPicPr>
          <p:nvPr/>
        </p:nvPicPr>
        <p:blipFill>
          <a:blip r:embed="rId2"/>
          <a:stretch>
            <a:fillRect/>
          </a:stretch>
        </p:blipFill>
        <p:spPr>
          <a:xfrm>
            <a:off x="146718" y="148851"/>
            <a:ext cx="780356" cy="804742"/>
          </a:xfrm>
          <a:prstGeom prst="rect">
            <a:avLst/>
          </a:prstGeom>
        </p:spPr>
      </p:pic>
      <p:sp>
        <p:nvSpPr>
          <p:cNvPr id="6" name="TextBox 5">
            <a:extLst>
              <a:ext uri="{FF2B5EF4-FFF2-40B4-BE49-F238E27FC236}">
                <a16:creationId xmlns:a16="http://schemas.microsoft.com/office/drawing/2014/main" id="{D60FB159-12A2-4DC5-804A-1B7FA5733B9B}"/>
              </a:ext>
            </a:extLst>
          </p:cNvPr>
          <p:cNvSpPr txBox="1"/>
          <p:nvPr/>
        </p:nvSpPr>
        <p:spPr>
          <a:xfrm>
            <a:off x="927074" y="308861"/>
            <a:ext cx="1702965" cy="646331"/>
          </a:xfrm>
          <a:prstGeom prst="rect">
            <a:avLst/>
          </a:prstGeom>
          <a:noFill/>
        </p:spPr>
        <p:txBody>
          <a:bodyPr wrap="square" rtlCol="0">
            <a:spAutoFit/>
          </a:bodyPr>
          <a:lstStyle/>
          <a:p>
            <a:r>
              <a:rPr lang="ru-RU" sz="1200" dirty="0"/>
              <a:t>Министерство здравоохранения Иркутской области</a:t>
            </a:r>
          </a:p>
        </p:txBody>
      </p:sp>
      <p:sp>
        <p:nvSpPr>
          <p:cNvPr id="7" name="TextBox 6">
            <a:extLst>
              <a:ext uri="{FF2B5EF4-FFF2-40B4-BE49-F238E27FC236}">
                <a16:creationId xmlns:a16="http://schemas.microsoft.com/office/drawing/2014/main" id="{3159EACB-3FA0-4828-A676-75F2097FD105}"/>
              </a:ext>
            </a:extLst>
          </p:cNvPr>
          <p:cNvSpPr txBox="1"/>
          <p:nvPr/>
        </p:nvSpPr>
        <p:spPr>
          <a:xfrm>
            <a:off x="2390862" y="235124"/>
            <a:ext cx="6606420" cy="677108"/>
          </a:xfrm>
          <a:prstGeom prst="rect">
            <a:avLst/>
          </a:prstGeom>
          <a:noFill/>
        </p:spPr>
        <p:txBody>
          <a:bodyPr wrap="square" rtlCol="0">
            <a:spAutoFit/>
          </a:bodyPr>
          <a:lstStyle/>
          <a:p>
            <a:pPr algn="just"/>
            <a:r>
              <a:rPr lang="ru-RU" sz="1900" b="1" dirty="0">
                <a:solidFill>
                  <a:schemeClr val="accent6">
                    <a:lumMod val="50000"/>
                  </a:schemeClr>
                </a:solidFill>
              </a:rPr>
              <a:t>Проблемы при закупе и обеспечении граждан лекарственными препаратами </a:t>
            </a:r>
          </a:p>
        </p:txBody>
      </p:sp>
      <p:sp>
        <p:nvSpPr>
          <p:cNvPr id="17" name="TextBox 16">
            <a:extLst>
              <a:ext uri="{FF2B5EF4-FFF2-40B4-BE49-F238E27FC236}">
                <a16:creationId xmlns:a16="http://schemas.microsoft.com/office/drawing/2014/main" id="{FB04F223-5FB6-4A7C-8D1E-7B74CD65E949}"/>
              </a:ext>
            </a:extLst>
          </p:cNvPr>
          <p:cNvSpPr txBox="1"/>
          <p:nvPr/>
        </p:nvSpPr>
        <p:spPr>
          <a:xfrm>
            <a:off x="511728" y="1384183"/>
            <a:ext cx="8120544" cy="4431983"/>
          </a:xfrm>
          <a:prstGeom prst="rect">
            <a:avLst/>
          </a:prstGeom>
          <a:noFill/>
        </p:spPr>
        <p:txBody>
          <a:bodyPr wrap="square" rtlCol="0">
            <a:spAutoFit/>
          </a:bodyPr>
          <a:lstStyle/>
          <a:p>
            <a:pPr lvl="0" algn="just"/>
            <a:r>
              <a:rPr lang="ru-RU" sz="1500" dirty="0"/>
              <a:t>Необходимость выделения дополнительного финансирования в размере 897 378,3 тыс. рублей с целью обеспечение пациентов, страдающих заболеваниями рак предстательной железы, рак молочной железы </a:t>
            </a:r>
            <a:r>
              <a:rPr lang="ru-RU" sz="1500" dirty="0" err="1"/>
              <a:t>таблетированными</a:t>
            </a:r>
            <a:r>
              <a:rPr lang="ru-RU" sz="1500" dirty="0"/>
              <a:t> формами </a:t>
            </a:r>
            <a:r>
              <a:rPr lang="ru-RU" sz="1500" dirty="0" err="1"/>
              <a:t>таргетных</a:t>
            </a:r>
            <a:r>
              <a:rPr lang="ru-RU" sz="1500" dirty="0"/>
              <a:t> препаратов на амбулаторном этапе лечения по месту проживания.</a:t>
            </a:r>
          </a:p>
          <a:p>
            <a:pPr algn="just"/>
            <a:r>
              <a:rPr lang="ru-RU" sz="1500" dirty="0"/>
              <a:t>Ранее указанная группа пациентов обеспечивалась в ГБУЗ «ООД», однако перевод льготного лекарственного обеспечения на амбулаторный этап лечения позволит значительно увеличить доступность современного лечения, повысить уровень оказания специализированной медицинской помощи при данных социально значимых заболеваниях, перераспределить пациентов, нуждающихся в амбулаторном лечении пероральными препаратами из дневного стационара ГБУЗ ООД в муниципальные медицинские организации для проведения амбулаторного лечения в рамках существующих льгот, и высвободить средства ОМС для покупки жизненно-необходимых противоопухолевых препаратов для стационарного лечения, что в свою очередь приведет к повышению доступности онкологической помощи и позволит улучшить целевые показатели онкологической службы в Иркутской области</a:t>
            </a:r>
          </a:p>
          <a:p>
            <a:pPr algn="just"/>
            <a:r>
              <a:rPr lang="ru-RU" sz="1500" dirty="0"/>
              <a:t>Выделение дополнительного финансирования позволит обеспечить 214 пациентов с раком молочной железы (РМЖ) и 180 пациентов с раком предстательной железы (РПЖ) по мету проживания, без необходимости ежемесячного посещения ГБУЗ «ООД»</a:t>
            </a:r>
          </a:p>
          <a:p>
            <a:endParaRPr lang="ru-RU" sz="1200" dirty="0"/>
          </a:p>
          <a:p>
            <a:endParaRPr lang="ru-RU" sz="1500" dirty="0"/>
          </a:p>
        </p:txBody>
      </p:sp>
    </p:spTree>
    <p:extLst>
      <p:ext uri="{BB962C8B-B14F-4D97-AF65-F5344CB8AC3E}">
        <p14:creationId xmlns:p14="http://schemas.microsoft.com/office/powerpoint/2010/main" val="1866134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скругленные углы 12">
            <a:extLst>
              <a:ext uri="{FF2B5EF4-FFF2-40B4-BE49-F238E27FC236}">
                <a16:creationId xmlns:a16="http://schemas.microsoft.com/office/drawing/2014/main" id="{8113D56C-DBAF-42B1-B2E2-059B1015893C}"/>
              </a:ext>
            </a:extLst>
          </p:cNvPr>
          <p:cNvSpPr/>
          <p:nvPr/>
        </p:nvSpPr>
        <p:spPr>
          <a:xfrm>
            <a:off x="283661" y="912232"/>
            <a:ext cx="8576677" cy="5945768"/>
          </a:xfrm>
          <a:prstGeom prst="roundRect">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dirty="0"/>
          </a:p>
        </p:txBody>
      </p:sp>
      <p:pic>
        <p:nvPicPr>
          <p:cNvPr id="4" name="Рисунок 3">
            <a:extLst>
              <a:ext uri="{FF2B5EF4-FFF2-40B4-BE49-F238E27FC236}">
                <a16:creationId xmlns:a16="http://schemas.microsoft.com/office/drawing/2014/main" id="{1C91A67F-ECF7-4CAE-8EB9-D0E84BA811F3}"/>
              </a:ext>
            </a:extLst>
          </p:cNvPr>
          <p:cNvPicPr>
            <a:picLocks noChangeAspect="1"/>
          </p:cNvPicPr>
          <p:nvPr/>
        </p:nvPicPr>
        <p:blipFill>
          <a:blip r:embed="rId2"/>
          <a:stretch>
            <a:fillRect/>
          </a:stretch>
        </p:blipFill>
        <p:spPr>
          <a:xfrm>
            <a:off x="146718" y="148851"/>
            <a:ext cx="780356" cy="804742"/>
          </a:xfrm>
          <a:prstGeom prst="rect">
            <a:avLst/>
          </a:prstGeom>
        </p:spPr>
      </p:pic>
      <p:sp>
        <p:nvSpPr>
          <p:cNvPr id="6" name="TextBox 5">
            <a:extLst>
              <a:ext uri="{FF2B5EF4-FFF2-40B4-BE49-F238E27FC236}">
                <a16:creationId xmlns:a16="http://schemas.microsoft.com/office/drawing/2014/main" id="{D60FB159-12A2-4DC5-804A-1B7FA5733B9B}"/>
              </a:ext>
            </a:extLst>
          </p:cNvPr>
          <p:cNvSpPr txBox="1"/>
          <p:nvPr/>
        </p:nvSpPr>
        <p:spPr>
          <a:xfrm>
            <a:off x="927074" y="308861"/>
            <a:ext cx="1702965" cy="646331"/>
          </a:xfrm>
          <a:prstGeom prst="rect">
            <a:avLst/>
          </a:prstGeom>
          <a:noFill/>
        </p:spPr>
        <p:txBody>
          <a:bodyPr wrap="square" rtlCol="0">
            <a:spAutoFit/>
          </a:bodyPr>
          <a:lstStyle/>
          <a:p>
            <a:r>
              <a:rPr lang="ru-RU" sz="1200" dirty="0"/>
              <a:t>Министерство здравоохранения Иркутской области</a:t>
            </a:r>
          </a:p>
        </p:txBody>
      </p:sp>
      <p:sp>
        <p:nvSpPr>
          <p:cNvPr id="7" name="TextBox 6">
            <a:extLst>
              <a:ext uri="{FF2B5EF4-FFF2-40B4-BE49-F238E27FC236}">
                <a16:creationId xmlns:a16="http://schemas.microsoft.com/office/drawing/2014/main" id="{3159EACB-3FA0-4828-A676-75F2097FD105}"/>
              </a:ext>
            </a:extLst>
          </p:cNvPr>
          <p:cNvSpPr txBox="1"/>
          <p:nvPr/>
        </p:nvSpPr>
        <p:spPr>
          <a:xfrm>
            <a:off x="2390862" y="235124"/>
            <a:ext cx="6606420" cy="384721"/>
          </a:xfrm>
          <a:prstGeom prst="rect">
            <a:avLst/>
          </a:prstGeom>
          <a:noFill/>
        </p:spPr>
        <p:txBody>
          <a:bodyPr wrap="square" rtlCol="0">
            <a:spAutoFit/>
          </a:bodyPr>
          <a:lstStyle/>
          <a:p>
            <a:pPr algn="just"/>
            <a:r>
              <a:rPr lang="ru-RU" sz="1900" b="1" dirty="0">
                <a:solidFill>
                  <a:schemeClr val="accent6">
                    <a:lumMod val="50000"/>
                  </a:schemeClr>
                </a:solidFill>
              </a:rPr>
              <a:t>Обеспечение граждан в рамках судебных решений</a:t>
            </a:r>
          </a:p>
        </p:txBody>
      </p:sp>
      <p:sp>
        <p:nvSpPr>
          <p:cNvPr id="17" name="TextBox 16">
            <a:extLst>
              <a:ext uri="{FF2B5EF4-FFF2-40B4-BE49-F238E27FC236}">
                <a16:creationId xmlns:a16="http://schemas.microsoft.com/office/drawing/2014/main" id="{FB04F223-5FB6-4A7C-8D1E-7B74CD65E949}"/>
              </a:ext>
            </a:extLst>
          </p:cNvPr>
          <p:cNvSpPr txBox="1"/>
          <p:nvPr/>
        </p:nvSpPr>
        <p:spPr>
          <a:xfrm>
            <a:off x="511728" y="1384183"/>
            <a:ext cx="8120544" cy="5493812"/>
          </a:xfrm>
          <a:prstGeom prst="rect">
            <a:avLst/>
          </a:prstGeom>
          <a:noFill/>
        </p:spPr>
        <p:txBody>
          <a:bodyPr wrap="square" rtlCol="0">
            <a:spAutoFit/>
          </a:bodyPr>
          <a:lstStyle/>
          <a:p>
            <a:pPr lvl="0"/>
            <a:r>
              <a:rPr lang="ru-RU" sz="1400" dirty="0"/>
              <a:t>Обеспечение пациентов по судебным решениям:</a:t>
            </a:r>
          </a:p>
          <a:p>
            <a:r>
              <a:rPr lang="ru-RU" sz="1400" dirty="0"/>
              <a:t>Пример: Обеспечение пациентов лекарственным препаратом по международному непатентованному названию </a:t>
            </a:r>
            <a:r>
              <a:rPr lang="ru-RU" sz="1400" dirty="0" err="1"/>
              <a:t>Нусинерсен</a:t>
            </a:r>
            <a:r>
              <a:rPr lang="ru-RU" sz="1400" dirty="0"/>
              <a:t> по определенному торговому наименованию (далее – ТН) </a:t>
            </a:r>
            <a:r>
              <a:rPr lang="ru-RU" sz="1400" dirty="0" err="1"/>
              <a:t>Спинраза</a:t>
            </a:r>
            <a:r>
              <a:rPr lang="ru-RU" sz="1400" dirty="0"/>
              <a:t>.</a:t>
            </a:r>
          </a:p>
          <a:p>
            <a:r>
              <a:rPr lang="ru-RU" sz="1400" dirty="0"/>
              <a:t>С 2020 года решениями Кировского районного суда г. Иркутска на министерство здравоохранения Иркутской области возложена обязанность по обеспечению 6 пациентов лекарственным препаратом под торговым наименованием «</a:t>
            </a:r>
            <a:r>
              <a:rPr lang="ru-RU" sz="1400" dirty="0" err="1"/>
              <a:t>Спинраза</a:t>
            </a:r>
            <a:r>
              <a:rPr lang="ru-RU" sz="1400" dirty="0"/>
              <a:t>», в 2025 году еще одно судебное решение по обеспечению указанным лекарственным препаратом.</a:t>
            </a:r>
          </a:p>
          <a:p>
            <a:r>
              <a:rPr lang="ru-RU" sz="1400" dirty="0"/>
              <a:t>При этом в 2024 году на территории РФ зарегистрирован отечественный лекарственный препарат с МНН </a:t>
            </a:r>
            <a:r>
              <a:rPr lang="ru-RU" sz="1400" dirty="0" err="1"/>
              <a:t>Нусинерсен</a:t>
            </a:r>
            <a:r>
              <a:rPr lang="ru-RU" sz="1400" dirty="0"/>
              <a:t> по торговому наименованию </a:t>
            </a:r>
            <a:r>
              <a:rPr lang="ru-RU" sz="1400" dirty="0" err="1"/>
              <a:t>Лантесенс</a:t>
            </a:r>
            <a:r>
              <a:rPr lang="ru-RU" sz="1400" dirty="0"/>
              <a:t>.</a:t>
            </a:r>
          </a:p>
          <a:p>
            <a:endParaRPr lang="ru-RU" sz="1400" dirty="0"/>
          </a:p>
          <a:p>
            <a:endParaRPr lang="ru-RU" sz="1400" dirty="0"/>
          </a:p>
          <a:p>
            <a:endParaRPr lang="ru-RU" sz="1400" dirty="0"/>
          </a:p>
          <a:p>
            <a:endParaRPr lang="ru-RU" sz="1400" dirty="0"/>
          </a:p>
          <a:p>
            <a:endParaRPr lang="ru-RU" sz="1400" dirty="0"/>
          </a:p>
          <a:p>
            <a:endParaRPr lang="ru-RU" sz="1400" dirty="0"/>
          </a:p>
          <a:p>
            <a:endParaRPr lang="ru-RU" sz="1400" dirty="0"/>
          </a:p>
          <a:p>
            <a:endParaRPr lang="ru-RU" sz="1400" dirty="0"/>
          </a:p>
          <a:p>
            <a:endParaRPr lang="ru-RU" sz="1400" dirty="0"/>
          </a:p>
          <a:p>
            <a:r>
              <a:rPr lang="ru-RU" sz="1400" dirty="0"/>
              <a:t>При этом лекарственный препарат </a:t>
            </a:r>
            <a:r>
              <a:rPr lang="ru-RU" sz="1400" dirty="0" err="1"/>
              <a:t>Лантесенс</a:t>
            </a:r>
            <a:r>
              <a:rPr lang="ru-RU" sz="1400" dirty="0"/>
              <a:t> закуплен Фондом «Круг Добра» в полном объеме и поставлен в Иркутскую область с целью обеспечения детей-инвалидов.</a:t>
            </a:r>
          </a:p>
          <a:p>
            <a:r>
              <a:rPr lang="ru-RU" sz="1400" dirty="0"/>
              <a:t>В связи с невозможностью изменения судебного решения обеспечение указанной категории пациентов в течении 2025 года лекарственным препаратом по ТН – </a:t>
            </a:r>
            <a:r>
              <a:rPr lang="ru-RU" sz="1400" dirty="0" err="1"/>
              <a:t>Спинраза</a:t>
            </a:r>
            <a:r>
              <a:rPr lang="ru-RU" sz="1400" dirty="0"/>
              <a:t> составит 16 957 679,55 * 7 = 118 703 756,85 рублей.</a:t>
            </a:r>
          </a:p>
          <a:p>
            <a:endParaRPr lang="ru-RU" sz="1400" dirty="0"/>
          </a:p>
          <a:p>
            <a:endParaRPr lang="ru-RU" sz="1500" dirty="0"/>
          </a:p>
        </p:txBody>
      </p:sp>
      <p:graphicFrame>
        <p:nvGraphicFramePr>
          <p:cNvPr id="9" name="Таблица 8">
            <a:extLst>
              <a:ext uri="{FF2B5EF4-FFF2-40B4-BE49-F238E27FC236}">
                <a16:creationId xmlns:a16="http://schemas.microsoft.com/office/drawing/2014/main" id="{C55AA2EC-ADD1-4118-972F-62CDCB57F39F}"/>
              </a:ext>
            </a:extLst>
          </p:cNvPr>
          <p:cNvGraphicFramePr>
            <a:graphicFrameLocks noGrp="1"/>
          </p:cNvGraphicFramePr>
          <p:nvPr>
            <p:extLst>
              <p:ext uri="{D42A27DB-BD31-4B8C-83A1-F6EECF244321}">
                <p14:modId xmlns:p14="http://schemas.microsoft.com/office/powerpoint/2010/main" val="3685910956"/>
              </p:ext>
            </p:extLst>
          </p:nvPr>
        </p:nvGraphicFramePr>
        <p:xfrm>
          <a:off x="604007" y="3363985"/>
          <a:ext cx="7894040" cy="1797344"/>
        </p:xfrm>
        <a:graphic>
          <a:graphicData uri="http://schemas.openxmlformats.org/drawingml/2006/table">
            <a:tbl>
              <a:tblPr firstRow="1" firstCol="1" bandRow="1">
                <a:tableStyleId>{5C22544A-7EE6-4342-B048-85BDC9FD1C3A}</a:tableStyleId>
              </a:tblPr>
              <a:tblGrid>
                <a:gridCol w="534853">
                  <a:extLst>
                    <a:ext uri="{9D8B030D-6E8A-4147-A177-3AD203B41FA5}">
                      <a16:colId xmlns:a16="http://schemas.microsoft.com/office/drawing/2014/main" val="1149540079"/>
                    </a:ext>
                  </a:extLst>
                </a:gridCol>
                <a:gridCol w="1343436">
                  <a:extLst>
                    <a:ext uri="{9D8B030D-6E8A-4147-A177-3AD203B41FA5}">
                      <a16:colId xmlns:a16="http://schemas.microsoft.com/office/drawing/2014/main" val="1481572210"/>
                    </a:ext>
                  </a:extLst>
                </a:gridCol>
                <a:gridCol w="1646881">
                  <a:extLst>
                    <a:ext uri="{9D8B030D-6E8A-4147-A177-3AD203B41FA5}">
                      <a16:colId xmlns:a16="http://schemas.microsoft.com/office/drawing/2014/main" val="2989254029"/>
                    </a:ext>
                  </a:extLst>
                </a:gridCol>
                <a:gridCol w="1032790">
                  <a:extLst>
                    <a:ext uri="{9D8B030D-6E8A-4147-A177-3AD203B41FA5}">
                      <a16:colId xmlns:a16="http://schemas.microsoft.com/office/drawing/2014/main" val="4024828510"/>
                    </a:ext>
                  </a:extLst>
                </a:gridCol>
                <a:gridCol w="1056200">
                  <a:extLst>
                    <a:ext uri="{9D8B030D-6E8A-4147-A177-3AD203B41FA5}">
                      <a16:colId xmlns:a16="http://schemas.microsoft.com/office/drawing/2014/main" val="2965825"/>
                    </a:ext>
                  </a:extLst>
                </a:gridCol>
                <a:gridCol w="1070607">
                  <a:extLst>
                    <a:ext uri="{9D8B030D-6E8A-4147-A177-3AD203B41FA5}">
                      <a16:colId xmlns:a16="http://schemas.microsoft.com/office/drawing/2014/main" val="3484789644"/>
                    </a:ext>
                  </a:extLst>
                </a:gridCol>
                <a:gridCol w="1209273">
                  <a:extLst>
                    <a:ext uri="{9D8B030D-6E8A-4147-A177-3AD203B41FA5}">
                      <a16:colId xmlns:a16="http://schemas.microsoft.com/office/drawing/2014/main" val="3780956026"/>
                    </a:ext>
                  </a:extLst>
                </a:gridCol>
              </a:tblGrid>
              <a:tr h="536473">
                <a:tc>
                  <a:txBody>
                    <a:bodyPr/>
                    <a:lstStyle/>
                    <a:p>
                      <a:pPr algn="ctr">
                        <a:lnSpc>
                          <a:spcPct val="107000"/>
                        </a:lnSpc>
                        <a:spcAft>
                          <a:spcPts val="800"/>
                        </a:spcAft>
                      </a:pPr>
                      <a:r>
                        <a:rPr lang="ru-RU" sz="900">
                          <a:effectLst/>
                        </a:rPr>
                        <a:t>МНН</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ru-RU" sz="900">
                          <a:effectLst/>
                        </a:rPr>
                        <a:t>Торговое наименование лекарственного препарата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ru-RU" sz="900">
                          <a:effectLst/>
                        </a:rPr>
                        <a:t>Лекарственная форма, дозировка, упаковка (полная)</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ru-RU" sz="900">
                          <a:effectLst/>
                        </a:rPr>
                        <a:t>Коли-</a:t>
                      </a:r>
                      <a:br>
                        <a:rPr lang="ru-RU" sz="900">
                          <a:effectLst/>
                        </a:rPr>
                      </a:br>
                      <a:r>
                        <a:rPr lang="ru-RU" sz="900">
                          <a:effectLst/>
                        </a:rPr>
                        <a:t>чество в потреб. упаков-</a:t>
                      </a:r>
                      <a:br>
                        <a:rPr lang="ru-RU" sz="900">
                          <a:effectLst/>
                        </a:rPr>
                      </a:br>
                      <a:r>
                        <a:rPr lang="ru-RU" sz="900">
                          <a:effectLst/>
                        </a:rPr>
                        <a:t>ке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ru-RU" sz="900">
                          <a:effectLst/>
                        </a:rPr>
                        <a:t>Предельная цена руб. без НДС</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ru-RU" sz="900">
                          <a:effectLst/>
                        </a:rPr>
                        <a:t>Предельная цена руб. без НДС</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ru-RU" sz="900">
                          <a:effectLst/>
                        </a:rPr>
                        <a:t>Стоимость с НДС</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92352676"/>
                  </a:ext>
                </a:extLst>
              </a:tr>
              <a:tr h="621783">
                <a:tc>
                  <a:txBody>
                    <a:bodyPr/>
                    <a:lstStyle/>
                    <a:p>
                      <a:pPr>
                        <a:lnSpc>
                          <a:spcPct val="107000"/>
                        </a:lnSpc>
                        <a:spcAft>
                          <a:spcPts val="800"/>
                        </a:spcAft>
                      </a:pPr>
                      <a:r>
                        <a:rPr lang="ru-RU" sz="900">
                          <a:effectLst/>
                        </a:rPr>
                        <a:t>Нусинерсен</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900">
                          <a:effectLst/>
                        </a:rPr>
                        <a:t>Спинраза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900">
                          <a:effectLst/>
                        </a:rPr>
                        <a:t>раствор для интратекального введения, 2.4 мг/мл, 5 мл - флаконы (1)  - пачки картонные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900">
                          <a:effectLst/>
                        </a:rPr>
                        <a:t> 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900">
                          <a:effectLst/>
                        </a:rPr>
                        <a:t>5 138 690,78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ru-RU" sz="900">
                          <a:effectLst/>
                        </a:rPr>
                        <a:t>5 138 690,78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ru-RU" sz="900">
                          <a:effectLst/>
                        </a:rPr>
                        <a:t>5 652 559,85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10310087"/>
                  </a:ext>
                </a:extLst>
              </a:tr>
              <a:tr h="595044">
                <a:tc>
                  <a:txBody>
                    <a:bodyPr/>
                    <a:lstStyle/>
                    <a:p>
                      <a:pPr>
                        <a:lnSpc>
                          <a:spcPct val="107000"/>
                        </a:lnSpc>
                        <a:spcAft>
                          <a:spcPts val="800"/>
                        </a:spcAft>
                      </a:pPr>
                      <a:r>
                        <a:rPr lang="ru-RU" sz="900">
                          <a:effectLst/>
                        </a:rPr>
                        <a:t>Нусинерсен</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900">
                          <a:effectLst/>
                        </a:rPr>
                        <a:t>Лантесенс®</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900">
                          <a:effectLst/>
                        </a:rPr>
                        <a:t>раствор для интратекального введения, 2.4 мг/мл, 5 мл - флаконы (1)  - пачки картонные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900">
                          <a:effectLst/>
                        </a:rPr>
                        <a:t> 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900">
                          <a:effectLst/>
                        </a:rPr>
                        <a:t>3 854 018,09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ru-RU" sz="900">
                          <a:effectLst/>
                        </a:rPr>
                        <a:t>3 854 018,09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ru-RU" sz="900" dirty="0">
                          <a:effectLst/>
                        </a:rPr>
                        <a:t>4 239 419,89</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505960"/>
                  </a:ext>
                </a:extLst>
              </a:tr>
            </a:tbl>
          </a:graphicData>
        </a:graphic>
      </p:graphicFrame>
    </p:spTree>
    <p:extLst>
      <p:ext uri="{BB962C8B-B14F-4D97-AF65-F5344CB8AC3E}">
        <p14:creationId xmlns:p14="http://schemas.microsoft.com/office/powerpoint/2010/main" val="3375991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скругленные углы 12">
            <a:extLst>
              <a:ext uri="{FF2B5EF4-FFF2-40B4-BE49-F238E27FC236}">
                <a16:creationId xmlns:a16="http://schemas.microsoft.com/office/drawing/2014/main" id="{8113D56C-DBAF-42B1-B2E2-059B1015893C}"/>
              </a:ext>
            </a:extLst>
          </p:cNvPr>
          <p:cNvSpPr/>
          <p:nvPr/>
        </p:nvSpPr>
        <p:spPr>
          <a:xfrm>
            <a:off x="352338" y="912232"/>
            <a:ext cx="8576677" cy="5945768"/>
          </a:xfrm>
          <a:prstGeom prst="roundRect">
            <a:avLst/>
          </a:prstGeom>
          <a:solidFill>
            <a:schemeClr val="accent2">
              <a:lumMod val="20000"/>
              <a:lumOff val="8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ru-RU" dirty="0"/>
          </a:p>
        </p:txBody>
      </p:sp>
      <p:pic>
        <p:nvPicPr>
          <p:cNvPr id="4" name="Рисунок 3">
            <a:extLst>
              <a:ext uri="{FF2B5EF4-FFF2-40B4-BE49-F238E27FC236}">
                <a16:creationId xmlns:a16="http://schemas.microsoft.com/office/drawing/2014/main" id="{1C91A67F-ECF7-4CAE-8EB9-D0E84BA811F3}"/>
              </a:ext>
            </a:extLst>
          </p:cNvPr>
          <p:cNvPicPr>
            <a:picLocks noChangeAspect="1"/>
          </p:cNvPicPr>
          <p:nvPr/>
        </p:nvPicPr>
        <p:blipFill>
          <a:blip r:embed="rId2"/>
          <a:stretch>
            <a:fillRect/>
          </a:stretch>
        </p:blipFill>
        <p:spPr>
          <a:xfrm>
            <a:off x="146718" y="148851"/>
            <a:ext cx="780356" cy="804742"/>
          </a:xfrm>
          <a:prstGeom prst="rect">
            <a:avLst/>
          </a:prstGeom>
        </p:spPr>
      </p:pic>
      <p:sp>
        <p:nvSpPr>
          <p:cNvPr id="6" name="TextBox 5">
            <a:extLst>
              <a:ext uri="{FF2B5EF4-FFF2-40B4-BE49-F238E27FC236}">
                <a16:creationId xmlns:a16="http://schemas.microsoft.com/office/drawing/2014/main" id="{D60FB159-12A2-4DC5-804A-1B7FA5733B9B}"/>
              </a:ext>
            </a:extLst>
          </p:cNvPr>
          <p:cNvSpPr txBox="1"/>
          <p:nvPr/>
        </p:nvSpPr>
        <p:spPr>
          <a:xfrm>
            <a:off x="927074" y="308861"/>
            <a:ext cx="1702965" cy="646331"/>
          </a:xfrm>
          <a:prstGeom prst="rect">
            <a:avLst/>
          </a:prstGeom>
          <a:noFill/>
        </p:spPr>
        <p:txBody>
          <a:bodyPr wrap="square" rtlCol="0">
            <a:spAutoFit/>
          </a:bodyPr>
          <a:lstStyle/>
          <a:p>
            <a:r>
              <a:rPr lang="ru-RU" sz="1200" dirty="0"/>
              <a:t>Министерство здравоохранения Иркутской области</a:t>
            </a:r>
          </a:p>
        </p:txBody>
      </p:sp>
      <p:sp>
        <p:nvSpPr>
          <p:cNvPr id="7" name="TextBox 6">
            <a:extLst>
              <a:ext uri="{FF2B5EF4-FFF2-40B4-BE49-F238E27FC236}">
                <a16:creationId xmlns:a16="http://schemas.microsoft.com/office/drawing/2014/main" id="{3159EACB-3FA0-4828-A676-75F2097FD105}"/>
              </a:ext>
            </a:extLst>
          </p:cNvPr>
          <p:cNvSpPr txBox="1"/>
          <p:nvPr/>
        </p:nvSpPr>
        <p:spPr>
          <a:xfrm>
            <a:off x="2390862" y="235124"/>
            <a:ext cx="6606420" cy="677108"/>
          </a:xfrm>
          <a:prstGeom prst="rect">
            <a:avLst/>
          </a:prstGeom>
          <a:noFill/>
        </p:spPr>
        <p:txBody>
          <a:bodyPr wrap="square" rtlCol="0">
            <a:spAutoFit/>
          </a:bodyPr>
          <a:lstStyle/>
          <a:p>
            <a:pPr algn="just"/>
            <a:r>
              <a:rPr lang="ru-RU" sz="1900" b="1" dirty="0">
                <a:solidFill>
                  <a:schemeClr val="accent6">
                    <a:lumMod val="50000"/>
                  </a:schemeClr>
                </a:solidFill>
              </a:rPr>
              <a:t>Проблемы при закупе и обеспечении граждан лекарственными препаратами </a:t>
            </a:r>
          </a:p>
        </p:txBody>
      </p:sp>
      <p:sp>
        <p:nvSpPr>
          <p:cNvPr id="17" name="TextBox 16">
            <a:extLst>
              <a:ext uri="{FF2B5EF4-FFF2-40B4-BE49-F238E27FC236}">
                <a16:creationId xmlns:a16="http://schemas.microsoft.com/office/drawing/2014/main" id="{FB04F223-5FB6-4A7C-8D1E-7B74CD65E949}"/>
              </a:ext>
            </a:extLst>
          </p:cNvPr>
          <p:cNvSpPr txBox="1"/>
          <p:nvPr/>
        </p:nvSpPr>
        <p:spPr>
          <a:xfrm>
            <a:off x="713064" y="953593"/>
            <a:ext cx="7935986" cy="6392485"/>
          </a:xfrm>
          <a:prstGeom prst="rect">
            <a:avLst/>
          </a:prstGeom>
          <a:noFill/>
        </p:spPr>
        <p:txBody>
          <a:bodyPr wrap="square" rtlCol="0">
            <a:spAutoFit/>
          </a:bodyPr>
          <a:lstStyle/>
          <a:p>
            <a:r>
              <a:rPr lang="ru-RU" sz="1200" dirty="0"/>
              <a:t>  1)   Министерством формируется заявка на следующий год в период с июня по август, закуп лекарственных препаратом осуществляется с октября, однако поставка лекарственных препаратов осуществляется только с января соответствующего года, что связано с доведением финансирования на соответствующий год;</a:t>
            </a:r>
          </a:p>
          <a:p>
            <a:pPr marL="228600" indent="-228600" algn="just">
              <a:buAutoNum type="arabicParenR" startAt="2"/>
            </a:pPr>
            <a:r>
              <a:rPr lang="ru-RU" sz="1200" dirty="0"/>
              <a:t>Норматив финансовых затрат в месяц на одного гражданина, получающего государственную социальную помощь в виде социальной услуги по обеспечению лекарственными препаратами для медицинского применения на 2025 год утвержден в размере 1211,3 рублей в месяц, утвержденная заявка на 2025 год в рамках ФЗ №178 составляет 2 090 466,38 тыс. рублей, что при выделенном финансировании в размере 1 354 101,4 тыс. рублей не позволяет обеспечить пациентов всеми необходимыми лекарственными препаратами в полном объеме</a:t>
            </a:r>
          </a:p>
          <a:p>
            <a:pPr algn="just"/>
            <a:r>
              <a:rPr lang="ru-RU" sz="1200" dirty="0"/>
              <a:t>       В рамках регионального бюджета на 2025 год утвержденная заявка медицинских организаций составляет 2 828 730,38 тыс. рублей, при выделенном объеме финансирования в размере 2 392 162,3 тыс. рублей необходимо выделение дополнительного финансирования в размере 436 568.38 тыс. рублей ;</a:t>
            </a:r>
          </a:p>
          <a:p>
            <a:pPr marL="228600" indent="-228600" algn="just">
              <a:buAutoNum type="arabicParenR" startAt="2"/>
            </a:pPr>
            <a:r>
              <a:rPr lang="ru-RU" sz="1200" dirty="0"/>
              <a:t>Министерством осуществляется отгрузка лекарственных препаратов в аптечные организации согласно утвержденной квартальной потребности медицинских организаций на соответствующий год, однако не все аптечные организации имеют возможность обеспечить хранение большого объема лекарственных препаратов, что влечет за собой дробление отгрузки и как следствие уменьшение количества выписываемых препаратов в рецепте;</a:t>
            </a:r>
          </a:p>
          <a:p>
            <a:r>
              <a:rPr lang="ru-RU" sz="1200" dirty="0"/>
              <a:t>4)    </a:t>
            </a:r>
            <a:r>
              <a:rPr lang="ru-RU" sz="1200" dirty="0" err="1"/>
              <a:t>Дефектура</a:t>
            </a:r>
            <a:r>
              <a:rPr lang="ru-RU" sz="1200" dirty="0"/>
              <a:t> лекарственных препаратов, медицинских изделий на территории РФ.</a:t>
            </a:r>
          </a:p>
          <a:p>
            <a:pPr algn="just"/>
            <a:r>
              <a:rPr lang="ru-RU" sz="1200" dirty="0"/>
              <a:t>         Пример: </a:t>
            </a:r>
          </a:p>
          <a:p>
            <a:pPr algn="just"/>
            <a:r>
              <a:rPr lang="ru-RU" sz="1200" dirty="0"/>
              <a:t>         </a:t>
            </a:r>
            <a:r>
              <a:rPr lang="ru-RU" sz="1200" dirty="0" err="1"/>
              <a:t>Урсофальк</a:t>
            </a:r>
            <a:r>
              <a:rPr lang="ru-RU" sz="1200" dirty="0"/>
              <a:t> суспензия, </a:t>
            </a:r>
            <a:r>
              <a:rPr lang="ru-RU" sz="1200" dirty="0" err="1"/>
              <a:t>Топамакс</a:t>
            </a:r>
            <a:r>
              <a:rPr lang="ru-RU" sz="1200" dirty="0"/>
              <a:t> капсулы, инсулин </a:t>
            </a:r>
            <a:r>
              <a:rPr lang="ru-RU" sz="1200" dirty="0" err="1"/>
              <a:t>лизпро</a:t>
            </a:r>
            <a:r>
              <a:rPr lang="ru-RU" sz="1200" dirty="0"/>
              <a:t> двухфазный (50%) – отказ производителя ввозить лекарственные препараты на территорию РФ, при этом аналог инсулина двухфазного 50% планируется к вводу в гражданский оборот РФ только летом 2025 года;</a:t>
            </a:r>
          </a:p>
          <a:p>
            <a:pPr algn="just"/>
            <a:r>
              <a:rPr lang="ru-RU" sz="1200" dirty="0"/>
              <a:t>        </a:t>
            </a:r>
            <a:r>
              <a:rPr lang="ru-RU" sz="1200" dirty="0" err="1"/>
              <a:t>Урсофальк</a:t>
            </a:r>
            <a:r>
              <a:rPr lang="ru-RU" sz="1200" dirty="0"/>
              <a:t> суспензия, </a:t>
            </a:r>
            <a:r>
              <a:rPr lang="ru-RU" sz="1200" dirty="0" err="1"/>
              <a:t>Топамакс</a:t>
            </a:r>
            <a:r>
              <a:rPr lang="ru-RU" sz="1200" dirty="0"/>
              <a:t> капсулы  - лекарственные препараты имеют большое количество аналогов на рынке, но наличие непереносимости у пациентов дженериков не позволяет обеспечить пациентов необходимыми лекарственными препаратами;</a:t>
            </a:r>
          </a:p>
          <a:p>
            <a:pPr algn="just"/>
            <a:r>
              <a:rPr lang="ru-RU" sz="1200" dirty="0"/>
              <a:t>         Расходные материалы к инсулиновой помпе </a:t>
            </a:r>
            <a:r>
              <a:rPr lang="ru-RU" sz="1200" dirty="0" err="1"/>
              <a:t>Акку</a:t>
            </a:r>
            <a:r>
              <a:rPr lang="ru-RU" sz="1200" dirty="0"/>
              <a:t>-Чек в связи с временной </a:t>
            </a:r>
            <a:r>
              <a:rPr lang="ru-RU" sz="1200" dirty="0" err="1"/>
              <a:t>дефектурой</a:t>
            </a:r>
            <a:r>
              <a:rPr lang="ru-RU" sz="1200" dirty="0"/>
              <a:t> до марта 2025 года не позволило закупить указанные медицинские изделия ранее;</a:t>
            </a:r>
          </a:p>
          <a:p>
            <a:pPr algn="just"/>
            <a:r>
              <a:rPr lang="ru-RU" sz="1200" dirty="0"/>
              <a:t>         </a:t>
            </a:r>
            <a:r>
              <a:rPr lang="ru-RU" sz="1200" dirty="0" err="1"/>
              <a:t>Сапроптерин</a:t>
            </a:r>
            <a:r>
              <a:rPr lang="ru-RU" sz="1200" dirty="0"/>
              <a:t> под торговым наименованием </a:t>
            </a:r>
            <a:r>
              <a:rPr lang="ru-RU" sz="1200" dirty="0" err="1"/>
              <a:t>Куван</a:t>
            </a:r>
            <a:r>
              <a:rPr lang="ru-RU" sz="1200" dirty="0"/>
              <a:t> – периодическая </a:t>
            </a:r>
            <a:r>
              <a:rPr lang="ru-RU" sz="1200" dirty="0" err="1"/>
              <a:t>дефектура</a:t>
            </a:r>
            <a:r>
              <a:rPr lang="ru-RU" sz="1200" dirty="0"/>
              <a:t> на территории РФ, даже наличие дженерика не позволяет обеспечить пациентов в связи с тем, что дженерик так же периодически находится в </a:t>
            </a:r>
            <a:r>
              <a:rPr lang="ru-RU" sz="1200" dirty="0" err="1"/>
              <a:t>дефектуре</a:t>
            </a:r>
            <a:r>
              <a:rPr lang="ru-RU" sz="1200" dirty="0"/>
              <a:t>;</a:t>
            </a:r>
          </a:p>
          <a:p>
            <a:pPr algn="just"/>
            <a:r>
              <a:rPr lang="ru-RU" sz="1200" dirty="0"/>
              <a:t>5)    Нарушения сроков поставки лекарственных препаратов в соответствии с требованиями государственных контрактов  с начала 2025 года 117 контрактов поставлены с нарушением сроков указанных в контракте, что влечет за собой несвоевременное обеспечение пациентов лекарственными препаратами;</a:t>
            </a:r>
          </a:p>
          <a:p>
            <a:endParaRPr lang="ru-RU" sz="1200" dirty="0"/>
          </a:p>
          <a:p>
            <a:endParaRPr lang="ru-RU" sz="1500" dirty="0"/>
          </a:p>
        </p:txBody>
      </p:sp>
    </p:spTree>
    <p:extLst>
      <p:ext uri="{BB962C8B-B14F-4D97-AF65-F5344CB8AC3E}">
        <p14:creationId xmlns:p14="http://schemas.microsoft.com/office/powerpoint/2010/main" val="1201167241"/>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1897</TotalTime>
  <Words>2266</Words>
  <Application>Microsoft Office PowerPoint</Application>
  <PresentationFormat>Экран (4:3)</PresentationFormat>
  <Paragraphs>143</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Тема Office</vt:lpstr>
      <vt:lpstr>Лекарственное обеспечение 2025 год</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Татьяна С. Карташева</dc:creator>
  <cp:lastModifiedBy>Татьяна В. Горелова</cp:lastModifiedBy>
  <cp:revision>100</cp:revision>
  <dcterms:created xsi:type="dcterms:W3CDTF">2022-04-25T06:05:42Z</dcterms:created>
  <dcterms:modified xsi:type="dcterms:W3CDTF">2025-03-18T01:07:17Z</dcterms:modified>
</cp:coreProperties>
</file>