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9" r:id="rId1"/>
    <p:sldMasterId id="2147483857" r:id="rId2"/>
    <p:sldMasterId id="2147483922" r:id="rId3"/>
  </p:sldMasterIdLst>
  <p:notesMasterIdLst>
    <p:notesMasterId r:id="rId12"/>
  </p:notesMasterIdLst>
  <p:sldIdLst>
    <p:sldId id="285" r:id="rId4"/>
    <p:sldId id="287" r:id="rId5"/>
    <p:sldId id="301" r:id="rId6"/>
    <p:sldId id="302" r:id="rId7"/>
    <p:sldId id="303" r:id="rId8"/>
    <p:sldId id="282" r:id="rId9"/>
    <p:sldId id="305" r:id="rId10"/>
    <p:sldId id="284" r:id="rId11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A0000"/>
    <a:srgbClr val="AED5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99" autoAdjust="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9788912343072994E-2"/>
          <c:y val="3.5561206828305235E-2"/>
          <c:w val="0.80039151356080485"/>
          <c:h val="0.912690704626183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scene3d>
              <a:camera prst="orthographicFront"/>
              <a:lightRig rig="threePt" dir="t"/>
            </a:scene3d>
            <a:sp3d>
              <a:bevelT w="25400"/>
            </a:sp3d>
          </c:spPr>
          <c:invertIfNegative val="0"/>
          <c:cat>
            <c:strRef>
              <c:f>Лист1!$A$2:$A$5</c:f>
              <c:strCache>
                <c:ptCount val="4"/>
                <c:pt idx="0">
                  <c:v>Категория 1</c:v>
                </c:pt>
                <c:pt idx="3">
                  <c:v>Категория 4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3.1</c:v>
                </c:pt>
                <c:pt idx="3">
                  <c:v>4.2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1"/>
              </a:solidFill>
            </a:ln>
          </c:spPr>
          <c:invertIfNegative val="0"/>
          <c:cat>
            <c:strRef>
              <c:f>Лист1!$A$2:$A$5</c:f>
              <c:strCache>
                <c:ptCount val="4"/>
                <c:pt idx="0">
                  <c:v>Категория 1</c:v>
                </c:pt>
                <c:pt idx="3">
                  <c:v>Категория 4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1.3</c:v>
                </c:pt>
                <c:pt idx="3">
                  <c:v>2.8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gapDepth val="128"/>
        <c:shape val="cylinder"/>
        <c:axId val="79469184"/>
        <c:axId val="79483264"/>
        <c:axId val="0"/>
      </c:bar3DChart>
      <c:catAx>
        <c:axId val="79469184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79483264"/>
        <c:crosses val="autoZero"/>
        <c:auto val="1"/>
        <c:lblAlgn val="ctr"/>
        <c:lblOffset val="100"/>
        <c:noMultiLvlLbl val="0"/>
      </c:catAx>
      <c:valAx>
        <c:axId val="79483264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7946918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7E39593-80AF-4457-9C80-13903BFE1AF9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1983B20-1D5F-433A-B5E0-FA9446D05276}">
      <dgm:prSet phldrT="[Текст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ru-RU" sz="1400" b="1" baseline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Медицинские и фармацевтические работники муниципальных организаций здравоохранения, муниципальных образовательных организаций </a:t>
          </a:r>
          <a:r>
            <a:rPr lang="ru-RU" sz="1400" b="1" baseline="0" dirty="0" smtClean="0">
              <a:solidFill>
                <a:srgbClr val="9A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1 245 чел.</a:t>
          </a:r>
          <a:endParaRPr lang="ru-RU" sz="2000" b="1" baseline="0" dirty="0">
            <a:solidFill>
              <a:srgbClr val="9A0000"/>
            </a:solidFill>
          </a:endParaRPr>
        </a:p>
      </dgm:t>
    </dgm:pt>
    <dgm:pt modelId="{1380B604-DE80-428A-8F0D-CFCF0689A02C}" type="parTrans" cxnId="{72E51E09-2951-4183-8F4B-38B5434ACEE6}">
      <dgm:prSet/>
      <dgm:spPr/>
      <dgm:t>
        <a:bodyPr/>
        <a:lstStyle/>
        <a:p>
          <a:endParaRPr lang="ru-RU"/>
        </a:p>
      </dgm:t>
    </dgm:pt>
    <dgm:pt modelId="{9BB54954-36D0-4589-AAD8-A0C2F38E04B1}" type="sibTrans" cxnId="{72E51E09-2951-4183-8F4B-38B5434ACEE6}">
      <dgm:prSet/>
      <dgm:spPr/>
      <dgm:t>
        <a:bodyPr/>
        <a:lstStyle/>
        <a:p>
          <a:endParaRPr lang="ru-RU"/>
        </a:p>
      </dgm:t>
    </dgm:pt>
    <dgm:pt modelId="{76CE29A9-34AD-48F0-818D-A94367E600D3}">
      <dgm:prSet phldrT="[Текст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ru-RU" sz="1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Отдельные категории работников культуры муниципальных учреждений культуры, муниципальных образовательных организаций, государственных учреждений культуры </a:t>
          </a:r>
          <a:r>
            <a:rPr lang="ru-RU" sz="1400" b="1" dirty="0" smtClean="0">
              <a:solidFill>
                <a:srgbClr val="9A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2 965  чел.</a:t>
          </a:r>
          <a:endParaRPr lang="ru-RU" sz="1600" b="1" dirty="0">
            <a:solidFill>
              <a:srgbClr val="9A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9AF1CCE-BCAD-42FC-BC5C-EE2331EDEF9F}" type="parTrans" cxnId="{32E60741-F62F-4489-98B2-53174F8C7A97}">
      <dgm:prSet/>
      <dgm:spPr/>
      <dgm:t>
        <a:bodyPr/>
        <a:lstStyle/>
        <a:p>
          <a:endParaRPr lang="ru-RU"/>
        </a:p>
      </dgm:t>
    </dgm:pt>
    <dgm:pt modelId="{727D43CC-AD63-4797-9529-AABF3596E287}" type="sibTrans" cxnId="{32E60741-F62F-4489-98B2-53174F8C7A97}">
      <dgm:prSet/>
      <dgm:spPr/>
      <dgm:t>
        <a:bodyPr/>
        <a:lstStyle/>
        <a:p>
          <a:endParaRPr lang="ru-RU"/>
        </a:p>
      </dgm:t>
    </dgm:pt>
    <dgm:pt modelId="{AF021240-D22B-496E-9DCD-7B1799B812B3}">
      <dgm:prSet phldrT="[Текст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ru-RU" sz="1400" b="1" baseline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Отдельные категории педагогических работников государственных учреждений, здравоохранения, государственных учреждениях социального обслуживания, государственных образовательных организаций, муниципальных образовательных организаций </a:t>
          </a:r>
          <a:r>
            <a:rPr lang="en-US" sz="1400" b="1" baseline="0" dirty="0" smtClean="0">
              <a:solidFill>
                <a:srgbClr val="9A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20 268 </a:t>
          </a:r>
          <a:r>
            <a:rPr lang="ru-RU" sz="1400" b="1" baseline="0" dirty="0" smtClean="0">
              <a:solidFill>
                <a:srgbClr val="9A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чел.</a:t>
          </a:r>
          <a:endParaRPr lang="ru-RU" sz="1400" b="1" baseline="0" dirty="0">
            <a:solidFill>
              <a:srgbClr val="9A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58B5A5C-3D83-4CEC-9471-B63E50057D17}" type="parTrans" cxnId="{9258F452-6A54-4755-B4A0-2C575948A426}">
      <dgm:prSet/>
      <dgm:spPr/>
      <dgm:t>
        <a:bodyPr/>
        <a:lstStyle/>
        <a:p>
          <a:endParaRPr lang="ru-RU"/>
        </a:p>
      </dgm:t>
    </dgm:pt>
    <dgm:pt modelId="{8BBD2C9F-5A97-4DCE-A756-F6E53546E5A8}" type="sibTrans" cxnId="{9258F452-6A54-4755-B4A0-2C575948A426}">
      <dgm:prSet/>
      <dgm:spPr/>
      <dgm:t>
        <a:bodyPr/>
        <a:lstStyle/>
        <a:p>
          <a:endParaRPr lang="ru-RU"/>
        </a:p>
      </dgm:t>
    </dgm:pt>
    <dgm:pt modelId="{60B9E53A-8DED-4C67-BAD7-5E5D90BD40DF}">
      <dgm:prSet phldrT="[Текст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ru-RU" sz="1400" b="1" baseline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Врачи, провизоры, медицинские и фармацевтические работники областных государственных учреждений </a:t>
          </a:r>
          <a:r>
            <a:rPr lang="ru-RU" sz="1400" b="1" baseline="0" dirty="0" smtClean="0">
              <a:solidFill>
                <a:srgbClr val="9A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5 379 чел.</a:t>
          </a:r>
          <a:endParaRPr lang="ru-RU" sz="1400" b="1" baseline="0" dirty="0">
            <a:solidFill>
              <a:srgbClr val="9A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CA1C17A-910D-4EC2-B42E-86AE9C6A2C14}" type="parTrans" cxnId="{AAC71472-2C43-4BBF-B0E6-12EBF19D701C}">
      <dgm:prSet/>
      <dgm:spPr/>
      <dgm:t>
        <a:bodyPr/>
        <a:lstStyle/>
        <a:p>
          <a:endParaRPr lang="ru-RU"/>
        </a:p>
      </dgm:t>
    </dgm:pt>
    <dgm:pt modelId="{2B7F2131-7C69-4438-A925-57A918EDBFEC}" type="sibTrans" cxnId="{AAC71472-2C43-4BBF-B0E6-12EBF19D701C}">
      <dgm:prSet/>
      <dgm:spPr/>
      <dgm:t>
        <a:bodyPr/>
        <a:lstStyle/>
        <a:p>
          <a:endParaRPr lang="ru-RU"/>
        </a:p>
      </dgm:t>
    </dgm:pt>
    <dgm:pt modelId="{D8A1BB9B-26DD-49B3-A3C1-D8FC64BC118E}">
      <dgm:prSet phldrT="[Текст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ru-RU" sz="1400" b="1" baseline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Специалисты в области ветеринарии областных государственных учреждений              </a:t>
          </a:r>
          <a:r>
            <a:rPr lang="ru-RU" sz="1400" b="1" baseline="0" dirty="0" smtClean="0">
              <a:solidFill>
                <a:srgbClr val="9A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351 чел.</a:t>
          </a:r>
          <a:endParaRPr lang="ru-RU" sz="1400" b="1" baseline="0" dirty="0">
            <a:solidFill>
              <a:srgbClr val="9A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F8BAB23-08CB-4E6A-AFC0-6982126EE0A5}" type="parTrans" cxnId="{2BE47AAD-4683-437B-8115-9FE564C097A7}">
      <dgm:prSet/>
      <dgm:spPr/>
      <dgm:t>
        <a:bodyPr/>
        <a:lstStyle/>
        <a:p>
          <a:endParaRPr lang="ru-RU"/>
        </a:p>
      </dgm:t>
    </dgm:pt>
    <dgm:pt modelId="{BE8495B4-99CE-4F6E-A2A3-9FA2193875F7}" type="sibTrans" cxnId="{2BE47AAD-4683-437B-8115-9FE564C097A7}">
      <dgm:prSet/>
      <dgm:spPr/>
      <dgm:t>
        <a:bodyPr/>
        <a:lstStyle/>
        <a:p>
          <a:endParaRPr lang="ru-RU"/>
        </a:p>
      </dgm:t>
    </dgm:pt>
    <dgm:pt modelId="{16761A3A-7F12-4DCC-B339-9A1432732D32}">
      <dgm:prSet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ru-RU" sz="1400" b="1" baseline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Социальные работники областных государственных учреждений </a:t>
          </a:r>
          <a:r>
            <a:rPr lang="ru-RU" sz="1400" b="1" baseline="0" dirty="0" smtClean="0">
              <a:solidFill>
                <a:srgbClr val="9A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656 чел.</a:t>
          </a:r>
          <a:endParaRPr lang="ru-RU" sz="1400" b="1" baseline="0" dirty="0">
            <a:solidFill>
              <a:srgbClr val="9A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1403448-62D4-4739-9F47-ED610D23F748}" type="parTrans" cxnId="{4DA6D390-AFC3-4267-BB4A-A585726AF733}">
      <dgm:prSet/>
      <dgm:spPr/>
      <dgm:t>
        <a:bodyPr/>
        <a:lstStyle/>
        <a:p>
          <a:endParaRPr lang="ru-RU"/>
        </a:p>
      </dgm:t>
    </dgm:pt>
    <dgm:pt modelId="{D7012470-4F21-41A2-BE89-0D10FC5E1A06}" type="sibTrans" cxnId="{4DA6D390-AFC3-4267-BB4A-A585726AF733}">
      <dgm:prSet/>
      <dgm:spPr/>
      <dgm:t>
        <a:bodyPr/>
        <a:lstStyle/>
        <a:p>
          <a:endParaRPr lang="ru-RU"/>
        </a:p>
      </dgm:t>
    </dgm:pt>
    <dgm:pt modelId="{009B3A2E-1D0F-4601-8CB5-8AB5CC83F1AA}">
      <dgm:prSet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ru-RU" sz="1400" b="1" baseline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Работники библиотек государственных образовательных организаций, созданных в форме государственных учреждений </a:t>
          </a:r>
          <a:r>
            <a:rPr lang="ru-RU" sz="1400" b="1" baseline="0" dirty="0" smtClean="0">
              <a:solidFill>
                <a:srgbClr val="9A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15 чел.</a:t>
          </a:r>
        </a:p>
      </dgm:t>
    </dgm:pt>
    <dgm:pt modelId="{0763A324-C8E8-49F2-8AE8-D84C5ED1C4E1}" type="parTrans" cxnId="{B5B5AF57-2E0A-4B1B-B5E1-B937166ADA90}">
      <dgm:prSet/>
      <dgm:spPr/>
      <dgm:t>
        <a:bodyPr/>
        <a:lstStyle/>
        <a:p>
          <a:endParaRPr lang="ru-RU"/>
        </a:p>
      </dgm:t>
    </dgm:pt>
    <dgm:pt modelId="{04077CAE-10A6-40A1-8C20-256A221A0E70}" type="sibTrans" cxnId="{B5B5AF57-2E0A-4B1B-B5E1-B937166ADA90}">
      <dgm:prSet/>
      <dgm:spPr/>
      <dgm:t>
        <a:bodyPr/>
        <a:lstStyle/>
        <a:p>
          <a:endParaRPr lang="ru-RU"/>
        </a:p>
      </dgm:t>
    </dgm:pt>
    <dgm:pt modelId="{28483EFD-ADF5-4EB8-9E01-C2B21F7BFD98}">
      <dgm:prSet custT="1"/>
      <dgm:spPr/>
      <dgm:t>
        <a:bodyPr/>
        <a:lstStyle/>
        <a:p>
          <a:endParaRPr lang="ru-RU"/>
        </a:p>
      </dgm:t>
    </dgm:pt>
    <dgm:pt modelId="{F04FCC2C-1167-4DE0-BC60-A4999BE06DDE}" type="parTrans" cxnId="{DF9F83EB-F2C6-4DB9-8A69-1795C9A7753B}">
      <dgm:prSet/>
      <dgm:spPr/>
      <dgm:t>
        <a:bodyPr/>
        <a:lstStyle/>
        <a:p>
          <a:endParaRPr lang="ru-RU"/>
        </a:p>
      </dgm:t>
    </dgm:pt>
    <dgm:pt modelId="{A67802F8-8308-4C3F-887C-108F32AB6241}" type="sibTrans" cxnId="{DF9F83EB-F2C6-4DB9-8A69-1795C9A7753B}">
      <dgm:prSet/>
      <dgm:spPr/>
      <dgm:t>
        <a:bodyPr/>
        <a:lstStyle/>
        <a:p>
          <a:endParaRPr lang="ru-RU"/>
        </a:p>
      </dgm:t>
    </dgm:pt>
    <dgm:pt modelId="{426F998C-5F37-4AF6-819B-9819661D7FFB}">
      <dgm:prSet custT="1"/>
      <dgm:spPr/>
      <dgm:t>
        <a:bodyPr/>
        <a:lstStyle/>
        <a:p>
          <a:endParaRPr lang="ru-RU"/>
        </a:p>
      </dgm:t>
    </dgm:pt>
    <dgm:pt modelId="{CA6682FF-0481-48F6-8115-B56B50B640FD}" type="parTrans" cxnId="{9D633815-A800-49AC-AE68-0E219F94D8D0}">
      <dgm:prSet/>
      <dgm:spPr/>
      <dgm:t>
        <a:bodyPr/>
        <a:lstStyle/>
        <a:p>
          <a:endParaRPr lang="ru-RU"/>
        </a:p>
      </dgm:t>
    </dgm:pt>
    <dgm:pt modelId="{B3B48131-92B0-4E63-8019-AB39A84F2849}" type="sibTrans" cxnId="{9D633815-A800-49AC-AE68-0E219F94D8D0}">
      <dgm:prSet/>
      <dgm:spPr/>
      <dgm:t>
        <a:bodyPr/>
        <a:lstStyle/>
        <a:p>
          <a:endParaRPr lang="ru-RU"/>
        </a:p>
      </dgm:t>
    </dgm:pt>
    <dgm:pt modelId="{7B7B23C0-BE5E-4CCA-B9DC-8D6DB1BD3AB2}" type="pres">
      <dgm:prSet presAssocID="{87E39593-80AF-4457-9C80-13903BFE1AF9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831F14ED-7FB1-4DAD-9B28-99BF757AB33F}" type="pres">
      <dgm:prSet presAssocID="{87E39593-80AF-4457-9C80-13903BFE1AF9}" presName="Name1" presStyleCnt="0"/>
      <dgm:spPr/>
    </dgm:pt>
    <dgm:pt modelId="{1843D804-C82F-4C3D-A16A-2909D661000E}" type="pres">
      <dgm:prSet presAssocID="{87E39593-80AF-4457-9C80-13903BFE1AF9}" presName="cycle" presStyleCnt="0"/>
      <dgm:spPr/>
    </dgm:pt>
    <dgm:pt modelId="{BFDA586B-4E28-49BF-A12F-F282F8559BA0}" type="pres">
      <dgm:prSet presAssocID="{87E39593-80AF-4457-9C80-13903BFE1AF9}" presName="srcNode" presStyleLbl="node1" presStyleIdx="0" presStyleCnt="7"/>
      <dgm:spPr/>
    </dgm:pt>
    <dgm:pt modelId="{D4B01CCF-D6AF-4F05-B5CD-701EB08E3815}" type="pres">
      <dgm:prSet presAssocID="{87E39593-80AF-4457-9C80-13903BFE1AF9}" presName="conn" presStyleLbl="parChTrans1D2" presStyleIdx="0" presStyleCnt="1"/>
      <dgm:spPr/>
      <dgm:t>
        <a:bodyPr/>
        <a:lstStyle/>
        <a:p>
          <a:endParaRPr lang="ru-RU"/>
        </a:p>
      </dgm:t>
    </dgm:pt>
    <dgm:pt modelId="{80AF66FD-1EA5-4AD3-91DB-BFE642BF144E}" type="pres">
      <dgm:prSet presAssocID="{87E39593-80AF-4457-9C80-13903BFE1AF9}" presName="extraNode" presStyleLbl="node1" presStyleIdx="0" presStyleCnt="7"/>
      <dgm:spPr/>
    </dgm:pt>
    <dgm:pt modelId="{542ECBBF-61BF-42A8-8875-ECC5E14CC143}" type="pres">
      <dgm:prSet presAssocID="{87E39593-80AF-4457-9C80-13903BFE1AF9}" presName="dstNode" presStyleLbl="node1" presStyleIdx="0" presStyleCnt="7"/>
      <dgm:spPr/>
    </dgm:pt>
    <dgm:pt modelId="{DE97A524-FFC0-4748-A773-D248DA7E58B7}" type="pres">
      <dgm:prSet presAssocID="{E1983B20-1D5F-433A-B5E0-FA9446D05276}" presName="text_1" presStyleLbl="node1" presStyleIdx="0" presStyleCnt="7" custScaleX="100164" custScaleY="11853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854ABE-FF67-4D01-B6E3-EF715B94E287}" type="pres">
      <dgm:prSet presAssocID="{E1983B20-1D5F-433A-B5E0-FA9446D05276}" presName="accent_1" presStyleCnt="0"/>
      <dgm:spPr/>
    </dgm:pt>
    <dgm:pt modelId="{1DD0020A-7819-42F0-90D6-BCBBF1A4377B}" type="pres">
      <dgm:prSet presAssocID="{E1983B20-1D5F-433A-B5E0-FA9446D05276}" presName="accentRepeatNode" presStyleLbl="solidFgAcc1" presStyleIdx="0" presStyleCnt="7"/>
      <dgm:spPr/>
      <dgm:t>
        <a:bodyPr/>
        <a:lstStyle/>
        <a:p>
          <a:endParaRPr lang="ru-RU"/>
        </a:p>
      </dgm:t>
    </dgm:pt>
    <dgm:pt modelId="{06066016-C3C1-4AA4-B424-F1219B695A3E}" type="pres">
      <dgm:prSet presAssocID="{76CE29A9-34AD-48F0-818D-A94367E600D3}" presName="text_2" presStyleLbl="node1" presStyleIdx="1" presStyleCnt="7" custScaleX="100346" custScaleY="1198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1EEECF-3FDC-4733-BD13-1ECA2BF217ED}" type="pres">
      <dgm:prSet presAssocID="{76CE29A9-34AD-48F0-818D-A94367E600D3}" presName="accent_2" presStyleCnt="0"/>
      <dgm:spPr/>
    </dgm:pt>
    <dgm:pt modelId="{9F9B8B33-DC63-4B2F-91F8-26CE18A1F0BF}" type="pres">
      <dgm:prSet presAssocID="{76CE29A9-34AD-48F0-818D-A94367E600D3}" presName="accentRepeatNode" presStyleLbl="solidFgAcc1" presStyleIdx="1" presStyleCnt="7"/>
      <dgm:spPr/>
    </dgm:pt>
    <dgm:pt modelId="{E009C40A-B5D3-4A55-B320-B4CA333325BB}" type="pres">
      <dgm:prSet presAssocID="{AF021240-D22B-496E-9DCD-7B1799B812B3}" presName="text_3" presStyleLbl="node1" presStyleIdx="2" presStyleCnt="7" custScaleX="100321" custScaleY="15074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975B67-E3AE-4341-9523-3583271E2078}" type="pres">
      <dgm:prSet presAssocID="{AF021240-D22B-496E-9DCD-7B1799B812B3}" presName="accent_3" presStyleCnt="0"/>
      <dgm:spPr/>
    </dgm:pt>
    <dgm:pt modelId="{D13CBDFF-B372-4199-891D-D28D13D8D57B}" type="pres">
      <dgm:prSet presAssocID="{AF021240-D22B-496E-9DCD-7B1799B812B3}" presName="accentRepeatNode" presStyleLbl="solidFgAcc1" presStyleIdx="2" presStyleCnt="7"/>
      <dgm:spPr/>
    </dgm:pt>
    <dgm:pt modelId="{1F8CFDBA-6056-49E5-8DAD-0979FBA6FDCD}" type="pres">
      <dgm:prSet presAssocID="{60B9E53A-8DED-4C67-BAD7-5E5D90BD40DF}" presName="text_4" presStyleLbl="node1" presStyleIdx="3" presStyleCnt="7" custScaleX="100348" custScaleY="12226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965E6C-8D00-4A06-BB13-EC01D19C6369}" type="pres">
      <dgm:prSet presAssocID="{60B9E53A-8DED-4C67-BAD7-5E5D90BD40DF}" presName="accent_4" presStyleCnt="0"/>
      <dgm:spPr/>
    </dgm:pt>
    <dgm:pt modelId="{76CC6325-B18C-449B-8AB4-A5452F558F90}" type="pres">
      <dgm:prSet presAssocID="{60B9E53A-8DED-4C67-BAD7-5E5D90BD40DF}" presName="accentRepeatNode" presStyleLbl="solidFgAcc1" presStyleIdx="3" presStyleCnt="7"/>
      <dgm:spPr/>
    </dgm:pt>
    <dgm:pt modelId="{8B397388-B908-4CA0-8802-6FFE969EA4E6}" type="pres">
      <dgm:prSet presAssocID="{D8A1BB9B-26DD-49B3-A3C1-D8FC64BC118E}" presName="text_5" presStyleLbl="node1" presStyleIdx="4" presStyleCnt="7" custScaleX="100355" custScaleY="66608" custLinFactNeighborX="564" custLinFactNeighborY="77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505AEC-6534-4FD9-8895-8BE9244C74EE}" type="pres">
      <dgm:prSet presAssocID="{D8A1BB9B-26DD-49B3-A3C1-D8FC64BC118E}" presName="accent_5" presStyleCnt="0"/>
      <dgm:spPr/>
    </dgm:pt>
    <dgm:pt modelId="{5FCB1422-8D1D-4E5A-BF93-01A6A16EF936}" type="pres">
      <dgm:prSet presAssocID="{D8A1BB9B-26DD-49B3-A3C1-D8FC64BC118E}" presName="accentRepeatNode" presStyleLbl="solidFgAcc1" presStyleIdx="4" presStyleCnt="7"/>
      <dgm:spPr/>
    </dgm:pt>
    <dgm:pt modelId="{B6256C7D-AB21-446B-BD28-6A3A0BB8E03C}" type="pres">
      <dgm:prSet presAssocID="{16761A3A-7F12-4DCC-B339-9A1432732D32}" presName="text_6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F646E62-B142-4AC9-8F6F-5EA93565B141}" type="pres">
      <dgm:prSet presAssocID="{16761A3A-7F12-4DCC-B339-9A1432732D32}" presName="accent_6" presStyleCnt="0"/>
      <dgm:spPr/>
    </dgm:pt>
    <dgm:pt modelId="{06C20FDF-72A7-40B4-90DA-CA7631BBC33E}" type="pres">
      <dgm:prSet presAssocID="{16761A3A-7F12-4DCC-B339-9A1432732D32}" presName="accentRepeatNode" presStyleLbl="solidFgAcc1" presStyleIdx="5" presStyleCnt="7"/>
      <dgm:spPr/>
    </dgm:pt>
    <dgm:pt modelId="{3FA51F75-A0C2-4F6D-8A3F-9CB20C417232}" type="pres">
      <dgm:prSet presAssocID="{009B3A2E-1D0F-4601-8CB5-8AB5CC83F1AA}" presName="text_7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131B2D-7562-485D-AB22-4535899DFB0E}" type="pres">
      <dgm:prSet presAssocID="{009B3A2E-1D0F-4601-8CB5-8AB5CC83F1AA}" presName="accent_7" presStyleCnt="0"/>
      <dgm:spPr/>
    </dgm:pt>
    <dgm:pt modelId="{42DCA476-FF92-4B1F-B2FD-D2419B0EBBFC}" type="pres">
      <dgm:prSet presAssocID="{009B3A2E-1D0F-4601-8CB5-8AB5CC83F1AA}" presName="accentRepeatNode" presStyleLbl="solidFgAcc1" presStyleIdx="6" presStyleCnt="7"/>
      <dgm:spPr/>
    </dgm:pt>
  </dgm:ptLst>
  <dgm:cxnLst>
    <dgm:cxn modelId="{A6E0C790-8801-45F3-9415-D9E2A1D98AA6}" type="presOf" srcId="{76CE29A9-34AD-48F0-818D-A94367E600D3}" destId="{06066016-C3C1-4AA4-B424-F1219B695A3E}" srcOrd="0" destOrd="0" presId="urn:microsoft.com/office/officeart/2008/layout/VerticalCurvedList"/>
    <dgm:cxn modelId="{B5B5AF57-2E0A-4B1B-B5E1-B937166ADA90}" srcId="{87E39593-80AF-4457-9C80-13903BFE1AF9}" destId="{009B3A2E-1D0F-4601-8CB5-8AB5CC83F1AA}" srcOrd="6" destOrd="0" parTransId="{0763A324-C8E8-49F2-8AE8-D84C5ED1C4E1}" sibTransId="{04077CAE-10A6-40A1-8C20-256A221A0E70}"/>
    <dgm:cxn modelId="{32E60741-F62F-4489-98B2-53174F8C7A97}" srcId="{87E39593-80AF-4457-9C80-13903BFE1AF9}" destId="{76CE29A9-34AD-48F0-818D-A94367E600D3}" srcOrd="1" destOrd="0" parTransId="{B9AF1CCE-BCAD-42FC-BC5C-EE2331EDEF9F}" sibTransId="{727D43CC-AD63-4797-9529-AABF3596E287}"/>
    <dgm:cxn modelId="{F93221EE-BDE2-4A46-8023-4EAE75D997EF}" type="presOf" srcId="{9BB54954-36D0-4589-AAD8-A0C2F38E04B1}" destId="{D4B01CCF-D6AF-4F05-B5CD-701EB08E3815}" srcOrd="0" destOrd="0" presId="urn:microsoft.com/office/officeart/2008/layout/VerticalCurvedList"/>
    <dgm:cxn modelId="{153CFA10-2774-4E7A-B285-B61FC12126B2}" type="presOf" srcId="{60B9E53A-8DED-4C67-BAD7-5E5D90BD40DF}" destId="{1F8CFDBA-6056-49E5-8DAD-0979FBA6FDCD}" srcOrd="0" destOrd="0" presId="urn:microsoft.com/office/officeart/2008/layout/VerticalCurvedList"/>
    <dgm:cxn modelId="{90299BC8-539A-4B90-A806-ABC0DE52AE64}" type="presOf" srcId="{D8A1BB9B-26DD-49B3-A3C1-D8FC64BC118E}" destId="{8B397388-B908-4CA0-8802-6FFE969EA4E6}" srcOrd="0" destOrd="0" presId="urn:microsoft.com/office/officeart/2008/layout/VerticalCurvedList"/>
    <dgm:cxn modelId="{2BE47AAD-4683-437B-8115-9FE564C097A7}" srcId="{87E39593-80AF-4457-9C80-13903BFE1AF9}" destId="{D8A1BB9B-26DD-49B3-A3C1-D8FC64BC118E}" srcOrd="4" destOrd="0" parTransId="{AF8BAB23-08CB-4E6A-AFC0-6982126EE0A5}" sibTransId="{BE8495B4-99CE-4F6E-A2A3-9FA2193875F7}"/>
    <dgm:cxn modelId="{9258F452-6A54-4755-B4A0-2C575948A426}" srcId="{87E39593-80AF-4457-9C80-13903BFE1AF9}" destId="{AF021240-D22B-496E-9DCD-7B1799B812B3}" srcOrd="2" destOrd="0" parTransId="{F58B5A5C-3D83-4CEC-9471-B63E50057D17}" sibTransId="{8BBD2C9F-5A97-4DCE-A756-F6E53546E5A8}"/>
    <dgm:cxn modelId="{AAC71472-2C43-4BBF-B0E6-12EBF19D701C}" srcId="{87E39593-80AF-4457-9C80-13903BFE1AF9}" destId="{60B9E53A-8DED-4C67-BAD7-5E5D90BD40DF}" srcOrd="3" destOrd="0" parTransId="{ACA1C17A-910D-4EC2-B42E-86AE9C6A2C14}" sibTransId="{2B7F2131-7C69-4438-A925-57A918EDBFEC}"/>
    <dgm:cxn modelId="{A5C2196A-8A53-4710-87BC-ED954A3B5029}" type="presOf" srcId="{AF021240-D22B-496E-9DCD-7B1799B812B3}" destId="{E009C40A-B5D3-4A55-B320-B4CA333325BB}" srcOrd="0" destOrd="0" presId="urn:microsoft.com/office/officeart/2008/layout/VerticalCurvedList"/>
    <dgm:cxn modelId="{4DA6D390-AFC3-4267-BB4A-A585726AF733}" srcId="{87E39593-80AF-4457-9C80-13903BFE1AF9}" destId="{16761A3A-7F12-4DCC-B339-9A1432732D32}" srcOrd="5" destOrd="0" parTransId="{01403448-62D4-4739-9F47-ED610D23F748}" sibTransId="{D7012470-4F21-41A2-BE89-0D10FC5E1A06}"/>
    <dgm:cxn modelId="{E0387E2A-BC83-4ECB-9A77-D365A8BBDE13}" type="presOf" srcId="{87E39593-80AF-4457-9C80-13903BFE1AF9}" destId="{7B7B23C0-BE5E-4CCA-B9DC-8D6DB1BD3AB2}" srcOrd="0" destOrd="0" presId="urn:microsoft.com/office/officeart/2008/layout/VerticalCurvedList"/>
    <dgm:cxn modelId="{DF9F83EB-F2C6-4DB9-8A69-1795C9A7753B}" srcId="{87E39593-80AF-4457-9C80-13903BFE1AF9}" destId="{28483EFD-ADF5-4EB8-9E01-C2B21F7BFD98}" srcOrd="7" destOrd="0" parTransId="{F04FCC2C-1167-4DE0-BC60-A4999BE06DDE}" sibTransId="{A67802F8-8308-4C3F-887C-108F32AB6241}"/>
    <dgm:cxn modelId="{23EB4D85-B5B9-40C3-8871-DFEF58B15E51}" type="presOf" srcId="{E1983B20-1D5F-433A-B5E0-FA9446D05276}" destId="{DE97A524-FFC0-4748-A773-D248DA7E58B7}" srcOrd="0" destOrd="0" presId="urn:microsoft.com/office/officeart/2008/layout/VerticalCurvedList"/>
    <dgm:cxn modelId="{9D633815-A800-49AC-AE68-0E219F94D8D0}" srcId="{87E39593-80AF-4457-9C80-13903BFE1AF9}" destId="{426F998C-5F37-4AF6-819B-9819661D7FFB}" srcOrd="8" destOrd="0" parTransId="{CA6682FF-0481-48F6-8115-B56B50B640FD}" sibTransId="{B3B48131-92B0-4E63-8019-AB39A84F2849}"/>
    <dgm:cxn modelId="{72E51E09-2951-4183-8F4B-38B5434ACEE6}" srcId="{87E39593-80AF-4457-9C80-13903BFE1AF9}" destId="{E1983B20-1D5F-433A-B5E0-FA9446D05276}" srcOrd="0" destOrd="0" parTransId="{1380B604-DE80-428A-8F0D-CFCF0689A02C}" sibTransId="{9BB54954-36D0-4589-AAD8-A0C2F38E04B1}"/>
    <dgm:cxn modelId="{CC0F2F1C-6816-4DB7-98EC-917D887178F8}" type="presOf" srcId="{009B3A2E-1D0F-4601-8CB5-8AB5CC83F1AA}" destId="{3FA51F75-A0C2-4F6D-8A3F-9CB20C417232}" srcOrd="0" destOrd="0" presId="urn:microsoft.com/office/officeart/2008/layout/VerticalCurvedList"/>
    <dgm:cxn modelId="{C8696961-31D2-4118-A2A5-DEFAA2D507FB}" type="presOf" srcId="{16761A3A-7F12-4DCC-B339-9A1432732D32}" destId="{B6256C7D-AB21-446B-BD28-6A3A0BB8E03C}" srcOrd="0" destOrd="0" presId="urn:microsoft.com/office/officeart/2008/layout/VerticalCurvedList"/>
    <dgm:cxn modelId="{ECB70102-A74B-4AE0-92C9-61C8AAB6824A}" type="presParOf" srcId="{7B7B23C0-BE5E-4CCA-B9DC-8D6DB1BD3AB2}" destId="{831F14ED-7FB1-4DAD-9B28-99BF757AB33F}" srcOrd="0" destOrd="0" presId="urn:microsoft.com/office/officeart/2008/layout/VerticalCurvedList"/>
    <dgm:cxn modelId="{5AB9FC34-B748-45C3-BB05-069EA794EF49}" type="presParOf" srcId="{831F14ED-7FB1-4DAD-9B28-99BF757AB33F}" destId="{1843D804-C82F-4C3D-A16A-2909D661000E}" srcOrd="0" destOrd="0" presId="urn:microsoft.com/office/officeart/2008/layout/VerticalCurvedList"/>
    <dgm:cxn modelId="{4F56D1C6-DA00-424A-AD7C-18A298972969}" type="presParOf" srcId="{1843D804-C82F-4C3D-A16A-2909D661000E}" destId="{BFDA586B-4E28-49BF-A12F-F282F8559BA0}" srcOrd="0" destOrd="0" presId="urn:microsoft.com/office/officeart/2008/layout/VerticalCurvedList"/>
    <dgm:cxn modelId="{577AA3B4-E4A7-476E-B59B-F3C3F620E83B}" type="presParOf" srcId="{1843D804-C82F-4C3D-A16A-2909D661000E}" destId="{D4B01CCF-D6AF-4F05-B5CD-701EB08E3815}" srcOrd="1" destOrd="0" presId="urn:microsoft.com/office/officeart/2008/layout/VerticalCurvedList"/>
    <dgm:cxn modelId="{44D85096-B057-4C70-8B7E-7F76942AF248}" type="presParOf" srcId="{1843D804-C82F-4C3D-A16A-2909D661000E}" destId="{80AF66FD-1EA5-4AD3-91DB-BFE642BF144E}" srcOrd="2" destOrd="0" presId="urn:microsoft.com/office/officeart/2008/layout/VerticalCurvedList"/>
    <dgm:cxn modelId="{96165CFE-7FBE-4524-BCA4-12B7EE12E1A9}" type="presParOf" srcId="{1843D804-C82F-4C3D-A16A-2909D661000E}" destId="{542ECBBF-61BF-42A8-8875-ECC5E14CC143}" srcOrd="3" destOrd="0" presId="urn:microsoft.com/office/officeart/2008/layout/VerticalCurvedList"/>
    <dgm:cxn modelId="{34E079C3-99E6-43AC-A59C-C02E9FC4ECC4}" type="presParOf" srcId="{831F14ED-7FB1-4DAD-9B28-99BF757AB33F}" destId="{DE97A524-FFC0-4748-A773-D248DA7E58B7}" srcOrd="1" destOrd="0" presId="urn:microsoft.com/office/officeart/2008/layout/VerticalCurvedList"/>
    <dgm:cxn modelId="{BDDA476F-C185-4D94-ABE0-2E3587511BE5}" type="presParOf" srcId="{831F14ED-7FB1-4DAD-9B28-99BF757AB33F}" destId="{66854ABE-FF67-4D01-B6E3-EF715B94E287}" srcOrd="2" destOrd="0" presId="urn:microsoft.com/office/officeart/2008/layout/VerticalCurvedList"/>
    <dgm:cxn modelId="{1A267AA2-107F-44C2-8363-FAE7409625BB}" type="presParOf" srcId="{66854ABE-FF67-4D01-B6E3-EF715B94E287}" destId="{1DD0020A-7819-42F0-90D6-BCBBF1A4377B}" srcOrd="0" destOrd="0" presId="urn:microsoft.com/office/officeart/2008/layout/VerticalCurvedList"/>
    <dgm:cxn modelId="{AF745C2B-6932-47F1-BB46-A305095D47C3}" type="presParOf" srcId="{831F14ED-7FB1-4DAD-9B28-99BF757AB33F}" destId="{06066016-C3C1-4AA4-B424-F1219B695A3E}" srcOrd="3" destOrd="0" presId="urn:microsoft.com/office/officeart/2008/layout/VerticalCurvedList"/>
    <dgm:cxn modelId="{FAFDB8B6-04B3-47B0-8058-E17FAB7B19FF}" type="presParOf" srcId="{831F14ED-7FB1-4DAD-9B28-99BF757AB33F}" destId="{5E1EEECF-3FDC-4733-BD13-1ECA2BF217ED}" srcOrd="4" destOrd="0" presId="urn:microsoft.com/office/officeart/2008/layout/VerticalCurvedList"/>
    <dgm:cxn modelId="{D6333DA6-7A66-49D5-824C-997B9D0BF729}" type="presParOf" srcId="{5E1EEECF-3FDC-4733-BD13-1ECA2BF217ED}" destId="{9F9B8B33-DC63-4B2F-91F8-26CE18A1F0BF}" srcOrd="0" destOrd="0" presId="urn:microsoft.com/office/officeart/2008/layout/VerticalCurvedList"/>
    <dgm:cxn modelId="{D53AD6E4-D7EB-4E27-989D-B17441E630EA}" type="presParOf" srcId="{831F14ED-7FB1-4DAD-9B28-99BF757AB33F}" destId="{E009C40A-B5D3-4A55-B320-B4CA333325BB}" srcOrd="5" destOrd="0" presId="urn:microsoft.com/office/officeart/2008/layout/VerticalCurvedList"/>
    <dgm:cxn modelId="{169E4B60-9963-4CC8-B96E-148814DA22BE}" type="presParOf" srcId="{831F14ED-7FB1-4DAD-9B28-99BF757AB33F}" destId="{74975B67-E3AE-4341-9523-3583271E2078}" srcOrd="6" destOrd="0" presId="urn:microsoft.com/office/officeart/2008/layout/VerticalCurvedList"/>
    <dgm:cxn modelId="{0EB00B33-B08D-4BCF-B0A3-23A2C68690D9}" type="presParOf" srcId="{74975B67-E3AE-4341-9523-3583271E2078}" destId="{D13CBDFF-B372-4199-891D-D28D13D8D57B}" srcOrd="0" destOrd="0" presId="urn:microsoft.com/office/officeart/2008/layout/VerticalCurvedList"/>
    <dgm:cxn modelId="{3AB27183-010E-4373-B00E-1F5A8C71BC85}" type="presParOf" srcId="{831F14ED-7FB1-4DAD-9B28-99BF757AB33F}" destId="{1F8CFDBA-6056-49E5-8DAD-0979FBA6FDCD}" srcOrd="7" destOrd="0" presId="urn:microsoft.com/office/officeart/2008/layout/VerticalCurvedList"/>
    <dgm:cxn modelId="{6AE3D59E-CE77-4AFD-8481-EA488A3BFAFA}" type="presParOf" srcId="{831F14ED-7FB1-4DAD-9B28-99BF757AB33F}" destId="{25965E6C-8D00-4A06-BB13-EC01D19C6369}" srcOrd="8" destOrd="0" presId="urn:microsoft.com/office/officeart/2008/layout/VerticalCurvedList"/>
    <dgm:cxn modelId="{4288C446-BFD7-4CE8-B4DD-8F3BE3A360DD}" type="presParOf" srcId="{25965E6C-8D00-4A06-BB13-EC01D19C6369}" destId="{76CC6325-B18C-449B-8AB4-A5452F558F90}" srcOrd="0" destOrd="0" presId="urn:microsoft.com/office/officeart/2008/layout/VerticalCurvedList"/>
    <dgm:cxn modelId="{1AB9FFFB-EBF4-4A1C-BDBE-338F89B53D6E}" type="presParOf" srcId="{831F14ED-7FB1-4DAD-9B28-99BF757AB33F}" destId="{8B397388-B908-4CA0-8802-6FFE969EA4E6}" srcOrd="9" destOrd="0" presId="urn:microsoft.com/office/officeart/2008/layout/VerticalCurvedList"/>
    <dgm:cxn modelId="{632CE4DA-9F0D-4F85-9317-8F65320CD23C}" type="presParOf" srcId="{831F14ED-7FB1-4DAD-9B28-99BF757AB33F}" destId="{2D505AEC-6534-4FD9-8895-8BE9244C74EE}" srcOrd="10" destOrd="0" presId="urn:microsoft.com/office/officeart/2008/layout/VerticalCurvedList"/>
    <dgm:cxn modelId="{759E8205-8205-4D7B-91CC-0F4EBC515A36}" type="presParOf" srcId="{2D505AEC-6534-4FD9-8895-8BE9244C74EE}" destId="{5FCB1422-8D1D-4E5A-BF93-01A6A16EF936}" srcOrd="0" destOrd="0" presId="urn:microsoft.com/office/officeart/2008/layout/VerticalCurvedList"/>
    <dgm:cxn modelId="{13046628-80E7-446E-845E-7D87C116674B}" type="presParOf" srcId="{831F14ED-7FB1-4DAD-9B28-99BF757AB33F}" destId="{B6256C7D-AB21-446B-BD28-6A3A0BB8E03C}" srcOrd="11" destOrd="0" presId="urn:microsoft.com/office/officeart/2008/layout/VerticalCurvedList"/>
    <dgm:cxn modelId="{45381289-B276-4403-9E56-65D7871640DA}" type="presParOf" srcId="{831F14ED-7FB1-4DAD-9B28-99BF757AB33F}" destId="{4F646E62-B142-4AC9-8F6F-5EA93565B141}" srcOrd="12" destOrd="0" presId="urn:microsoft.com/office/officeart/2008/layout/VerticalCurvedList"/>
    <dgm:cxn modelId="{7563007F-64BD-41FF-B926-B6D2D5CDADCB}" type="presParOf" srcId="{4F646E62-B142-4AC9-8F6F-5EA93565B141}" destId="{06C20FDF-72A7-40B4-90DA-CA7631BBC33E}" srcOrd="0" destOrd="0" presId="urn:microsoft.com/office/officeart/2008/layout/VerticalCurvedList"/>
    <dgm:cxn modelId="{F98868C2-34DB-4E77-8928-9CBF6CE3A40C}" type="presParOf" srcId="{831F14ED-7FB1-4DAD-9B28-99BF757AB33F}" destId="{3FA51F75-A0C2-4F6D-8A3F-9CB20C417232}" srcOrd="13" destOrd="0" presId="urn:microsoft.com/office/officeart/2008/layout/VerticalCurvedList"/>
    <dgm:cxn modelId="{E51C378B-C652-454B-85D8-B2EC1C00BC7B}" type="presParOf" srcId="{831F14ED-7FB1-4DAD-9B28-99BF757AB33F}" destId="{24131B2D-7562-485D-AB22-4535899DFB0E}" srcOrd="14" destOrd="0" presId="urn:microsoft.com/office/officeart/2008/layout/VerticalCurvedList"/>
    <dgm:cxn modelId="{50FA4972-2D7B-4F00-BDB4-5C036B9D58A7}" type="presParOf" srcId="{24131B2D-7562-485D-AB22-4535899DFB0E}" destId="{42DCA476-FF92-4B1F-B2FD-D2419B0EBBFC}" srcOrd="0" destOrd="0" presId="urn:microsoft.com/office/officeart/2008/layout/VerticalCurvedList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B01CCF-D6AF-4F05-B5CD-701EB08E3815}">
      <dsp:nvSpPr>
        <dsp:cNvPr id="0" name=""/>
        <dsp:cNvSpPr/>
      </dsp:nvSpPr>
      <dsp:spPr>
        <a:xfrm>
          <a:off x="-6763653" y="-1034066"/>
          <a:ext cx="8048755" cy="8048755"/>
        </a:xfrm>
        <a:prstGeom prst="blockArc">
          <a:avLst>
            <a:gd name="adj1" fmla="val 18900000"/>
            <a:gd name="adj2" fmla="val 2700000"/>
            <a:gd name="adj3" fmla="val 268"/>
          </a:avLst>
        </a:prstGeom>
        <a:noFill/>
        <a:ln w="400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97A524-FFC0-4748-A773-D248DA7E58B7}">
      <dsp:nvSpPr>
        <dsp:cNvPr id="0" name=""/>
        <dsp:cNvSpPr/>
      </dsp:nvSpPr>
      <dsp:spPr>
        <a:xfrm>
          <a:off x="406469" y="221505"/>
          <a:ext cx="8022944" cy="644265"/>
        </a:xfrm>
        <a:prstGeom prst="rect">
          <a:avLst/>
        </a:prstGeom>
        <a:solidFill>
          <a:schemeClr val="accent4">
            <a:lumMod val="60000"/>
            <a:lumOff val="4000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418" tIns="35560" rIns="35560" bIns="35560" numCol="1" spcCol="1270" anchor="ctr" anchorCtr="0">
          <a:noAutofit/>
        </a:bodyPr>
        <a:lstStyle/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baseline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Медицинские и фармацевтические работники муниципальных организаций здравоохранения, муниципальных образовательных организаций </a:t>
          </a:r>
          <a:r>
            <a:rPr lang="ru-RU" sz="1400" b="1" kern="1200" baseline="0" dirty="0" smtClean="0">
              <a:solidFill>
                <a:srgbClr val="9A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1 245 чел.</a:t>
          </a:r>
          <a:endParaRPr lang="ru-RU" sz="2000" b="1" kern="1200" baseline="0" dirty="0">
            <a:solidFill>
              <a:srgbClr val="9A0000"/>
            </a:solidFill>
          </a:endParaRPr>
        </a:p>
      </dsp:txBody>
      <dsp:txXfrm>
        <a:off x="406469" y="221505"/>
        <a:ext cx="8022944" cy="644265"/>
      </dsp:txXfrm>
    </dsp:sp>
    <dsp:sp modelId="{1DD0020A-7819-42F0-90D6-BCBBF1A4377B}">
      <dsp:nvSpPr>
        <dsp:cNvPr id="0" name=""/>
        <dsp:cNvSpPr/>
      </dsp:nvSpPr>
      <dsp:spPr>
        <a:xfrm>
          <a:off x="73338" y="203939"/>
          <a:ext cx="679398" cy="67939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6066016-C3C1-4AA4-B424-F1219B695A3E}">
      <dsp:nvSpPr>
        <dsp:cNvPr id="0" name=""/>
        <dsp:cNvSpPr/>
      </dsp:nvSpPr>
      <dsp:spPr>
        <a:xfrm>
          <a:off x="892237" y="1033688"/>
          <a:ext cx="7543613" cy="651412"/>
        </a:xfrm>
        <a:prstGeom prst="rect">
          <a:avLst/>
        </a:prstGeom>
        <a:solidFill>
          <a:schemeClr val="accent4">
            <a:lumMod val="60000"/>
            <a:lumOff val="4000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418" tIns="35560" rIns="35560" bIns="35560" numCol="1" spcCol="1270" anchor="ctr" anchorCtr="0">
          <a:noAutofit/>
        </a:bodyPr>
        <a:lstStyle/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Отдельные категории работников культуры муниципальных учреждений культуры, муниципальных образовательных организаций, государственных учреждений культуры </a:t>
          </a:r>
          <a:r>
            <a:rPr lang="ru-RU" sz="1400" b="1" kern="1200" dirty="0" smtClean="0">
              <a:solidFill>
                <a:srgbClr val="9A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2 965  чел.</a:t>
          </a:r>
          <a:endParaRPr lang="ru-RU" sz="1600" b="1" kern="1200" dirty="0">
            <a:solidFill>
              <a:srgbClr val="9A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92237" y="1033688"/>
        <a:ext cx="7543613" cy="651412"/>
      </dsp:txXfrm>
    </dsp:sp>
    <dsp:sp modelId="{9F9B8B33-DC63-4B2F-91F8-26CE18A1F0BF}">
      <dsp:nvSpPr>
        <dsp:cNvPr id="0" name=""/>
        <dsp:cNvSpPr/>
      </dsp:nvSpPr>
      <dsp:spPr>
        <a:xfrm>
          <a:off x="565543" y="1019696"/>
          <a:ext cx="679398" cy="67939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009C40A-B5D3-4A55-B320-B4CA333325BB}">
      <dsp:nvSpPr>
        <dsp:cNvPr id="0" name=""/>
        <dsp:cNvSpPr/>
      </dsp:nvSpPr>
      <dsp:spPr>
        <a:xfrm>
          <a:off x="1163336" y="1764887"/>
          <a:ext cx="7271142" cy="819333"/>
        </a:xfrm>
        <a:prstGeom prst="rect">
          <a:avLst/>
        </a:prstGeom>
        <a:solidFill>
          <a:schemeClr val="accent4">
            <a:lumMod val="60000"/>
            <a:lumOff val="4000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418" tIns="35560" rIns="35560" bIns="35560" numCol="1" spcCol="1270" anchor="ctr" anchorCtr="0">
          <a:noAutofit/>
        </a:bodyPr>
        <a:lstStyle/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baseline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Отдельные категории педагогических работников государственных учреждений, здравоохранения, государственных учреждениях социального обслуживания, государственных образовательных организаций, муниципальных образовательных организаций </a:t>
          </a:r>
          <a:r>
            <a:rPr lang="en-US" sz="1400" b="1" kern="1200" baseline="0" dirty="0" smtClean="0">
              <a:solidFill>
                <a:srgbClr val="9A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20 268 </a:t>
          </a:r>
          <a:r>
            <a:rPr lang="ru-RU" sz="1400" b="1" kern="1200" baseline="0" dirty="0" smtClean="0">
              <a:solidFill>
                <a:srgbClr val="9A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чел.</a:t>
          </a:r>
          <a:endParaRPr lang="ru-RU" sz="1400" b="1" kern="1200" baseline="0" dirty="0">
            <a:solidFill>
              <a:srgbClr val="9A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163336" y="1764887"/>
        <a:ext cx="7271142" cy="819333"/>
      </dsp:txXfrm>
    </dsp:sp>
    <dsp:sp modelId="{D13CBDFF-B372-4199-891D-D28D13D8D57B}">
      <dsp:nvSpPr>
        <dsp:cNvPr id="0" name=""/>
        <dsp:cNvSpPr/>
      </dsp:nvSpPr>
      <dsp:spPr>
        <a:xfrm>
          <a:off x="835269" y="1834854"/>
          <a:ext cx="679398" cy="67939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F8CFDBA-6056-49E5-8DAD-0979FBA6FDCD}">
      <dsp:nvSpPr>
        <dsp:cNvPr id="0" name=""/>
        <dsp:cNvSpPr/>
      </dsp:nvSpPr>
      <dsp:spPr>
        <a:xfrm>
          <a:off x="1248628" y="2658052"/>
          <a:ext cx="7186678" cy="664517"/>
        </a:xfrm>
        <a:prstGeom prst="rect">
          <a:avLst/>
        </a:prstGeom>
        <a:solidFill>
          <a:schemeClr val="accent4">
            <a:lumMod val="60000"/>
            <a:lumOff val="4000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418" tIns="35560" rIns="35560" bIns="35560" numCol="1" spcCol="1270" anchor="ctr" anchorCtr="0">
          <a:noAutofit/>
        </a:bodyPr>
        <a:lstStyle/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baseline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Врачи, провизоры, медицинские и фармацевтические работники областных государственных учреждений </a:t>
          </a:r>
          <a:r>
            <a:rPr lang="ru-RU" sz="1400" b="1" kern="1200" baseline="0" dirty="0" smtClean="0">
              <a:solidFill>
                <a:srgbClr val="9A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5 379 чел.</a:t>
          </a:r>
          <a:endParaRPr lang="ru-RU" sz="1400" b="1" kern="1200" baseline="0" dirty="0">
            <a:solidFill>
              <a:srgbClr val="9A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248628" y="2658052"/>
        <a:ext cx="7186678" cy="664517"/>
      </dsp:txXfrm>
    </dsp:sp>
    <dsp:sp modelId="{76CC6325-B18C-449B-8AB4-A5452F558F90}">
      <dsp:nvSpPr>
        <dsp:cNvPr id="0" name=""/>
        <dsp:cNvSpPr/>
      </dsp:nvSpPr>
      <dsp:spPr>
        <a:xfrm>
          <a:off x="921390" y="2650611"/>
          <a:ext cx="679398" cy="67939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B397388-B908-4CA0-8802-6FFE969EA4E6}">
      <dsp:nvSpPr>
        <dsp:cNvPr id="0" name=""/>
        <dsp:cNvSpPr/>
      </dsp:nvSpPr>
      <dsp:spPr>
        <a:xfrm>
          <a:off x="1202982" y="3629250"/>
          <a:ext cx="7273606" cy="362027"/>
        </a:xfrm>
        <a:prstGeom prst="rect">
          <a:avLst/>
        </a:prstGeom>
        <a:solidFill>
          <a:schemeClr val="accent4">
            <a:lumMod val="60000"/>
            <a:lumOff val="4000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418" tIns="35560" rIns="35560" bIns="35560" numCol="1" spcCol="1270" anchor="ctr" anchorCtr="0">
          <a:noAutofit/>
        </a:bodyPr>
        <a:lstStyle/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baseline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Специалисты в области ветеринарии областных государственных учреждений              </a:t>
          </a:r>
          <a:r>
            <a:rPr lang="ru-RU" sz="1400" b="1" kern="1200" baseline="0" dirty="0" smtClean="0">
              <a:solidFill>
                <a:srgbClr val="9A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351 чел.</a:t>
          </a:r>
          <a:endParaRPr lang="ru-RU" sz="1400" b="1" kern="1200" baseline="0" dirty="0">
            <a:solidFill>
              <a:srgbClr val="9A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202982" y="3629250"/>
        <a:ext cx="7273606" cy="362027"/>
      </dsp:txXfrm>
    </dsp:sp>
    <dsp:sp modelId="{5FCB1422-8D1D-4E5A-BF93-01A6A16EF936}">
      <dsp:nvSpPr>
        <dsp:cNvPr id="0" name=""/>
        <dsp:cNvSpPr/>
      </dsp:nvSpPr>
      <dsp:spPr>
        <a:xfrm>
          <a:off x="835269" y="3466368"/>
          <a:ext cx="679398" cy="67939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6256C7D-AB21-446B-BD28-6A3A0BB8E03C}">
      <dsp:nvSpPr>
        <dsp:cNvPr id="0" name=""/>
        <dsp:cNvSpPr/>
      </dsp:nvSpPr>
      <dsp:spPr>
        <a:xfrm>
          <a:off x="905243" y="4349467"/>
          <a:ext cx="7517602" cy="543518"/>
        </a:xfrm>
        <a:prstGeom prst="rect">
          <a:avLst/>
        </a:prstGeom>
        <a:solidFill>
          <a:schemeClr val="accent4">
            <a:lumMod val="60000"/>
            <a:lumOff val="4000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418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baseline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Социальные работники областных государственных учреждений </a:t>
          </a:r>
          <a:r>
            <a:rPr lang="ru-RU" sz="1400" b="1" kern="1200" baseline="0" dirty="0" smtClean="0">
              <a:solidFill>
                <a:srgbClr val="9A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656 чел.</a:t>
          </a:r>
          <a:endParaRPr lang="ru-RU" sz="1400" b="1" kern="1200" baseline="0" dirty="0">
            <a:solidFill>
              <a:srgbClr val="9A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905243" y="4349467"/>
        <a:ext cx="7517602" cy="543518"/>
      </dsp:txXfrm>
    </dsp:sp>
    <dsp:sp modelId="{06C20FDF-72A7-40B4-90DA-CA7631BBC33E}">
      <dsp:nvSpPr>
        <dsp:cNvPr id="0" name=""/>
        <dsp:cNvSpPr/>
      </dsp:nvSpPr>
      <dsp:spPr>
        <a:xfrm>
          <a:off x="565543" y="4281527"/>
          <a:ext cx="679398" cy="67939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FA51F75-A0C2-4F6D-8A3F-9CB20C417232}">
      <dsp:nvSpPr>
        <dsp:cNvPr id="0" name=""/>
        <dsp:cNvSpPr/>
      </dsp:nvSpPr>
      <dsp:spPr>
        <a:xfrm>
          <a:off x="413037" y="5165223"/>
          <a:ext cx="8009808" cy="543518"/>
        </a:xfrm>
        <a:prstGeom prst="rect">
          <a:avLst/>
        </a:prstGeom>
        <a:solidFill>
          <a:schemeClr val="accent4">
            <a:lumMod val="60000"/>
            <a:lumOff val="4000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418" tIns="35560" rIns="35560" bIns="35560" numCol="1" spcCol="1270" anchor="ctr" anchorCtr="0">
          <a:noAutofit/>
        </a:bodyPr>
        <a:lstStyle/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baseline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Работники библиотек государственных образовательных организаций, созданных в форме государственных учреждений </a:t>
          </a:r>
          <a:r>
            <a:rPr lang="ru-RU" sz="1400" b="1" kern="1200" baseline="0" dirty="0" smtClean="0">
              <a:solidFill>
                <a:srgbClr val="9A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15 чел.</a:t>
          </a:r>
        </a:p>
      </dsp:txBody>
      <dsp:txXfrm>
        <a:off x="413037" y="5165223"/>
        <a:ext cx="8009808" cy="543518"/>
      </dsp:txXfrm>
    </dsp:sp>
    <dsp:sp modelId="{42DCA476-FF92-4B1F-B2FD-D2419B0EBBFC}">
      <dsp:nvSpPr>
        <dsp:cNvPr id="0" name=""/>
        <dsp:cNvSpPr/>
      </dsp:nvSpPr>
      <dsp:spPr>
        <a:xfrm>
          <a:off x="73338" y="5097284"/>
          <a:ext cx="679398" cy="67939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0.21234</cdr:x>
      <cdr:y>0.67884</cdr:y>
    </cdr:from>
    <cdr:to>
      <cdr:x>0.25609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 rot="18578756">
          <a:off x="1171432" y="3831458"/>
          <a:ext cx="1512168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400" dirty="0" smtClean="0"/>
        </a:p>
      </cdr:txBody>
    </cdr:sp>
  </cdr:relSizeAnchor>
  <cdr:relSizeAnchor xmlns:cdr="http://schemas.openxmlformats.org/drawingml/2006/chartDrawing">
    <cdr:from>
      <cdr:x>0.10099</cdr:x>
      <cdr:y>0.18568</cdr:y>
    </cdr:from>
    <cdr:to>
      <cdr:x>0.2753</cdr:x>
      <cdr:y>0.30254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836313" y="882287"/>
          <a:ext cx="1443447" cy="55526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1400" b="1" dirty="0" smtClean="0">
              <a:solidFill>
                <a:srgbClr val="002060"/>
              </a:solidFill>
            </a:rPr>
            <a:t>Федеральные Законы</a:t>
          </a:r>
          <a:endParaRPr lang="ru-RU" sz="1400" b="1" dirty="0">
            <a:solidFill>
              <a:srgbClr val="002060"/>
            </a:solidFill>
          </a:endParaRPr>
        </a:p>
      </cdr:txBody>
    </cdr:sp>
  </cdr:relSizeAnchor>
  <cdr:relSizeAnchor xmlns:cdr="http://schemas.openxmlformats.org/drawingml/2006/chartDrawing">
    <cdr:from>
      <cdr:x>0.67218</cdr:x>
      <cdr:y>0.01333</cdr:y>
    </cdr:from>
    <cdr:to>
      <cdr:x>0.84087</cdr:x>
      <cdr:y>0.14602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5566242" y="63338"/>
          <a:ext cx="1396908" cy="63048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1400" b="1" dirty="0" smtClean="0">
              <a:solidFill>
                <a:srgbClr val="002060"/>
              </a:solidFill>
            </a:rPr>
            <a:t>Областные Законы</a:t>
          </a:r>
          <a:endParaRPr lang="ru-RU" sz="1400" b="1" dirty="0">
            <a:solidFill>
              <a:srgbClr val="002060"/>
            </a:solidFill>
          </a:endParaRPr>
        </a:p>
      </cdr:txBody>
    </cdr:sp>
  </cdr:relSizeAnchor>
  <cdr:relSizeAnchor xmlns:cdr="http://schemas.openxmlformats.org/drawingml/2006/chartDrawing">
    <cdr:from>
      <cdr:x>0.1575</cdr:x>
      <cdr:y>0.77794</cdr:y>
    </cdr:from>
    <cdr:to>
      <cdr:x>0.26861</cdr:x>
      <cdr:y>0.97214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1296144" y="366296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0.25217</cdr:x>
      <cdr:y>0.36749</cdr:y>
    </cdr:from>
    <cdr:to>
      <cdr:x>0.42432</cdr:x>
      <cdr:y>0.47705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2088232" y="1746153"/>
          <a:ext cx="1425560" cy="5205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1800" b="1" dirty="0" smtClean="0"/>
            <a:t>183 095 чел.</a:t>
          </a:r>
          <a:endParaRPr lang="ru-RU" sz="1800" b="1" dirty="0"/>
        </a:p>
      </cdr:txBody>
    </cdr:sp>
  </cdr:relSizeAnchor>
  <cdr:relSizeAnchor xmlns:cdr="http://schemas.openxmlformats.org/drawingml/2006/chartDrawing">
    <cdr:from>
      <cdr:x>0.28076</cdr:x>
      <cdr:y>0.57879</cdr:y>
    </cdr:from>
    <cdr:to>
      <cdr:x>0.49539</cdr:x>
      <cdr:y>0.67983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2324949" y="2750142"/>
          <a:ext cx="1777376" cy="48009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1400" b="1" dirty="0" smtClean="0"/>
            <a:t>1 101 734 100 руб</a:t>
          </a:r>
          <a:r>
            <a:rPr lang="ru-RU" sz="1400" dirty="0" smtClean="0"/>
            <a:t>.</a:t>
          </a:r>
          <a:endParaRPr lang="ru-RU" sz="1400" dirty="0"/>
        </a:p>
      </cdr:txBody>
    </cdr:sp>
  </cdr:relSizeAnchor>
  <cdr:relSizeAnchor xmlns:cdr="http://schemas.openxmlformats.org/drawingml/2006/chartDrawing">
    <cdr:from>
      <cdr:x>0.63874</cdr:x>
      <cdr:y>0.48737</cdr:y>
    </cdr:from>
    <cdr:to>
      <cdr:x>0.7307</cdr:x>
      <cdr:y>0.62501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5256584" y="2294816"/>
          <a:ext cx="756768" cy="6480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0.77391</cdr:x>
      <cdr:y>0.23023</cdr:y>
    </cdr:from>
    <cdr:to>
      <cdr:x>0.95468</cdr:x>
      <cdr:y>0.29073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6408712" y="1093958"/>
          <a:ext cx="1496910" cy="28746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1800" b="1" dirty="0" smtClean="0"/>
            <a:t>300 811 чел.</a:t>
          </a:r>
          <a:endParaRPr lang="ru-RU" sz="1800" b="1" dirty="0"/>
        </a:p>
      </cdr:txBody>
    </cdr:sp>
  </cdr:relSizeAnchor>
  <cdr:relSizeAnchor xmlns:cdr="http://schemas.openxmlformats.org/drawingml/2006/chartDrawing">
    <cdr:from>
      <cdr:x>0.7844</cdr:x>
      <cdr:y>0.43846</cdr:y>
    </cdr:from>
    <cdr:to>
      <cdr:x>1</cdr:x>
      <cdr:y>0.54433</cdr:y>
    </cdr:to>
    <cdr:sp macro="" textlink="">
      <cdr:nvSpPr>
        <cdr:cNvPr id="12" name="TextBox 11"/>
        <cdr:cNvSpPr txBox="1"/>
      </cdr:nvSpPr>
      <cdr:spPr>
        <a:xfrm xmlns:a="http://schemas.openxmlformats.org/drawingml/2006/main">
          <a:off x="6624736" y="2083364"/>
          <a:ext cx="1820888" cy="50304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1400" b="1" dirty="0" smtClean="0">
              <a:solidFill>
                <a:schemeClr val="tx1"/>
              </a:solidFill>
            </a:rPr>
            <a:t>2 510 300 800руб.</a:t>
          </a:r>
          <a:endParaRPr lang="ru-RU" sz="1400" b="1" dirty="0">
            <a:solidFill>
              <a:schemeClr val="tx1"/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901164-BB87-439E-98A0-7AE484FA04DA}" type="datetimeFigureOut">
              <a:rPr lang="ru-RU" smtClean="0"/>
              <a:t>22.09.2017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3171FE-619D-47B6-B870-F0E6674046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497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3849689" y="9426576"/>
            <a:ext cx="2946400" cy="49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12" rIns="91425" bIns="45712" anchor="b"/>
          <a:lstStyle>
            <a:lvl1pPr defTabSz="906463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marL="736600" indent="-284163" defTabSz="906463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marL="1131888" indent="-225425" defTabSz="906463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marL="1585913" indent="-227013" defTabSz="906463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marL="2038350" indent="-227013" defTabSz="906463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495550" indent="-227013" defTabSz="9064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52750" indent="-227013" defTabSz="9064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09950" indent="-227013" defTabSz="9064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67150" indent="-227013" defTabSz="9064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A13FB629-592F-4EEF-A49C-44A65E167DCE}" type="slidenum">
              <a:rPr lang="ru-RU" altLang="ru-RU">
                <a:solidFill>
                  <a:schemeClr val="tx1"/>
                </a:solidFill>
                <a:latin typeface="Arial" charset="0"/>
                <a:cs typeface="Arial" charset="0"/>
              </a:rPr>
              <a:pPr algn="r" eaLnBrk="1" hangingPunct="1">
                <a:spcBef>
                  <a:spcPct val="0"/>
                </a:spcBef>
              </a:pPr>
              <a:t>1</a:t>
            </a:fld>
            <a:endParaRPr lang="ru-RU" altLang="ru-RU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3849689" y="9426576"/>
            <a:ext cx="2946400" cy="49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12" rIns="91425" bIns="45712" anchor="b"/>
          <a:lstStyle>
            <a:lvl1pPr defTabSz="906463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marL="736600" indent="-284163" defTabSz="906463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marL="1131888" indent="-225425" defTabSz="906463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marL="1585913" indent="-227013" defTabSz="906463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marL="2038350" indent="-227013" defTabSz="906463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495550" indent="-227013" defTabSz="9064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52750" indent="-227013" defTabSz="9064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09950" indent="-227013" defTabSz="9064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67150" indent="-227013" defTabSz="9064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315D1BF8-75BD-41DB-B332-896955CECE1E}" type="slidenum">
              <a:rPr lang="ru-RU" altLang="ru-RU">
                <a:solidFill>
                  <a:schemeClr val="tx1"/>
                </a:solidFill>
                <a:latin typeface="Arial" charset="0"/>
                <a:cs typeface="Arial" charset="0"/>
              </a:rPr>
              <a:pPr algn="r" eaLnBrk="1" hangingPunct="1">
                <a:spcBef>
                  <a:spcPct val="0"/>
                </a:spcBef>
              </a:pPr>
              <a:t>1</a:t>
            </a:fld>
            <a:endParaRPr lang="ru-RU" altLang="ru-RU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24580" name="Rectangle 7"/>
          <p:cNvSpPr txBox="1">
            <a:spLocks noGrp="1" noChangeArrowheads="1"/>
          </p:cNvSpPr>
          <p:nvPr/>
        </p:nvSpPr>
        <p:spPr bwMode="auto">
          <a:xfrm>
            <a:off x="3849689" y="9426576"/>
            <a:ext cx="2946400" cy="49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12" rIns="91425" bIns="45712" anchor="b"/>
          <a:lstStyle>
            <a:lvl1pPr defTabSz="906463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marL="736600" indent="-284163" defTabSz="906463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marL="1131888" indent="-225425" defTabSz="906463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marL="1585913" indent="-227013" defTabSz="906463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marL="2038350" indent="-227013" defTabSz="906463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495550" indent="-227013" defTabSz="9064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52750" indent="-227013" defTabSz="9064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09950" indent="-227013" defTabSz="9064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67150" indent="-227013" defTabSz="9064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86E2CB5B-01B3-4A00-B115-FF3EC755BA34}" type="slidenum">
              <a:rPr lang="ru-RU" altLang="ru-RU">
                <a:solidFill>
                  <a:schemeClr val="tx1"/>
                </a:solidFill>
                <a:latin typeface="Arial" charset="0"/>
                <a:cs typeface="Arial" charset="0"/>
              </a:rPr>
              <a:pPr algn="r" eaLnBrk="1" hangingPunct="1">
                <a:spcBef>
                  <a:spcPct val="0"/>
                </a:spcBef>
              </a:pPr>
              <a:t>1</a:t>
            </a:fld>
            <a:endParaRPr lang="ru-RU" altLang="ru-RU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24581" name="Rectangle 7"/>
          <p:cNvSpPr txBox="1">
            <a:spLocks noGrp="1" noChangeArrowheads="1"/>
          </p:cNvSpPr>
          <p:nvPr/>
        </p:nvSpPr>
        <p:spPr bwMode="auto">
          <a:xfrm>
            <a:off x="3849689" y="9426576"/>
            <a:ext cx="2946400" cy="49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12" rIns="91425" bIns="45712" anchor="b"/>
          <a:lstStyle>
            <a:lvl1pPr defTabSz="906463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marL="736600" indent="-284163" defTabSz="906463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marL="1131888" indent="-225425" defTabSz="906463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marL="1585913" indent="-227013" defTabSz="906463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marL="2038350" indent="-227013" defTabSz="906463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495550" indent="-227013" defTabSz="9064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52750" indent="-227013" defTabSz="9064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09950" indent="-227013" defTabSz="9064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67150" indent="-227013" defTabSz="9064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B2E3D5B8-BEA2-4264-80FB-AAEC88FB28E6}" type="slidenum">
              <a:rPr lang="ru-RU" altLang="ru-RU">
                <a:solidFill>
                  <a:schemeClr val="tx1"/>
                </a:solidFill>
                <a:latin typeface="Arial" charset="0"/>
                <a:cs typeface="Arial" charset="0"/>
              </a:rPr>
              <a:pPr algn="r" eaLnBrk="1" hangingPunct="1">
                <a:spcBef>
                  <a:spcPct val="0"/>
                </a:spcBef>
              </a:pPr>
              <a:t>1</a:t>
            </a:fld>
            <a:endParaRPr lang="ru-RU" altLang="ru-RU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24582" name="Rectangle 7"/>
          <p:cNvSpPr txBox="1">
            <a:spLocks noGrp="1" noChangeArrowheads="1"/>
          </p:cNvSpPr>
          <p:nvPr/>
        </p:nvSpPr>
        <p:spPr bwMode="auto">
          <a:xfrm>
            <a:off x="3849689" y="9426576"/>
            <a:ext cx="2946400" cy="49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12" rIns="91425" bIns="45712" anchor="b"/>
          <a:lstStyle>
            <a:lvl1pPr defTabSz="906463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marL="736600" indent="-284163" defTabSz="906463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marL="1131888" indent="-225425" defTabSz="906463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marL="1585913" indent="-227013" defTabSz="906463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marL="2038350" indent="-227013" defTabSz="906463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495550" indent="-227013" defTabSz="9064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52750" indent="-227013" defTabSz="9064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09950" indent="-227013" defTabSz="9064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67150" indent="-227013" defTabSz="9064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07056413-1E6E-4CB8-90FD-ED581E4CF115}" type="slidenum">
              <a:rPr lang="ru-RU" altLang="ru-RU">
                <a:solidFill>
                  <a:schemeClr val="tx1"/>
                </a:solidFill>
                <a:latin typeface="Arial" charset="0"/>
                <a:cs typeface="Arial" charset="0"/>
              </a:rPr>
              <a:pPr algn="r" eaLnBrk="1" hangingPunct="1">
                <a:spcBef>
                  <a:spcPct val="0"/>
                </a:spcBef>
              </a:pPr>
              <a:t>1</a:t>
            </a:fld>
            <a:endParaRPr lang="ru-RU" altLang="ru-RU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245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0938" cy="3722687"/>
          </a:xfrm>
          <a:ln/>
        </p:spPr>
      </p:sp>
      <p:sp>
        <p:nvSpPr>
          <p:cNvPr id="2458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ru-RU" altLang="ru-RU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79798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3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520FC23-527B-4A9C-94E3-2C88DD4F1075}" type="slidenum">
              <a:rPr lang="ru-RU" altLang="ru-RU" smtClean="0">
                <a:latin typeface="Arial" charset="0"/>
                <a:cs typeface="Arial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ru-RU" altLang="ru-RU" smtClean="0">
              <a:latin typeface="Arial" charset="0"/>
              <a:cs typeface="Arial" charset="0"/>
            </a:endParaRPr>
          </a:p>
        </p:txBody>
      </p:sp>
      <p:sp>
        <p:nvSpPr>
          <p:cNvPr id="3174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4538"/>
            <a:ext cx="4949825" cy="3713162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174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2425" cy="446087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449" tIns="45725" rIns="91449" bIns="45725" anchor="ctr"/>
          <a:lstStyle/>
          <a:p>
            <a:endParaRPr lang="ru-RU" altLang="ru-RU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63064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FF858-D923-4D93-A507-09B86AF8EB7F}" type="datetimeFigureOut">
              <a:rPr lang="ru-RU" smtClean="0"/>
              <a:t>22.09.2017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491D-8AFB-4195-9003-D81C54F735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448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FF858-D923-4D93-A507-09B86AF8EB7F}" type="datetimeFigureOut">
              <a:rPr lang="ru-RU" smtClean="0"/>
              <a:t>22.09.2017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491D-8AFB-4195-9003-D81C54F735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8117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FF858-D923-4D93-A507-09B86AF8EB7F}" type="datetimeFigureOut">
              <a:rPr lang="ru-RU" smtClean="0"/>
              <a:t>22.09.2017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491D-8AFB-4195-9003-D81C54F735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90790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FF858-D923-4D93-A507-09B86AF8EB7F}" type="datetimeFigureOut">
              <a:rPr lang="ru-RU" smtClean="0"/>
              <a:t>22.09.2017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491D-8AFB-4195-9003-D81C54F735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31926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FF858-D923-4D93-A507-09B86AF8EB7F}" type="datetimeFigureOut">
              <a:rPr lang="ru-RU" smtClean="0"/>
              <a:t>22.09.2017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491D-8AFB-4195-9003-D81C54F735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27742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FF858-D923-4D93-A507-09B86AF8EB7F}" type="datetimeFigureOut">
              <a:rPr lang="ru-RU" smtClean="0"/>
              <a:t>22.09.2017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491D-8AFB-4195-9003-D81C54F735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71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FF858-D923-4D93-A507-09B86AF8EB7F}" type="datetimeFigureOut">
              <a:rPr lang="ru-RU" smtClean="0"/>
              <a:t>22.09.2017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491D-8AFB-4195-9003-D81C54F735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88878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FF858-D923-4D93-A507-09B86AF8EB7F}" type="datetimeFigureOut">
              <a:rPr lang="ru-RU" smtClean="0"/>
              <a:t>22.09.2017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491D-8AFB-4195-9003-D81C54F73588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8824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FF858-D923-4D93-A507-09B86AF8EB7F}" type="datetimeFigureOut">
              <a:rPr lang="ru-RU" smtClean="0"/>
              <a:t>22.09.2017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491D-8AFB-4195-9003-D81C54F73588}" type="slidenum">
              <a:rPr lang="ru-RU" smtClean="0"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48195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FF858-D923-4D93-A507-09B86AF8EB7F}" type="datetimeFigureOut">
              <a:rPr lang="ru-RU" smtClean="0"/>
              <a:t>22.09.2017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491D-8AFB-4195-9003-D81C54F735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92653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FF858-D923-4D93-A507-09B86AF8EB7F}" type="datetimeFigureOut">
              <a:rPr lang="ru-RU" smtClean="0"/>
              <a:t>22.09.2017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491D-8AFB-4195-9003-D81C54F735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3120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FF858-D923-4D93-A507-09B86AF8EB7F}" type="datetimeFigureOut">
              <a:rPr lang="ru-RU" smtClean="0"/>
              <a:t>22.09.2017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491D-8AFB-4195-9003-D81C54F735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226206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FF858-D923-4D93-A507-09B86AF8EB7F}" type="datetimeFigureOut">
              <a:rPr lang="ru-RU" smtClean="0"/>
              <a:t>22.09.2017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491D-8AFB-4195-9003-D81C54F735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35862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FF858-D923-4D93-A507-09B86AF8EB7F}" type="datetimeFigureOut">
              <a:rPr lang="ru-RU" smtClean="0"/>
              <a:t>22.09.2017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491D-8AFB-4195-9003-D81C54F735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39575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FF858-D923-4D93-A507-09B86AF8EB7F}" type="datetimeFigureOut">
              <a:rPr lang="ru-RU" smtClean="0"/>
              <a:t>22.09.2017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491D-8AFB-4195-9003-D81C54F735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477304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B46FF858-D923-4D93-A507-09B86AF8EB7F}" type="datetimeFigureOut">
              <a:rPr lang="ru-RU" smtClean="0"/>
              <a:t>22.09.2017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491D-8AFB-4195-9003-D81C54F73588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752865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FF858-D923-4D93-A507-09B86AF8EB7F}" type="datetimeFigureOut">
              <a:rPr lang="ru-RU" smtClean="0"/>
              <a:t>22.09.2017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491D-8AFB-4195-9003-D81C54F735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514416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FF858-D923-4D93-A507-09B86AF8EB7F}" type="datetimeFigureOut">
              <a:rPr lang="ru-RU" smtClean="0"/>
              <a:t>22.09.2017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491D-8AFB-4195-9003-D81C54F73588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291933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FF858-D923-4D93-A507-09B86AF8EB7F}" type="datetimeFigureOut">
              <a:rPr lang="ru-RU" smtClean="0"/>
              <a:t>22.09.2017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491D-8AFB-4195-9003-D81C54F735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140952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FF858-D923-4D93-A507-09B86AF8EB7F}" type="datetimeFigureOut">
              <a:rPr lang="ru-RU" smtClean="0"/>
              <a:t>22.09.2017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491D-8AFB-4195-9003-D81C54F735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48551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FF858-D923-4D93-A507-09B86AF8EB7F}" type="datetimeFigureOut">
              <a:rPr lang="ru-RU" smtClean="0"/>
              <a:t>22.09.2017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491D-8AFB-4195-9003-D81C54F735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747962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FF858-D923-4D93-A507-09B86AF8EB7F}" type="datetimeFigureOut">
              <a:rPr lang="ru-RU" smtClean="0"/>
              <a:t>22.09.2017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491D-8AFB-4195-9003-D81C54F735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6444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FF858-D923-4D93-A507-09B86AF8EB7F}" type="datetimeFigureOut">
              <a:rPr lang="ru-RU" smtClean="0"/>
              <a:t>22.09.2017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491D-8AFB-4195-9003-D81C54F735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131811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FF858-D923-4D93-A507-09B86AF8EB7F}" type="datetimeFigureOut">
              <a:rPr lang="ru-RU" smtClean="0"/>
              <a:t>22.09.2017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491D-8AFB-4195-9003-D81C54F735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072645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FF858-D923-4D93-A507-09B86AF8EB7F}" type="datetimeFigureOut">
              <a:rPr lang="ru-RU" smtClean="0"/>
              <a:t>22.09.2017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491D-8AFB-4195-9003-D81C54F73588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336479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FF858-D923-4D93-A507-09B86AF8EB7F}" type="datetimeFigureOut">
              <a:rPr lang="ru-RU" smtClean="0"/>
              <a:t>22.09.2017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491D-8AFB-4195-9003-D81C54F735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424019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FF858-D923-4D93-A507-09B86AF8EB7F}" type="datetimeFigureOut">
              <a:rPr lang="ru-RU" smtClean="0"/>
              <a:t>22.09.2017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491D-8AFB-4195-9003-D81C54F73588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0916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FF858-D923-4D93-A507-09B86AF8EB7F}" type="datetimeFigureOut">
              <a:rPr lang="ru-RU" smtClean="0"/>
              <a:t>22.09.2017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491D-8AFB-4195-9003-D81C54F735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0440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FF858-D923-4D93-A507-09B86AF8EB7F}" type="datetimeFigureOut">
              <a:rPr lang="ru-RU" smtClean="0"/>
              <a:t>22.09.2017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491D-8AFB-4195-9003-D81C54F73588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890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FF858-D923-4D93-A507-09B86AF8EB7F}" type="datetimeFigureOut">
              <a:rPr lang="ru-RU" smtClean="0"/>
              <a:t>22.09.2017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491D-8AFB-4195-9003-D81C54F73588}" type="slidenum">
              <a:rPr lang="ru-RU" smtClean="0"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221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FF858-D923-4D93-A507-09B86AF8EB7F}" type="datetimeFigureOut">
              <a:rPr lang="ru-RU" smtClean="0"/>
              <a:t>22.09.2017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491D-8AFB-4195-9003-D81C54F735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825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FF858-D923-4D93-A507-09B86AF8EB7F}" type="datetimeFigureOut">
              <a:rPr lang="ru-RU" smtClean="0"/>
              <a:t>22.09.2017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491D-8AFB-4195-9003-D81C54F735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1298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FF858-D923-4D93-A507-09B86AF8EB7F}" type="datetimeFigureOut">
              <a:rPr lang="ru-RU" smtClean="0"/>
              <a:t>22.09.2017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491D-8AFB-4195-9003-D81C54F735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7935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B46FF858-D923-4D93-A507-09B86AF8EB7F}" type="datetimeFigureOut">
              <a:rPr lang="ru-RU" smtClean="0"/>
              <a:t>22.09.2017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CC491D-8AFB-4195-9003-D81C54F735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2222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B46FF858-D923-4D93-A507-09B86AF8EB7F}" type="datetimeFigureOut">
              <a:rPr lang="ru-RU" smtClean="0"/>
              <a:t>22.09.2017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CC491D-8AFB-4195-9003-D81C54F735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4267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8" r:id="rId1"/>
    <p:sldLayoutId id="2147483859" r:id="rId2"/>
    <p:sldLayoutId id="2147483860" r:id="rId3"/>
    <p:sldLayoutId id="2147483861" r:id="rId4"/>
    <p:sldLayoutId id="2147483862" r:id="rId5"/>
    <p:sldLayoutId id="2147483863" r:id="rId6"/>
    <p:sldLayoutId id="2147483864" r:id="rId7"/>
    <p:sldLayoutId id="2147483865" r:id="rId8"/>
    <p:sldLayoutId id="2147483866" r:id="rId9"/>
    <p:sldLayoutId id="2147483867" r:id="rId10"/>
    <p:sldLayoutId id="2147483868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B46FF858-D923-4D93-A507-09B86AF8EB7F}" type="datetimeFigureOut">
              <a:rPr lang="ru-RU" smtClean="0"/>
              <a:t>22.09.2017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79CC491D-8AFB-4195-9003-D81C54F73588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645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3" r:id="rId1"/>
    <p:sldLayoutId id="2147483924" r:id="rId2"/>
    <p:sldLayoutId id="2147483925" r:id="rId3"/>
    <p:sldLayoutId id="2147483926" r:id="rId4"/>
    <p:sldLayoutId id="2147483927" r:id="rId5"/>
    <p:sldLayoutId id="2147483928" r:id="rId6"/>
    <p:sldLayoutId id="2147483929" r:id="rId7"/>
    <p:sldLayoutId id="2147483930" r:id="rId8"/>
    <p:sldLayoutId id="2147483931" r:id="rId9"/>
    <p:sldLayoutId id="2147483932" r:id="rId10"/>
    <p:sldLayoutId id="2147483933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13" Type="http://schemas.openxmlformats.org/officeDocument/2006/relationships/image" Target="../media/image10.jpeg"/><Relationship Id="rId3" Type="http://schemas.openxmlformats.org/officeDocument/2006/relationships/diagramLayout" Target="../diagrams/layout1.xml"/><Relationship Id="rId7" Type="http://schemas.openxmlformats.org/officeDocument/2006/relationships/image" Target="../media/image4.png"/><Relationship Id="rId12" Type="http://schemas.openxmlformats.org/officeDocument/2006/relationships/image" Target="../media/image9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9.xml"/><Relationship Id="rId6" Type="http://schemas.microsoft.com/office/2007/relationships/diagramDrawing" Target="../diagrams/drawing1.xml"/><Relationship Id="rId11" Type="http://schemas.openxmlformats.org/officeDocument/2006/relationships/image" Target="../media/image8.jpeg"/><Relationship Id="rId5" Type="http://schemas.openxmlformats.org/officeDocument/2006/relationships/diagramColors" Target="../diagrams/colors1.xml"/><Relationship Id="rId10" Type="http://schemas.openxmlformats.org/officeDocument/2006/relationships/image" Target="../media/image7.jpeg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2"/>
          <p:cNvSpPr>
            <a:spLocks noChangeArrowheads="1"/>
          </p:cNvSpPr>
          <p:nvPr/>
        </p:nvSpPr>
        <p:spPr bwMode="auto">
          <a:xfrm>
            <a:off x="333048" y="1228110"/>
            <a:ext cx="8150225" cy="464742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lr>
                <a:srgbClr val="7F7F7F"/>
              </a:buClr>
              <a:buFont typeface="Wingdings" panose="05000000000000000000" pitchFamily="2" charset="2"/>
              <a:buChar char="§"/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1pPr>
            <a:lvl2pPr marL="411163" indent="-182563" eaLnBrk="0" hangingPunct="0">
              <a:spcBef>
                <a:spcPct val="20000"/>
              </a:spcBef>
              <a:buClr>
                <a:srgbClr val="7F7F7F"/>
              </a:buClr>
              <a:buFont typeface="Wingdings" panose="05000000000000000000" pitchFamily="2" charset="2"/>
              <a:buChar char="§"/>
              <a:defRPr sz="1400">
                <a:solidFill>
                  <a:srgbClr val="000000"/>
                </a:solidFill>
                <a:latin typeface="Calibri" panose="020F0502020204030204" pitchFamily="34" charset="0"/>
              </a:defRPr>
            </a:lvl2pPr>
            <a:lvl3pPr marL="593725" indent="-182563" eaLnBrk="0" hangingPunct="0">
              <a:spcBef>
                <a:spcPct val="20000"/>
              </a:spcBef>
              <a:buClr>
                <a:srgbClr val="7F7F7F"/>
              </a:buClr>
              <a:buFont typeface="Wingdings" panose="05000000000000000000" pitchFamily="2" charset="2"/>
              <a:buChar char="§"/>
              <a:defRPr sz="1400">
                <a:solidFill>
                  <a:srgbClr val="000000"/>
                </a:solidFill>
                <a:latin typeface="Calibri" panose="020F0502020204030204" pitchFamily="34" charset="0"/>
              </a:defRPr>
            </a:lvl3pPr>
            <a:lvl4pPr marL="776288" indent="-182563" eaLnBrk="0" hangingPunct="0">
              <a:spcBef>
                <a:spcPct val="20000"/>
              </a:spcBef>
              <a:buClr>
                <a:srgbClr val="7F7F7F"/>
              </a:buClr>
              <a:buFont typeface="Wingdings" panose="05000000000000000000" pitchFamily="2" charset="2"/>
              <a:buChar char="§"/>
              <a:defRPr sz="1400">
                <a:solidFill>
                  <a:srgbClr val="000000"/>
                </a:solidFill>
                <a:latin typeface="Calibri" panose="020F0502020204030204" pitchFamily="34" charset="0"/>
              </a:defRPr>
            </a:lvl4pPr>
            <a:lvl5pPr marL="958850" indent="-182563" eaLnBrk="0" hangingPunct="0">
              <a:spcBef>
                <a:spcPct val="20000"/>
              </a:spcBef>
              <a:buClr>
                <a:srgbClr val="7F7F7F"/>
              </a:buClr>
              <a:buFont typeface="Wingdings" panose="05000000000000000000" pitchFamily="2" charset="2"/>
              <a:buChar char="§"/>
              <a:defRPr sz="1400">
                <a:solidFill>
                  <a:srgbClr val="000000"/>
                </a:solidFill>
                <a:latin typeface="Calibri" panose="020F0502020204030204" pitchFamily="34" charset="0"/>
              </a:defRPr>
            </a:lvl5pPr>
            <a:lvl6pPr marL="1416050" indent="-182563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F7F7F"/>
              </a:buClr>
              <a:buFont typeface="Wingdings" panose="05000000000000000000" pitchFamily="2" charset="2"/>
              <a:buChar char="§"/>
              <a:defRPr sz="1400">
                <a:solidFill>
                  <a:srgbClr val="000000"/>
                </a:solidFill>
                <a:latin typeface="Calibri" panose="020F0502020204030204" pitchFamily="34" charset="0"/>
              </a:defRPr>
            </a:lvl6pPr>
            <a:lvl7pPr marL="1873250" indent="-182563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F7F7F"/>
              </a:buClr>
              <a:buFont typeface="Wingdings" panose="05000000000000000000" pitchFamily="2" charset="2"/>
              <a:buChar char="§"/>
              <a:defRPr sz="1400">
                <a:solidFill>
                  <a:srgbClr val="000000"/>
                </a:solidFill>
                <a:latin typeface="Calibri" panose="020F0502020204030204" pitchFamily="34" charset="0"/>
              </a:defRPr>
            </a:lvl7pPr>
            <a:lvl8pPr marL="2330450" indent="-182563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F7F7F"/>
              </a:buClr>
              <a:buFont typeface="Wingdings" panose="05000000000000000000" pitchFamily="2" charset="2"/>
              <a:buChar char="§"/>
              <a:defRPr sz="1400">
                <a:solidFill>
                  <a:srgbClr val="000000"/>
                </a:solidFill>
                <a:latin typeface="Calibri" panose="020F0502020204030204" pitchFamily="34" charset="0"/>
              </a:defRPr>
            </a:lvl8pPr>
            <a:lvl9pPr marL="2787650" indent="-182563" defTabSz="449263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F7F7F"/>
              </a:buClr>
              <a:buFont typeface="Wingdings" panose="05000000000000000000" pitchFamily="2" charset="2"/>
              <a:buChar char="§"/>
              <a:defRPr sz="1400">
                <a:solidFill>
                  <a:srgbClr val="000000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  <a:defRPr/>
            </a:pPr>
            <a:r>
              <a:rPr lang="ru-RU" altLang="ru-RU" sz="4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Arabic Typesetting" panose="03020402040406030203" pitchFamily="66" charset="-78"/>
              </a:rPr>
              <a:t>Предоставление </a:t>
            </a:r>
            <a:r>
              <a:rPr lang="ru-RU" altLang="ru-RU" sz="4400" b="1" dirty="0">
                <a:solidFill>
                  <a:schemeClr val="tx1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Arabic Typesetting" panose="03020402040406030203" pitchFamily="66" charset="-78"/>
              </a:rPr>
              <a:t>м</a:t>
            </a:r>
            <a:r>
              <a:rPr lang="ru-RU" altLang="ru-RU" sz="4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Arabic Typesetting" panose="03020402040406030203" pitchFamily="66" charset="-78"/>
              </a:rPr>
              <a:t>ер социальной поддержки по оплате жилого помещения и коммунальных услуг отдельным категориям граждан в Иркутской области</a:t>
            </a:r>
          </a:p>
          <a:p>
            <a:pPr algn="ctr" eaLnBrk="1" hangingPunct="1"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  <a:defRPr/>
            </a:pPr>
            <a:endParaRPr lang="ru-RU" altLang="ru-RU" sz="3200" b="1" dirty="0" smtClean="0">
              <a:solidFill>
                <a:schemeClr val="accent1"/>
              </a:solidFill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pic>
        <p:nvPicPr>
          <p:cNvPr id="10243" name="Picture 6" descr="irkobl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048" y="116086"/>
            <a:ext cx="864096" cy="9617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6" name="Rectangle 12"/>
          <p:cNvSpPr>
            <a:spLocks noChangeArrowheads="1"/>
          </p:cNvSpPr>
          <p:nvPr/>
        </p:nvSpPr>
        <p:spPr bwMode="auto">
          <a:xfrm>
            <a:off x="560263" y="5912105"/>
            <a:ext cx="792088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algn="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ru-RU" altLang="ru-RU" b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</a:rPr>
              <a:t>В.А. Родионов– министр социального развития,</a:t>
            </a:r>
          </a:p>
          <a:p>
            <a:pPr algn="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ru-RU" altLang="ru-RU" b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</a:rPr>
              <a:t>опеки и попечительства </a:t>
            </a:r>
          </a:p>
          <a:p>
            <a:pPr algn="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ru-RU" altLang="ru-RU" b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</a:rPr>
              <a:t>Иркутской области</a:t>
            </a:r>
            <a:endParaRPr lang="ru-RU" altLang="ru-RU" b="1" dirty="0">
              <a:latin typeface="Times New Roman" panose="02020603050405020304" pitchFamily="18" charset="0"/>
            </a:endParaRPr>
          </a:p>
        </p:txBody>
      </p:sp>
      <p:pic>
        <p:nvPicPr>
          <p:cNvPr id="10245" name="Picture 8" descr="Эмблема министерства МАРТ 2016 без фона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6675" y="97452"/>
            <a:ext cx="1104468" cy="10555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0057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97714"/>
            <a:ext cx="8733656" cy="135416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1600" b="1" dirty="0" smtClean="0">
                <a:solidFill>
                  <a:srgbClr val="9A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территории Иркутской области меры социальной поддержки по оплате жилого помещения и коммунальных услуг предоставляются в соответствии с федеральным и областным законодательством</a:t>
            </a:r>
            <a:endParaRPr lang="ru-RU" sz="1600" b="1" dirty="0">
              <a:solidFill>
                <a:srgbClr val="9A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0472199"/>
              </p:ext>
            </p:extLst>
          </p:nvPr>
        </p:nvGraphicFramePr>
        <p:xfrm>
          <a:off x="539552" y="1830986"/>
          <a:ext cx="8445624" cy="47515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43609" y="6274757"/>
            <a:ext cx="16393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Численность</a:t>
            </a: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27784" y="6059314"/>
            <a:ext cx="18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Объем</a:t>
            </a:r>
            <a:r>
              <a:rPr lang="ru-RU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финансирования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220072" y="6274757"/>
            <a:ext cx="15841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Численность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164288" y="6167035"/>
            <a:ext cx="16355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Объем</a:t>
            </a:r>
            <a:r>
              <a:rPr lang="ru-RU" sz="1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финансирования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07896" y="1646320"/>
            <a:ext cx="502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данным на 1 января 2017 года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7968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3760"/>
            <a:ext cx="8424936" cy="12943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b="1" dirty="0">
                <a:solidFill>
                  <a:srgbClr val="9A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Предоставление мер социальной поддержки по оплате жилого помещения и коммунальных услуг в Иркутской области,  урегулировано следующими Законами Иркутской области</a:t>
            </a:r>
            <a:endParaRPr lang="ru-RU" dirty="0">
              <a:solidFill>
                <a:srgbClr val="9A0000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7342422"/>
              </p:ext>
            </p:extLst>
          </p:nvPr>
        </p:nvGraphicFramePr>
        <p:xfrm>
          <a:off x="251520" y="1340768"/>
          <a:ext cx="8496943" cy="5078334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4468221"/>
                <a:gridCol w="2124236"/>
                <a:gridCol w="1904486"/>
              </a:tblGrid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Законы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Численность на 01.09.2017, чел.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на 01.09.2017, руб.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858983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9A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Закон Иркутской области от 17.12.2008 № 105-оз                                        </a:t>
                      </a:r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«О мерах социальной поддержки отдельных категорий ветеранов в Иркутской</a:t>
                      </a:r>
                      <a:r>
                        <a:rPr lang="ru-RU" sz="12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области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178 802</a:t>
                      </a:r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997 808 500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6100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rgbClr val="9A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Закон Иркутской области от 17.12.2008 № 120-оз                                         </a:t>
                      </a:r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«О мерах социальной поддержки</a:t>
                      </a:r>
                      <a:r>
                        <a:rPr lang="ru-RU" sz="11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реабилитированных лиц и лиц, признанных пострадавшими от политических репрессий в Иркутской области»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5 957</a:t>
                      </a:r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55 043 300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8578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rgbClr val="9A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З0акон Иркутской области от 23.10.2006 № 63-оз                                          </a:t>
                      </a:r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«О мерах социальной поддержке</a:t>
                      </a:r>
                      <a:r>
                        <a:rPr lang="ru-RU" sz="11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 Иркутской области семей, имеющих детей»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1 499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11 201 700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05049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rgbClr val="9A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Закон Иркутской области от 30.06.2016 № 65-ОЗ    </a:t>
                      </a:r>
                      <a:r>
                        <a:rPr lang="ru-RU" sz="1100" dirty="0" smtClean="0">
                          <a:solidFill>
                            <a:srgbClr val="9A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        </a:t>
                      </a:r>
                      <a:r>
                        <a:rPr lang="ru-RU" sz="11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«О дополнительной</a:t>
                      </a:r>
                      <a:r>
                        <a:rPr lang="ru-RU" sz="11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мере социальной поддержки отдельных категорий граждан в Иркутской области в виде компенсации расходов на уплату взноса на капитальный ремонт общего имущества в многоквартирном доме»</a:t>
                      </a:r>
                      <a:r>
                        <a:rPr lang="en-US" sz="11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11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пенсионеры собственники старше 70 лет)</a:t>
                      </a:r>
                      <a:endParaRPr lang="ru-RU" sz="11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r>
                        <a:rPr lang="ru-RU" sz="20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201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14 070 000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9732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solidFill>
                            <a:srgbClr val="9A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Постановление Правительства РФ от  14.12.2005 № </a:t>
                      </a:r>
                      <a:r>
                        <a:rPr lang="ru-RU" sz="1200" b="1" kern="1200" dirty="0" smtClean="0">
                          <a:solidFill>
                            <a:srgbClr val="9A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761                            </a:t>
                      </a:r>
                      <a:r>
                        <a:rPr lang="ru-RU" sz="12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«О предоставлении субсидии на оплату  жилого помещения и коммунальных  услуг»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r>
                        <a:rPr lang="en-US" sz="20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20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473 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870</a:t>
                      </a:r>
                      <a:r>
                        <a:rPr lang="en-US" sz="20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2000" b="1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133 900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85781"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269 932</a:t>
                      </a:r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1 948</a:t>
                      </a:r>
                      <a:r>
                        <a:rPr lang="ru-RU" sz="20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257 400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42342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CA47A9-002D-4FC8-8ABD-3335DD328A5F}" type="slidenum">
              <a:rPr lang="ru-RU" altLang="ru-RU" smtClean="0"/>
              <a:pPr>
                <a:defRPr/>
              </a:pPr>
              <a:t>4</a:t>
            </a:fld>
            <a:endParaRPr lang="ru-RU" altLang="ru-RU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2631799350"/>
              </p:ext>
            </p:extLst>
          </p:nvPr>
        </p:nvGraphicFramePr>
        <p:xfrm>
          <a:off x="323528" y="876771"/>
          <a:ext cx="8509190" cy="59806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244" name="TextBox 6"/>
          <p:cNvSpPr txBox="1">
            <a:spLocks noChangeArrowheads="1"/>
          </p:cNvSpPr>
          <p:nvPr/>
        </p:nvSpPr>
        <p:spPr bwMode="auto">
          <a:xfrm>
            <a:off x="206828" y="-99392"/>
            <a:ext cx="8640762" cy="1131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altLang="ru-RU" sz="1500" b="1" dirty="0" smtClean="0">
                <a:solidFill>
                  <a:srgbClr val="9A0000"/>
                </a:solidFill>
                <a:latin typeface="Times New Roman" pitchFamily="18" charset="0"/>
                <a:cs typeface="Times New Roman" pitchFamily="18" charset="0"/>
              </a:rPr>
              <a:t>На территории Иркутской </a:t>
            </a:r>
            <a:r>
              <a:rPr lang="ru-RU" altLang="ru-RU" sz="1500" b="1" dirty="0">
                <a:solidFill>
                  <a:srgbClr val="9A0000"/>
                </a:solidFill>
                <a:latin typeface="Times New Roman" pitchFamily="18" charset="0"/>
                <a:cs typeface="Times New Roman" pitchFamily="18" charset="0"/>
              </a:rPr>
              <a:t>области осуществляется </a:t>
            </a:r>
            <a:r>
              <a:rPr lang="ru-RU" altLang="ru-RU" sz="1500" b="1" dirty="0" smtClean="0">
                <a:solidFill>
                  <a:srgbClr val="9A0000"/>
                </a:solidFill>
                <a:latin typeface="Times New Roman" pitchFamily="18" charset="0"/>
                <a:cs typeface="Times New Roman" pitchFamily="18" charset="0"/>
              </a:rPr>
              <a:t>предоставление мер социальной </a:t>
            </a:r>
            <a:r>
              <a:rPr lang="ru-RU" altLang="ru-RU" sz="1500" b="1" dirty="0">
                <a:solidFill>
                  <a:srgbClr val="9A0000"/>
                </a:solidFill>
                <a:latin typeface="Times New Roman" pitchFamily="18" charset="0"/>
                <a:cs typeface="Times New Roman" pitchFamily="18" charset="0"/>
              </a:rPr>
              <a:t>поддержки по оплате жилищно-коммунальных услуг </a:t>
            </a:r>
            <a:r>
              <a:rPr lang="ru-RU" altLang="ru-RU" sz="1500" b="1" dirty="0" smtClean="0">
                <a:solidFill>
                  <a:srgbClr val="9A0000"/>
                </a:solidFill>
                <a:latin typeface="Times New Roman" pitchFamily="18" charset="0"/>
                <a:cs typeface="Times New Roman" pitchFamily="18" charset="0"/>
              </a:rPr>
              <a:t> отдельным категориям </a:t>
            </a:r>
            <a:r>
              <a:rPr lang="ru-RU" altLang="ru-RU" sz="1500" b="1" dirty="0">
                <a:solidFill>
                  <a:srgbClr val="9A0000"/>
                </a:solidFill>
                <a:latin typeface="Times New Roman" pitchFamily="18" charset="0"/>
                <a:cs typeface="Times New Roman" pitchFamily="18" charset="0"/>
              </a:rPr>
              <a:t>специалистов, проживающих в сельской </a:t>
            </a:r>
            <a:r>
              <a:rPr lang="ru-RU" altLang="ru-RU" sz="1500" b="1" dirty="0" smtClean="0">
                <a:solidFill>
                  <a:srgbClr val="9A0000"/>
                </a:solidFill>
                <a:latin typeface="Times New Roman" pitchFamily="18" charset="0"/>
                <a:cs typeface="Times New Roman" pitchFamily="18" charset="0"/>
              </a:rPr>
              <a:t>местности в Иркутской области:</a:t>
            </a:r>
            <a:endParaRPr lang="ru-RU" altLang="ru-RU" sz="1500" b="1" dirty="0">
              <a:solidFill>
                <a:srgbClr val="9A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45" name="Picture 2" descr="http://www.grippa-net.net/wp-content/uploads/2014/04/woman_doctor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876771"/>
            <a:ext cx="673100" cy="608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4388" name="Picture 4" descr="http://kultura.spb.ru/images/News_pics/News_Picfile/3670.jpg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90" r="28080"/>
          <a:stretch/>
        </p:blipFill>
        <p:spPr bwMode="auto">
          <a:xfrm>
            <a:off x="1026622" y="1748942"/>
            <a:ext cx="584692" cy="640159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4390" name="Picture 6" descr="http://static.diary.ru/userdir/2/5/5/9/255933/72549860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8385" y="2636912"/>
            <a:ext cx="771297" cy="577161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4392" name="Picture 8" descr="http://www.playcast.ru/uploads/2014/09/15/9848161.jpg"/>
          <p:cNvPicPr>
            <a:picLocks noChangeAspect="1" noChangeArrowheads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8634"/>
          <a:stretch/>
        </p:blipFill>
        <p:spPr bwMode="auto">
          <a:xfrm>
            <a:off x="1289784" y="3355527"/>
            <a:ext cx="829141" cy="721545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4394" name="Picture 10" descr="http://akenoo.ru/katalog/sites/default/files/field/photo/23543578956_0.jp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956" y="4269179"/>
            <a:ext cx="699019" cy="667469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4396" name="Picture 12" descr="http://img13.postila.ru/resize?w=480&amp;src=%2Fdata%2F63%2F03%2F94%2Fa4%2F630394a47498356963862ec8ceb1b07d4ecf5733997b124eb69805afede35dd7.jpg"/>
          <p:cNvPicPr>
            <a:picLocks noChangeAspect="1" noChangeArrowheads="1"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301" r="26904" b="8757"/>
          <a:stretch/>
        </p:blipFill>
        <p:spPr bwMode="auto">
          <a:xfrm>
            <a:off x="980176" y="5157192"/>
            <a:ext cx="782875" cy="674278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4398" name="Picture 14" descr="http://static8.depositphotos.com/1594308/1071/i/950/depositphotos_10718888-stock-photo-in-the-library.jpg"/>
          <p:cNvPicPr>
            <a:picLocks noChangeAspect="1" noChangeArrowheads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250"/>
          <a:stretch/>
        </p:blipFill>
        <p:spPr bwMode="auto">
          <a:xfrm>
            <a:off x="512012" y="5864582"/>
            <a:ext cx="655221" cy="828087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5631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8384" y="-99392"/>
            <a:ext cx="8698112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altLang="ru-RU" sz="1500" b="1" dirty="0" smtClean="0">
                <a:solidFill>
                  <a:srgbClr val="9A0000"/>
                </a:solidFill>
                <a:latin typeface="Times New Roman" pitchFamily="18" charset="0"/>
                <a:cs typeface="Times New Roman" pitchFamily="18" charset="0"/>
              </a:rPr>
              <a:t>Предоставление </a:t>
            </a:r>
            <a:r>
              <a:rPr lang="ru-RU" altLang="ru-RU" sz="1500" b="1" dirty="0">
                <a:solidFill>
                  <a:srgbClr val="9A0000"/>
                </a:solidFill>
                <a:latin typeface="Times New Roman" pitchFamily="18" charset="0"/>
                <a:cs typeface="Times New Roman" pitchFamily="18" charset="0"/>
              </a:rPr>
              <a:t>мер социальной поддержки по оплате жилищно-коммунальных услуг  отдельным категориям специалистов, проживающих в сельской </a:t>
            </a:r>
            <a:r>
              <a:rPr lang="ru-RU" altLang="ru-RU" sz="1500" b="1" dirty="0" smtClean="0">
                <a:solidFill>
                  <a:srgbClr val="9A0000"/>
                </a:solidFill>
                <a:latin typeface="Times New Roman" pitchFamily="18" charset="0"/>
                <a:cs typeface="Times New Roman" pitchFamily="18" charset="0"/>
              </a:rPr>
              <a:t>местности в Иркутской области</a:t>
            </a:r>
            <a:endParaRPr lang="ru-RU" sz="1500" b="1" dirty="0">
              <a:solidFill>
                <a:srgbClr val="9A000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0141832"/>
              </p:ext>
            </p:extLst>
          </p:nvPr>
        </p:nvGraphicFramePr>
        <p:xfrm>
          <a:off x="338384" y="764704"/>
          <a:ext cx="8352927" cy="600456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4392488"/>
                <a:gridCol w="2160240"/>
                <a:gridCol w="1800199"/>
              </a:tblGrid>
              <a:tr h="507328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Законы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Численность на 01.09.2017, чел.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финансирования на 01.09.2017, тыс. руб.</a:t>
                      </a:r>
                      <a:endParaRPr lang="ru-RU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858983"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solidFill>
                            <a:srgbClr val="9A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Закон Иркутской области от 30.11.2007 № 115-оз                   </a:t>
                      </a:r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«О мерах</a:t>
                      </a:r>
                      <a:r>
                        <a:rPr lang="ru-RU" sz="13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социальной поддержки медицинских и фармацевтических работников, проживающих в сельской местности, рабочих поселках (поселках городского типа) и работающих в муниципальных организациях здравоохранения, а также муниципальных образовательных организациях»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1 245</a:t>
                      </a:r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19 156 600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860256"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solidFill>
                            <a:srgbClr val="9A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Закон Иркутской области от 17.12.2008 № 116-оз</a:t>
                      </a:r>
                      <a:r>
                        <a:rPr lang="ru-RU" sz="1300" b="1" baseline="0" dirty="0" smtClean="0">
                          <a:solidFill>
                            <a:srgbClr val="9A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</a:t>
                      </a:r>
                      <a:r>
                        <a:rPr lang="ru-RU" sz="13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«О мерах социальной поддержки отдельных категорий работников государственных учреждений Иркутской области»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ru-RU" sz="20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401</a:t>
                      </a:r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108 087 200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344488"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solidFill>
                            <a:srgbClr val="9A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Закон Иркутской области от 18.07.2008 № 50-оз                     </a:t>
                      </a:r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«О мерах социальной поддержки отдельных категорий работников культуры, проживающих в сельской</a:t>
                      </a:r>
                      <a:r>
                        <a:rPr lang="ru-RU" sz="13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местности, рабочих поселках (поселках городского типа) и работающих в муниципальных учреждениях культуры, муниципальных образовательных организациях»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2 965</a:t>
                      </a:r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49 983 600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85781"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solidFill>
                            <a:srgbClr val="9A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Закон Иркутской области от 17.12.2008 № 113-оз                   </a:t>
                      </a:r>
                      <a:r>
                        <a:rPr lang="ru-RU" sz="13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«О мерах социальной поддержки по оплате жилых</a:t>
                      </a:r>
                      <a:r>
                        <a:rPr lang="ru-RU" sz="13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помещений, отопления и освещения для отдельных категорий педагогических работников в Иркутской области»</a:t>
                      </a:r>
                      <a:endParaRPr lang="ru-RU"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20 268</a:t>
                      </a:r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384 816 000</a:t>
                      </a:r>
                    </a:p>
                    <a:p>
                      <a:pPr algn="ctr"/>
                      <a:endParaRPr lang="ru-RU" sz="2000" b="1" dirty="0">
                        <a:solidFill>
                          <a:srgbClr val="9A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85781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30 879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562 043 400</a:t>
                      </a:r>
                      <a:endParaRPr lang="ru-R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81541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Прямоугольник 2"/>
          <p:cNvSpPr>
            <a:spLocks noChangeArrowheads="1"/>
          </p:cNvSpPr>
          <p:nvPr/>
        </p:nvSpPr>
        <p:spPr bwMode="auto">
          <a:xfrm>
            <a:off x="352425" y="188913"/>
            <a:ext cx="8208963" cy="48167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>
              <a:lnSpc>
                <a:spcPct val="150000"/>
              </a:lnSpc>
              <a:buClr>
                <a:srgbClr val="000000"/>
              </a:buClr>
              <a:buSzPct val="100000"/>
              <a:defRPr/>
            </a:pPr>
            <a:r>
              <a:rPr lang="ru-RU" altLang="ru-RU" sz="1600" b="1" dirty="0" smtClean="0">
                <a:solidFill>
                  <a:srgbClr val="9A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altLang="ru-RU" sz="1600" b="1" dirty="0">
                <a:solidFill>
                  <a:srgbClr val="9A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 № 113-оз </a:t>
            </a:r>
            <a:r>
              <a:rPr lang="ru-RU" altLang="ru-RU" sz="1600" b="1" dirty="0" smtClean="0">
                <a:solidFill>
                  <a:srgbClr val="9A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01.01.2017 внесены </a:t>
            </a:r>
            <a:r>
              <a:rPr lang="ru-RU" altLang="ru-RU" sz="1600" b="1" dirty="0">
                <a:solidFill>
                  <a:srgbClr val="9A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изменения, предусматривающие, что возмещение расходов, связанных с предоставлением педагогическим работникам мер социальной поддержки, осуществляется </a:t>
            </a:r>
          </a:p>
          <a:p>
            <a:pPr algn="ctr" eaLnBrk="1" hangingPunct="1">
              <a:lnSpc>
                <a:spcPct val="150000"/>
              </a:lnSpc>
              <a:buClr>
                <a:srgbClr val="000000"/>
              </a:buClr>
              <a:buSzPct val="100000"/>
              <a:defRPr/>
            </a:pPr>
            <a:r>
              <a:rPr lang="ru-RU" altLang="ru-RU" sz="1600" b="1" u="sng" dirty="0">
                <a:solidFill>
                  <a:srgbClr val="9A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выбору педагогических работников</a:t>
            </a:r>
            <a:r>
              <a:rPr lang="ru-RU" altLang="ru-RU" sz="1600" b="1" u="sng" dirty="0" smtClean="0">
                <a:solidFill>
                  <a:srgbClr val="9A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 eaLnBrk="1" hangingPunct="1">
              <a:lnSpc>
                <a:spcPct val="150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ru-RU" altLang="ru-RU" sz="1500" b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altLang="ru-RU" sz="15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в размере фактических расходов по оплате жилых помещений, отопления и освещения, но не более размера, рассчитанного исходя из норматива </a:t>
            </a:r>
            <a:r>
              <a:rPr lang="ru-RU" altLang="ru-RU" sz="1500" b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потребления.</a:t>
            </a:r>
            <a:endParaRPr lang="ru-RU" altLang="ru-RU" sz="1500" b="1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50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ru-RU" altLang="ru-RU" sz="15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в твердой денежной сумме в размере:</a:t>
            </a:r>
          </a:p>
          <a:p>
            <a:pPr algn="just" eaLnBrk="1" hangingPunct="1">
              <a:lnSpc>
                <a:spcPct val="150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ru-RU" altLang="ru-RU" sz="15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а) </a:t>
            </a:r>
            <a:r>
              <a:rPr lang="ru-RU" altLang="ru-RU" sz="1500" b="1" dirty="0">
                <a:solidFill>
                  <a:srgbClr val="9A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1 700 рублей в месяц </a:t>
            </a:r>
            <a:r>
              <a:rPr lang="ru-RU" altLang="ru-RU" sz="1500" b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(в </a:t>
            </a:r>
            <a:r>
              <a:rPr lang="ru-RU" altLang="ru-RU" sz="15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южных районах Иркутской </a:t>
            </a:r>
            <a:r>
              <a:rPr lang="ru-RU" altLang="ru-RU" sz="1500" b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области);</a:t>
            </a:r>
            <a:endParaRPr lang="ru-RU" altLang="ru-RU" sz="1500" b="1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50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r>
              <a:rPr lang="ru-RU" altLang="ru-RU" sz="15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б) </a:t>
            </a:r>
            <a:r>
              <a:rPr lang="ru-RU" altLang="ru-RU" sz="1500" b="1" dirty="0">
                <a:solidFill>
                  <a:srgbClr val="9A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2 500 рублей в месяц </a:t>
            </a:r>
            <a:r>
              <a:rPr lang="ru-RU" altLang="ru-RU" sz="1500" b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(в </a:t>
            </a:r>
            <a:r>
              <a:rPr lang="ru-RU" altLang="ru-RU" sz="15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районах Крайнего Севера Иркутской области и местностях, приравненных к районам Крайнего </a:t>
            </a:r>
            <a:r>
              <a:rPr lang="ru-RU" altLang="ru-RU" sz="1500" b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Севера). </a:t>
            </a:r>
          </a:p>
          <a:p>
            <a:pPr marL="285750" indent="-285750" algn="ctr">
              <a:lnSpc>
                <a:spcPct val="150000"/>
              </a:lnSpc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/>
            </a:pPr>
            <a:r>
              <a:rPr lang="ru-RU" altLang="ru-RU" sz="16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altLang="ru-RU" sz="16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2016 году </a:t>
            </a:r>
            <a:r>
              <a:rPr lang="ru-RU" altLang="ru-RU" sz="16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меры </a:t>
            </a:r>
            <a:r>
              <a:rPr lang="ru-RU" altLang="ru-RU" sz="16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социальной поддержки предоставлены 19 314 (с членами семьи 49 295 чел.) на общую сумму 487 431,2 тыс. рублей</a:t>
            </a:r>
          </a:p>
          <a:p>
            <a:pPr marL="342900" indent="-342900" algn="ctr" eaLnBrk="1" hangingPunct="1"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ru-RU" altLang="ru-RU" sz="1400" b="1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lang="ru-RU" alt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63" name="Номер слайда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fld id="{8185A1B3-3203-42D4-97D5-CDA8AAD1BC26}" type="slidenum">
              <a:rPr lang="ru-RU" altLang="ru-RU" smtClean="0"/>
              <a:pPr>
                <a:defRPr/>
              </a:pPr>
              <a:t>6</a:t>
            </a:fld>
            <a:endParaRPr lang="ru-RU" altLang="ru-RU" smtClean="0"/>
          </a:p>
        </p:txBody>
      </p:sp>
      <p:sp>
        <p:nvSpPr>
          <p:cNvPr id="2" name="Прямоугольник 1"/>
          <p:cNvSpPr/>
          <p:nvPr/>
        </p:nvSpPr>
        <p:spPr>
          <a:xfrm>
            <a:off x="352424" y="4581128"/>
            <a:ext cx="832403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ctr"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/>
            </a:pPr>
            <a:r>
              <a:rPr lang="ru-RU" altLang="ru-RU" sz="15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2017 году для предоставления мер социальной поддержки педагогическим работникам Иркутской области предусмотрено</a:t>
            </a:r>
            <a:r>
              <a:rPr lang="ru-RU" altLang="ru-RU" sz="1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500" b="1" u="sng" dirty="0" smtClean="0">
                <a:solidFill>
                  <a:srgbClr val="9A0000"/>
                </a:solidFill>
                <a:latin typeface="Times New Roman" pitchFamily="18" charset="0"/>
                <a:cs typeface="Times New Roman" pitchFamily="18" charset="0"/>
              </a:rPr>
              <a:t>514</a:t>
            </a:r>
            <a:r>
              <a:rPr lang="en-US" altLang="ru-RU" sz="1500" b="1" u="sng" dirty="0" smtClean="0">
                <a:solidFill>
                  <a:srgbClr val="9A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500" b="1" u="sng" dirty="0" smtClean="0">
                <a:solidFill>
                  <a:srgbClr val="9A0000"/>
                </a:solidFill>
                <a:latin typeface="Times New Roman" pitchFamily="18" charset="0"/>
                <a:cs typeface="Times New Roman" pitchFamily="18" charset="0"/>
              </a:rPr>
              <a:t>229</a:t>
            </a:r>
            <a:r>
              <a:rPr lang="en-US" altLang="ru-RU" sz="1500" b="1" u="sng" dirty="0" smtClean="0">
                <a:solidFill>
                  <a:srgbClr val="9A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500" b="1" u="sng" dirty="0" smtClean="0">
                <a:solidFill>
                  <a:srgbClr val="9A0000"/>
                </a:solidFill>
                <a:latin typeface="Times New Roman" pitchFamily="18" charset="0"/>
                <a:cs typeface="Times New Roman" pitchFamily="18" charset="0"/>
              </a:rPr>
              <a:t>500 руб</a:t>
            </a:r>
            <a:r>
              <a:rPr lang="ru-RU" altLang="ru-RU" sz="1500" b="1" u="sng" dirty="0">
                <a:solidFill>
                  <a:srgbClr val="9A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>
              <a:buClr>
                <a:srgbClr val="000000"/>
              </a:buClr>
              <a:buSzPct val="100000"/>
              <a:defRPr/>
            </a:pPr>
            <a:endParaRPr lang="ru-RU" altLang="ru-RU" sz="1500" b="1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ctr"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/>
            </a:pPr>
            <a:r>
              <a:rPr lang="ru-RU" altLang="ru-RU" sz="15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 состоянию на </a:t>
            </a:r>
            <a:r>
              <a:rPr lang="ru-RU" altLang="ru-RU" sz="15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01.09.2017 предоставлена </a:t>
            </a:r>
            <a:r>
              <a:rPr lang="ru-RU" altLang="ru-RU" sz="1500" b="1" dirty="0" smtClean="0">
                <a:solidFill>
                  <a:srgbClr val="9A0000"/>
                </a:solidFill>
                <a:latin typeface="Times New Roman" pitchFamily="18" charset="0"/>
                <a:cs typeface="Times New Roman" pitchFamily="18" charset="0"/>
              </a:rPr>
              <a:t>20 268 </a:t>
            </a:r>
            <a:r>
              <a:rPr lang="ru-RU" altLang="ru-RU" sz="15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педагогическим </a:t>
            </a:r>
            <a:r>
              <a:rPr lang="ru-RU" altLang="ru-RU" sz="15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работникам на </a:t>
            </a:r>
            <a:r>
              <a:rPr lang="ru-RU" altLang="ru-RU" sz="15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сумму </a:t>
            </a:r>
            <a:r>
              <a:rPr lang="ru-RU" altLang="ru-RU" sz="1500" b="1" u="sng" dirty="0" smtClean="0">
                <a:solidFill>
                  <a:srgbClr val="9A0000"/>
                </a:solidFill>
                <a:latin typeface="Times New Roman" pitchFamily="18" charset="0"/>
                <a:cs typeface="Times New Roman" pitchFamily="18" charset="0"/>
              </a:rPr>
              <a:t>405 116 035, 75 </a:t>
            </a:r>
            <a:r>
              <a:rPr lang="ru-RU" altLang="ru-RU" sz="1500" b="1" dirty="0" smtClean="0">
                <a:solidFill>
                  <a:srgbClr val="9A0000"/>
                </a:solidFill>
                <a:latin typeface="Times New Roman" pitchFamily="18" charset="0"/>
                <a:cs typeface="Times New Roman" pitchFamily="18" charset="0"/>
              </a:rPr>
              <a:t>руб</a:t>
            </a:r>
            <a:r>
              <a:rPr lang="ru-RU" altLang="ru-RU" sz="1500" b="1" dirty="0">
                <a:solidFill>
                  <a:srgbClr val="9A0000"/>
                </a:solidFill>
                <a:latin typeface="Times New Roman" pitchFamily="18" charset="0"/>
                <a:cs typeface="Times New Roman" pitchFamily="18" charset="0"/>
              </a:rPr>
              <a:t>.:</a:t>
            </a:r>
          </a:p>
          <a:p>
            <a:pPr algn="ctr">
              <a:buClr>
                <a:srgbClr val="000000"/>
              </a:buClr>
              <a:buSzPct val="100000"/>
              <a:defRPr/>
            </a:pPr>
            <a:endParaRPr lang="ru-RU" altLang="ru-RU" sz="1500" b="1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ctr"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ru-RU" altLang="ru-RU" sz="15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altLang="ru-RU" sz="15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твердой денежной сумме – </a:t>
            </a:r>
            <a:r>
              <a:rPr lang="ru-RU" altLang="ru-RU" sz="1500" b="1" dirty="0">
                <a:solidFill>
                  <a:srgbClr val="9A0000"/>
                </a:solidFill>
                <a:latin typeface="Times New Roman" pitchFamily="18" charset="0"/>
                <a:cs typeface="Times New Roman" pitchFamily="18" charset="0"/>
              </a:rPr>
              <a:t>13 </a:t>
            </a:r>
            <a:r>
              <a:rPr lang="ru-RU" altLang="ru-RU" sz="1500" b="1" dirty="0" smtClean="0">
                <a:solidFill>
                  <a:srgbClr val="9A0000"/>
                </a:solidFill>
                <a:latin typeface="Times New Roman" pitchFamily="18" charset="0"/>
                <a:cs typeface="Times New Roman" pitchFamily="18" charset="0"/>
              </a:rPr>
              <a:t>460 </a:t>
            </a:r>
            <a:r>
              <a:rPr lang="ru-RU" altLang="ru-RU" sz="15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человек</a:t>
            </a:r>
            <a:r>
              <a:rPr lang="en-US" altLang="ru-RU" sz="15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ru-RU" sz="15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(67 %) </a:t>
            </a:r>
            <a:r>
              <a:rPr lang="ru-RU" altLang="ru-RU" sz="15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5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сумму  </a:t>
            </a:r>
            <a:r>
              <a:rPr lang="ru-RU" altLang="ru-RU" sz="1500" b="1" u="sng" dirty="0" smtClean="0">
                <a:solidFill>
                  <a:srgbClr val="9A0000"/>
                </a:solidFill>
                <a:latin typeface="Times New Roman" pitchFamily="18" charset="0"/>
                <a:cs typeface="Times New Roman" pitchFamily="18" charset="0"/>
              </a:rPr>
              <a:t>201 688 618,12 руб., </a:t>
            </a:r>
            <a:endParaRPr lang="ru-RU" altLang="ru-RU" sz="1500" b="1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ctr"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ru-RU" altLang="ru-RU" sz="15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 фактическим расходам – </a:t>
            </a:r>
            <a:r>
              <a:rPr lang="ru-RU" altLang="ru-RU" sz="1500" b="1" dirty="0" smtClean="0">
                <a:solidFill>
                  <a:srgbClr val="9A0000"/>
                </a:solidFill>
                <a:latin typeface="Times New Roman" pitchFamily="18" charset="0"/>
                <a:cs typeface="Times New Roman" pitchFamily="18" charset="0"/>
              </a:rPr>
              <a:t>6 808 </a:t>
            </a:r>
            <a:r>
              <a:rPr lang="ru-RU" altLang="ru-RU" sz="15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человек на общую</a:t>
            </a:r>
            <a:r>
              <a:rPr lang="en-US" altLang="ru-RU" sz="15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(33%)</a:t>
            </a:r>
            <a:r>
              <a:rPr lang="ru-RU" altLang="ru-RU" sz="15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 сумму </a:t>
            </a:r>
            <a:r>
              <a:rPr lang="ru-RU" altLang="ru-RU" sz="1500" b="1" u="sng" dirty="0" smtClean="0">
                <a:solidFill>
                  <a:srgbClr val="9A0000"/>
                </a:solidFill>
                <a:latin typeface="Times New Roman" pitchFamily="18" charset="0"/>
                <a:cs typeface="Times New Roman" pitchFamily="18" charset="0"/>
              </a:rPr>
              <a:t>203 427 417,63 руб.</a:t>
            </a:r>
            <a:endParaRPr lang="ru-RU" altLang="ru-RU" sz="15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4977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Прямоугольник 2"/>
          <p:cNvSpPr>
            <a:spLocks noChangeArrowheads="1"/>
          </p:cNvSpPr>
          <p:nvPr/>
        </p:nvSpPr>
        <p:spPr bwMode="auto">
          <a:xfrm>
            <a:off x="352425" y="116632"/>
            <a:ext cx="8208963" cy="3268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buClr>
                <a:srgbClr val="000000"/>
              </a:buClr>
              <a:buSzPct val="100000"/>
              <a:defRPr/>
            </a:pPr>
            <a:r>
              <a:rPr lang="ru-RU" altLang="ru-RU" sz="2000" b="1" dirty="0" smtClean="0">
                <a:solidFill>
                  <a:srgbClr val="9A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Министерством социального развития, опеки и попечительства Иркутской </a:t>
            </a:r>
            <a:r>
              <a:rPr lang="ru-RU" altLang="ru-RU" sz="2000" b="1" dirty="0">
                <a:solidFill>
                  <a:srgbClr val="9A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 </a:t>
            </a:r>
            <a:r>
              <a:rPr lang="ru-RU" altLang="ru-RU" sz="2000" b="1" dirty="0" smtClean="0">
                <a:solidFill>
                  <a:srgbClr val="9A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рассматривается возможность</a:t>
            </a:r>
            <a:r>
              <a:rPr lang="ru-RU" altLang="ru-RU" sz="2000" b="1" dirty="0">
                <a:solidFill>
                  <a:srgbClr val="9A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b="1" dirty="0" smtClean="0">
                <a:solidFill>
                  <a:srgbClr val="9A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внесения изменений в Законы № 115-оз, № 116-оз и 50-оз по аналогии с Законом </a:t>
            </a:r>
            <a:r>
              <a:rPr lang="ru-RU" altLang="ru-RU" sz="2000" b="1" dirty="0">
                <a:solidFill>
                  <a:srgbClr val="9A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</a:t>
            </a:r>
            <a:r>
              <a:rPr lang="ru-RU" altLang="ru-RU" sz="2000" b="1" dirty="0" smtClean="0">
                <a:solidFill>
                  <a:srgbClr val="9A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113-оз.</a:t>
            </a:r>
          </a:p>
          <a:p>
            <a:pPr algn="ctr">
              <a:lnSpc>
                <a:spcPct val="150000"/>
              </a:lnSpc>
              <a:buClr>
                <a:srgbClr val="000000"/>
              </a:buClr>
              <a:buSzPct val="100000"/>
              <a:defRPr/>
            </a:pPr>
            <a:r>
              <a:rPr lang="ru-RU" altLang="ru-RU" sz="2000" b="1" dirty="0" smtClean="0">
                <a:solidFill>
                  <a:srgbClr val="9A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 предусматривают возмещение расходов, связанных с предоставлением сельским специалистам мер социальной поддержки </a:t>
            </a:r>
            <a:r>
              <a:rPr lang="ru-RU" altLang="ru-RU" sz="2000" b="1" u="sng" dirty="0" smtClean="0">
                <a:solidFill>
                  <a:srgbClr val="9A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выбору:</a:t>
            </a:r>
            <a:endParaRPr lang="ru-RU" altLang="ru-RU" sz="2000" b="1" u="sng" dirty="0">
              <a:solidFill>
                <a:srgbClr val="9A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63" name="Номер слайда 3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fld id="{8185A1B3-3203-42D4-97D5-CDA8AAD1BC26}" type="slidenum">
              <a:rPr lang="ru-RU" altLang="ru-RU" smtClean="0"/>
              <a:pPr>
                <a:defRPr/>
              </a:pPr>
              <a:t>7</a:t>
            </a:fld>
            <a:endParaRPr lang="ru-RU" altLang="ru-RU" smtClean="0"/>
          </a:p>
        </p:txBody>
      </p:sp>
      <p:sp>
        <p:nvSpPr>
          <p:cNvPr id="2" name="Стрелка вниз 1"/>
          <p:cNvSpPr/>
          <p:nvPr/>
        </p:nvSpPr>
        <p:spPr>
          <a:xfrm rot="1648435">
            <a:off x="3295748" y="3350475"/>
            <a:ext cx="270456" cy="1088854"/>
          </a:xfrm>
          <a:prstGeom prst="down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286250" y="4262455"/>
            <a:ext cx="4572000" cy="226408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buClr>
                <a:srgbClr val="000000"/>
              </a:buClr>
              <a:buSzPct val="100000"/>
              <a:defRPr/>
            </a:pPr>
            <a:r>
              <a:rPr lang="ru-RU" altLang="ru-RU" sz="1600" b="1" dirty="0" smtClean="0">
                <a:solidFill>
                  <a:srgbClr val="9A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altLang="ru-RU" sz="1600" b="1" dirty="0">
                <a:solidFill>
                  <a:srgbClr val="9A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размере фактических расходов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оплату жилого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помещения и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отдельных видов коммунальных услуг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пределах нормативной площади жилого помещения</a:t>
            </a:r>
            <a:r>
              <a:rPr lang="ru-RU" altLang="ru-RU" sz="1600" b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исходя из объема потребляемых коммунальных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услуг,</a:t>
            </a:r>
            <a:r>
              <a:rPr lang="ru-RU" altLang="ru-RU" sz="1600" b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ru-RU" altLang="ru-RU" sz="1600" b="1" u="sng" dirty="0" smtClean="0">
                <a:solidFill>
                  <a:srgbClr val="9A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 </a:t>
            </a:r>
            <a:r>
              <a:rPr lang="ru-RU" altLang="ru-RU" sz="1600" b="1" u="sng" dirty="0">
                <a:solidFill>
                  <a:srgbClr val="9A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более </a:t>
            </a:r>
            <a:r>
              <a:rPr lang="ru-RU" altLang="ru-RU" sz="1600" b="1" u="sng" dirty="0" smtClean="0">
                <a:solidFill>
                  <a:srgbClr val="9A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норматива </a:t>
            </a:r>
            <a:r>
              <a:rPr lang="ru-RU" altLang="ru-RU" sz="1600" b="1" u="sng" dirty="0">
                <a:solidFill>
                  <a:srgbClr val="9A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потребления.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-36512" y="4293096"/>
            <a:ext cx="4636850" cy="17098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altLang="ru-RU" b="1" dirty="0" smtClean="0">
                <a:solidFill>
                  <a:srgbClr val="9A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твердой </a:t>
            </a:r>
            <a:r>
              <a:rPr lang="ru-RU" altLang="ru-RU" b="1" dirty="0">
                <a:solidFill>
                  <a:srgbClr val="9A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денежной </a:t>
            </a:r>
            <a:r>
              <a:rPr lang="ru-RU" altLang="ru-RU" b="1" dirty="0" smtClean="0">
                <a:solidFill>
                  <a:srgbClr val="9A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сумме </a:t>
            </a:r>
            <a:r>
              <a:rPr lang="ru-RU" altLang="ru-RU" b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сельским специалистам, проживающим и работающим  в сельской местности                   Иркутской области</a:t>
            </a:r>
            <a:endParaRPr lang="ru-RU" b="1" dirty="0"/>
          </a:p>
        </p:txBody>
      </p:sp>
      <p:sp>
        <p:nvSpPr>
          <p:cNvPr id="10" name="Стрелка вниз 9"/>
          <p:cNvSpPr/>
          <p:nvPr/>
        </p:nvSpPr>
        <p:spPr>
          <a:xfrm rot="20040606" flipH="1">
            <a:off x="5412511" y="3383500"/>
            <a:ext cx="230902" cy="1022804"/>
          </a:xfrm>
          <a:prstGeom prst="downArrow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9984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1"/>
          <p:cNvSpPr txBox="1">
            <a:spLocks noChangeArrowheads="1"/>
          </p:cNvSpPr>
          <p:nvPr/>
        </p:nvSpPr>
        <p:spPr bwMode="auto">
          <a:xfrm>
            <a:off x="7620000" y="5688013"/>
            <a:ext cx="7620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1pPr>
            <a:lvl2pPr marL="639763" indent="-27305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2pPr>
            <a:lvl3pPr marL="914400" indent="-1825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3pPr>
            <a:lvl4pPr marL="1279525" indent="-1825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4pPr>
            <a:lvl5pPr marL="1644650" indent="-1825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5pPr>
            <a:lvl6pPr marL="2101850" indent="-182563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6pPr>
            <a:lvl7pPr marL="2559050" indent="-182563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7pPr>
            <a:lvl8pPr marL="3016250" indent="-182563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8pPr>
            <a:lvl9pPr marL="3473450" indent="-182563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algn="r" eaLnBrk="1" hangingPunct="1"/>
            <a:endParaRPr lang="ru-RU" altLang="ru-RU" sz="2400">
              <a:solidFill>
                <a:srgbClr val="262626"/>
              </a:solidFill>
              <a:latin typeface="Impact" pitchFamily="34" charset="0"/>
            </a:endParaRPr>
          </a:p>
        </p:txBody>
      </p:sp>
      <p:sp>
        <p:nvSpPr>
          <p:cNvPr id="22531" name="Text Box 2"/>
          <p:cNvSpPr txBox="1">
            <a:spLocks noChangeArrowheads="1"/>
          </p:cNvSpPr>
          <p:nvPr/>
        </p:nvSpPr>
        <p:spPr bwMode="auto">
          <a:xfrm>
            <a:off x="2555875" y="2924175"/>
            <a:ext cx="4765675" cy="642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1pPr>
            <a:lvl2pPr marL="639763" indent="-27305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2pPr>
            <a:lvl3pPr marL="914400" indent="-1825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3pPr>
            <a:lvl4pPr marL="1279525" indent="-1825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4pPr>
            <a:lvl5pPr marL="1644650" indent="-182563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5pPr>
            <a:lvl6pPr marL="2101850" indent="-182563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6pPr>
            <a:lvl7pPr marL="2559050" indent="-182563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7pPr>
            <a:lvl8pPr marL="3016250" indent="-182563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8pPr>
            <a:lvl9pPr marL="3473450" indent="-182563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eaLnBrk="1" hangingPunct="1"/>
            <a:r>
              <a:rPr lang="ru-RU" altLang="ru-RU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</a:p>
        </p:txBody>
      </p:sp>
      <p:sp>
        <p:nvSpPr>
          <p:cNvPr id="22532" name="Номер слайда 1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fld id="{A19CC270-650A-4CAB-9CC9-59BC1281911C}" type="slidenum">
              <a:rPr lang="ru-RU" altLang="ru-RU" smtClean="0"/>
              <a:pPr>
                <a:defRPr/>
              </a:pPr>
              <a:t>8</a:t>
            </a:fld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405094652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DOfficeLightV0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DOfficeLightV0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Интеграл">
  <a:themeElements>
    <a:clrScheme name="Синий и зеленый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Интеграл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Молочное стекло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ntegral" id="{3577F8C9-A904-41D8-97D2-FD898F53F20E}" vid="{682D6EBE-8D36-4FF2-9DB3-F3D8D7B6715D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TM02900720[[fn=Интеграл]]</Template>
  <TotalTime>1672</TotalTime>
  <Words>910</Words>
  <Application>Microsoft Office PowerPoint</Application>
  <PresentationFormat>Экран (4:3)</PresentationFormat>
  <Paragraphs>93</Paragraphs>
  <Slides>8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8</vt:i4>
      </vt:variant>
    </vt:vector>
  </HeadingPairs>
  <TitlesOfParts>
    <vt:vector size="11" baseType="lpstr">
      <vt:lpstr>HDOfficeLightV0</vt:lpstr>
      <vt:lpstr>1_HDOfficeLightV0</vt:lpstr>
      <vt:lpstr>Интеграл</vt:lpstr>
      <vt:lpstr>Презентация PowerPoint</vt:lpstr>
      <vt:lpstr>На территории Иркутской области меры социальной поддержки по оплате жилого помещения и коммунальных услуг предоставляются в соответствии с федеральным и областным законодательством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Енина Кристина Вячеславовна</dc:creator>
  <cp:lastModifiedBy>Вержаева Дарина Владимировна</cp:lastModifiedBy>
  <cp:revision>134</cp:revision>
  <cp:lastPrinted>2017-09-22T00:51:35Z</cp:lastPrinted>
  <dcterms:created xsi:type="dcterms:W3CDTF">2017-08-28T04:09:03Z</dcterms:created>
  <dcterms:modified xsi:type="dcterms:W3CDTF">2017-09-22T01:25:48Z</dcterms:modified>
</cp:coreProperties>
</file>